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4"/>
  </p:sldMasterIdLst>
  <p:notesMasterIdLst>
    <p:notesMasterId r:id="rId44"/>
  </p:notesMasterIdLst>
  <p:handoutMasterIdLst>
    <p:handoutMasterId r:id="rId45"/>
  </p:handoutMasterIdLst>
  <p:sldIdLst>
    <p:sldId id="356" r:id="rId5"/>
    <p:sldId id="326" r:id="rId6"/>
    <p:sldId id="312" r:id="rId7"/>
    <p:sldId id="314" r:id="rId8"/>
    <p:sldId id="315" r:id="rId9"/>
    <p:sldId id="316" r:id="rId10"/>
    <p:sldId id="317" r:id="rId11"/>
    <p:sldId id="318" r:id="rId12"/>
    <p:sldId id="319" r:id="rId13"/>
    <p:sldId id="324" r:id="rId14"/>
    <p:sldId id="334" r:id="rId15"/>
    <p:sldId id="364" r:id="rId16"/>
    <p:sldId id="365" r:id="rId17"/>
    <p:sldId id="366" r:id="rId18"/>
    <p:sldId id="338" r:id="rId19"/>
    <p:sldId id="330" r:id="rId20"/>
    <p:sldId id="331" r:id="rId21"/>
    <p:sldId id="332" r:id="rId22"/>
    <p:sldId id="333" r:id="rId23"/>
    <p:sldId id="339" r:id="rId24"/>
    <p:sldId id="327" r:id="rId25"/>
    <p:sldId id="328" r:id="rId26"/>
    <p:sldId id="329" r:id="rId27"/>
    <p:sldId id="357" r:id="rId28"/>
    <p:sldId id="358" r:id="rId29"/>
    <p:sldId id="359" r:id="rId30"/>
    <p:sldId id="360" r:id="rId31"/>
    <p:sldId id="361" r:id="rId32"/>
    <p:sldId id="362" r:id="rId33"/>
    <p:sldId id="363" r:id="rId34"/>
    <p:sldId id="340" r:id="rId35"/>
    <p:sldId id="341" r:id="rId36"/>
    <p:sldId id="342" r:id="rId37"/>
    <p:sldId id="343" r:id="rId38"/>
    <p:sldId id="344" r:id="rId39"/>
    <p:sldId id="345" r:id="rId40"/>
    <p:sldId id="346" r:id="rId41"/>
    <p:sldId id="347" r:id="rId42"/>
    <p:sldId id="348" r:id="rId43"/>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era User" initials="" lastIdx="2" clrIdx="0"/>
  <p:cmAuthor id="1" name="mleong" initials="m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C1BE"/>
    <a:srgbClr val="DDDDDD"/>
    <a:srgbClr val="2D2D89"/>
    <a:srgbClr val="000066"/>
    <a:srgbClr val="3366CC"/>
    <a:srgbClr val="3333CC"/>
    <a:srgbClr val="A549DD"/>
    <a:srgbClr val="90909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9" autoAdjust="0"/>
    <p:restoredTop sz="85690" autoAdjust="0"/>
  </p:normalViewPr>
  <p:slideViewPr>
    <p:cSldViewPr snapToGrid="0">
      <p:cViewPr>
        <p:scale>
          <a:sx n="80" d="100"/>
          <a:sy n="80" d="100"/>
        </p:scale>
        <p:origin x="-64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4" d="100"/>
          <a:sy n="94" d="100"/>
        </p:scale>
        <p:origin x="-2646"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defTabSz="917575">
              <a:defRPr sz="1200"/>
            </a:lvl1pPr>
          </a:lstStyle>
          <a:p>
            <a:endParaRPr lang="en-US" dirty="0"/>
          </a:p>
        </p:txBody>
      </p:sp>
      <p:sp>
        <p:nvSpPr>
          <p:cNvPr id="15363" name="Rectangle 3"/>
          <p:cNvSpPr>
            <a:spLocks noGrp="1" noChangeArrowheads="1"/>
          </p:cNvSpPr>
          <p:nvPr>
            <p:ph type="dt" sz="quarter" idx="1"/>
          </p:nvPr>
        </p:nvSpPr>
        <p:spPr bwMode="auto">
          <a:xfrm>
            <a:off x="3978275"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algn="r" defTabSz="917575">
              <a:defRPr sz="1200"/>
            </a:lvl1pPr>
          </a:lstStyle>
          <a:p>
            <a:endParaRPr lang="en-US" dirty="0"/>
          </a:p>
        </p:txBody>
      </p:sp>
      <p:sp>
        <p:nvSpPr>
          <p:cNvPr id="15364" name="Rectangle 4"/>
          <p:cNvSpPr>
            <a:spLocks noGrp="1" noChangeArrowheads="1"/>
          </p:cNvSpPr>
          <p:nvPr>
            <p:ph type="ftr" sz="quarter" idx="2"/>
          </p:nvPr>
        </p:nvSpPr>
        <p:spPr bwMode="auto">
          <a:xfrm>
            <a:off x="0"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defTabSz="917575">
              <a:defRPr sz="1200"/>
            </a:lvl1pPr>
          </a:lstStyle>
          <a:p>
            <a:endParaRPr lang="en-US" dirty="0"/>
          </a:p>
        </p:txBody>
      </p:sp>
      <p:sp>
        <p:nvSpPr>
          <p:cNvPr id="15365" name="Rectangle 5"/>
          <p:cNvSpPr>
            <a:spLocks noGrp="1" noChangeArrowheads="1"/>
          </p:cNvSpPr>
          <p:nvPr>
            <p:ph type="sldNum" sz="quarter" idx="3"/>
          </p:nvPr>
        </p:nvSpPr>
        <p:spPr bwMode="auto">
          <a:xfrm>
            <a:off x="3978275"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algn="r" defTabSz="917575">
              <a:defRPr sz="1200"/>
            </a:lvl1pPr>
          </a:lstStyle>
          <a:p>
            <a:fld id="{0D905744-8C46-4C5C-B9E5-2AE5888A716F}"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defTabSz="931863">
              <a:defRPr sz="1200"/>
            </a:lvl1pPr>
          </a:lstStyle>
          <a:p>
            <a:endParaRPr lang="en-US" dirty="0"/>
          </a:p>
        </p:txBody>
      </p:sp>
      <p:sp>
        <p:nvSpPr>
          <p:cNvPr id="12291" name="Rectangle 3"/>
          <p:cNvSpPr>
            <a:spLocks noGrp="1" noChangeArrowheads="1"/>
          </p:cNvSpPr>
          <p:nvPr>
            <p:ph type="dt" idx="1"/>
          </p:nvPr>
        </p:nvSpPr>
        <p:spPr bwMode="auto">
          <a:xfrm>
            <a:off x="3976688" y="0"/>
            <a:ext cx="3043237"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algn="r" defTabSz="931863">
              <a:defRPr sz="1200"/>
            </a:lvl1pPr>
          </a:lstStyle>
          <a:p>
            <a:endParaRPr lang="en-US" dirty="0"/>
          </a:p>
        </p:txBody>
      </p:sp>
      <p:sp>
        <p:nvSpPr>
          <p:cNvPr id="12292"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5038" y="4419600"/>
            <a:ext cx="5149850" cy="4189413"/>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840788"/>
            <a:ext cx="3043238"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defTabSz="931863">
              <a:defRPr sz="1200"/>
            </a:lvl1pPr>
          </a:lstStyle>
          <a:p>
            <a:endParaRPr lang="en-US" dirty="0"/>
          </a:p>
        </p:txBody>
      </p:sp>
      <p:sp>
        <p:nvSpPr>
          <p:cNvPr id="12295" name="Rectangle 7"/>
          <p:cNvSpPr>
            <a:spLocks noGrp="1" noChangeArrowheads="1"/>
          </p:cNvSpPr>
          <p:nvPr>
            <p:ph type="sldNum" sz="quarter" idx="5"/>
          </p:nvPr>
        </p:nvSpPr>
        <p:spPr bwMode="auto">
          <a:xfrm>
            <a:off x="3976688" y="8840788"/>
            <a:ext cx="3043237"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algn="r" defTabSz="931863">
              <a:defRPr sz="1200"/>
            </a:lvl1pPr>
          </a:lstStyle>
          <a:p>
            <a:fld id="{0F7FA150-0838-478C-814C-9E90F4E4AF9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Altera ‘s the 28nm FPGA portfolio</a:t>
            </a:r>
            <a:r>
              <a:rPr lang="en-US" baseline="0" dirty="0" smtClean="0"/>
              <a:t> meets customers diverse application needs with its tailored solution</a:t>
            </a:r>
          </a:p>
          <a:p>
            <a:endParaRPr lang="en-US" baseline="0" dirty="0" smtClean="0"/>
          </a:p>
          <a:p>
            <a:r>
              <a:rPr lang="en-US" baseline="0" dirty="0" smtClean="0"/>
              <a:t>With more products offered on 28 nm than any other node meets the diverse application requirements i.e. high performance applications need higher performance and low cost applications need lower cost.</a:t>
            </a:r>
            <a:endParaRPr lang="en-US" dirty="0" smtClean="0"/>
          </a:p>
          <a:p>
            <a:endParaRPr lang="en-US" dirty="0" smtClean="0"/>
          </a:p>
          <a:p>
            <a:r>
              <a:rPr lang="en-US" dirty="0" smtClean="0"/>
              <a:t>5-10</a:t>
            </a:r>
            <a:r>
              <a:rPr lang="en-US" baseline="0" dirty="0" smtClean="0"/>
              <a:t> years ago, FPGAs were able to address a limited number of applications from a cost, performance and power perspective. Over the past decade, these same applications have had extraordinary demands/requirements placed on them from a power, performance and cost perspective. All of these applications have increasing requirements of higher integration, performance and all for lower power.</a:t>
            </a:r>
          </a:p>
          <a:p>
            <a:endParaRPr lang="en-US" baseline="0" dirty="0" smtClean="0"/>
          </a:p>
          <a:p>
            <a:r>
              <a:rPr lang="en-US" baseline="0" dirty="0" smtClean="0"/>
              <a:t>BUILD 1</a:t>
            </a:r>
          </a:p>
          <a:p>
            <a:endParaRPr lang="en-US" baseline="0" dirty="0" smtClean="0"/>
          </a:p>
          <a:p>
            <a:r>
              <a:rPr lang="en-US" baseline="0" dirty="0" smtClean="0"/>
              <a:t>If you build the natural next progression in FPGAs Altera would hit the balance of power and cost well but would compromise performance on the high end and cost at the low end leaving a sub optimal solution for a vast majority of high performance and low cost applications. This natural progression would give enough higher performance for given power to address mid-range applications such as 4G LTE, studio switcher, 10G systems well. It would not meet the high performance needs for radar, 100G systems and or the low cost for handheld, industrial or display applications. This requires a different approach in order to address the diverse application requirements.</a:t>
            </a:r>
          </a:p>
          <a:p>
            <a:endParaRPr lang="en-US" baseline="0" dirty="0" smtClean="0"/>
          </a:p>
          <a:p>
            <a:r>
              <a:rPr lang="en-US" baseline="0" dirty="0" smtClean="0"/>
              <a:t>BUILD 2</a:t>
            </a:r>
          </a:p>
          <a:p>
            <a:endParaRPr lang="en-US" baseline="0" dirty="0" smtClean="0"/>
          </a:p>
          <a:p>
            <a:r>
              <a:rPr lang="en-US" baseline="0" dirty="0" smtClean="0"/>
              <a:t>Whether it be low cost or high performance, there is huge pressure to reduce system power. There are a few factors impacting that, system design cost by reducing cooling components and methods, cost of running a system for end consumers and reducing the overall carbon footprint to reduce global warming effects.</a:t>
            </a:r>
          </a:p>
          <a:p>
            <a:endParaRPr lang="en-US" baseline="0" dirty="0" smtClean="0"/>
          </a:p>
          <a:p>
            <a:r>
              <a:rPr lang="en-US" baseline="0" dirty="0" smtClean="0"/>
              <a:t>These conflicting requirements require semiconductor, system and solution companies to break away from tradition to better fit these application needs.</a:t>
            </a:r>
            <a:endParaRPr lang="en-US" dirty="0"/>
          </a:p>
        </p:txBody>
      </p:sp>
      <p:sp>
        <p:nvSpPr>
          <p:cNvPr id="4" name="Slide Number Placeholder 3"/>
          <p:cNvSpPr>
            <a:spLocks noGrp="1"/>
          </p:cNvSpPr>
          <p:nvPr>
            <p:ph type="sldNum" sz="quarter" idx="10"/>
          </p:nvPr>
        </p:nvSpPr>
        <p:spPr/>
        <p:txBody>
          <a:bodyPr/>
          <a:lstStyle/>
          <a:p>
            <a:fld id="{DC9382F2-E814-45AE-ABB5-AC6EAC0CEFDE}"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78FC5B0B-1DB6-4C56-AD8A-8E8BC1C2B189}" type="slidenum">
              <a:rPr lang="en-US" sz="1200"/>
              <a:pPr algn="r" defTabSz="931863" eaLnBrk="0" hangingPunct="0"/>
              <a:t>15</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a:lnSpc>
                <a:spcPct val="90000"/>
              </a:lnSpc>
            </a:pPr>
            <a:endParaRPr lang="zh-CN" altLang="zh-CN" smtClean="0"/>
          </a:p>
        </p:txBody>
      </p:sp>
      <p:sp>
        <p:nvSpPr>
          <p:cNvPr id="52228" name="Slide Number Placeholder 3"/>
          <p:cNvSpPr txBox="1">
            <a:spLocks noGrp="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95CF0DE0-E178-4822-BF3F-AC54CDF8AEED}" type="slidenum">
              <a:rPr lang="en-US" altLang="zh-CN" sz="1200"/>
              <a:pPr algn="r" defTabSz="931863" eaLnBrk="0" hangingPunct="0"/>
              <a:t>17</a:t>
            </a:fld>
            <a:endParaRPr lang="en-US" altLang="zh-CN"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CDC0EE7-9BB0-4D01-9B5C-3C20D373D72D}" type="slidenum">
              <a:rPr lang="en-US" altLang="zh-CN">
                <a:cs typeface="Arial" pitchFamily="34" charset="0"/>
              </a:rPr>
              <a:pPr/>
              <a:t>18</a:t>
            </a:fld>
            <a:endParaRPr lang="en-US" altLang="zh-CN">
              <a:cs typeface="Arial" pitchFamily="34" charset="0"/>
            </a:endParaRPr>
          </a:p>
        </p:txBody>
      </p:sp>
      <p:sp>
        <p:nvSpPr>
          <p:cNvPr id="53251"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E9F0371E-6C9D-4472-8C92-6C3D5E0AE06A}" type="slidenum">
              <a:rPr lang="en-US" altLang="zh-CN" sz="1200"/>
              <a:pPr algn="r" defTabSz="931863" eaLnBrk="0" hangingPunct="0"/>
              <a:t>18</a:t>
            </a:fld>
            <a:endParaRPr lang="en-US" altLang="zh-CN" sz="1200"/>
          </a:p>
        </p:txBody>
      </p:sp>
      <p:sp>
        <p:nvSpPr>
          <p:cNvPr id="53252" name="Rectangle 2"/>
          <p:cNvSpPr>
            <a:spLocks noGrp="1" noRot="1" noChangeAspect="1" noChangeArrowheads="1" noTextEdit="1"/>
          </p:cNvSpPr>
          <p:nvPr>
            <p:ph type="sldImg"/>
          </p:nvPr>
        </p:nvSpPr>
        <p:spPr>
          <a:xfrm>
            <a:off x="1184275" y="698500"/>
            <a:ext cx="4652963" cy="3489325"/>
          </a:xfrm>
          <a:ln/>
        </p:spPr>
      </p:sp>
      <p:sp>
        <p:nvSpPr>
          <p:cNvPr id="53253" name="Rectangle 3"/>
          <p:cNvSpPr>
            <a:spLocks noGrp="1" noChangeArrowheads="1"/>
          </p:cNvSpPr>
          <p:nvPr>
            <p:ph type="body" idx="1"/>
          </p:nvPr>
        </p:nvSpPr>
        <p:spPr>
          <a:xfrm>
            <a:off x="701675" y="4419600"/>
            <a:ext cx="5616575" cy="4187825"/>
          </a:xfrm>
          <a:noFill/>
          <a:ln/>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F3CCD2F-6EB4-4212-A748-9058E5A26ACC}" type="slidenum">
              <a:rPr lang="en-US" altLang="zh-CN">
                <a:cs typeface="Arial" pitchFamily="34" charset="0"/>
              </a:rPr>
              <a:pPr/>
              <a:t>19</a:t>
            </a:fld>
            <a:endParaRPr lang="en-US" altLang="zh-CN">
              <a:cs typeface="Arial" pitchFamily="34" charset="0"/>
            </a:endParaRPr>
          </a:p>
        </p:txBody>
      </p:sp>
      <p:sp>
        <p:nvSpPr>
          <p:cNvPr id="54275"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2286E123-D36A-45A0-9E8E-85800419D4FE}" type="slidenum">
              <a:rPr lang="en-US" altLang="zh-CN" sz="1200"/>
              <a:pPr algn="r" defTabSz="931863" eaLnBrk="0" hangingPunct="0"/>
              <a:t>19</a:t>
            </a:fld>
            <a:endParaRPr lang="en-US" altLang="zh-CN" sz="1200"/>
          </a:p>
        </p:txBody>
      </p:sp>
      <p:sp>
        <p:nvSpPr>
          <p:cNvPr id="54276" name="Rectangle 2"/>
          <p:cNvSpPr>
            <a:spLocks noGrp="1" noRot="1" noChangeAspect="1" noChangeArrowheads="1" noTextEdit="1"/>
          </p:cNvSpPr>
          <p:nvPr>
            <p:ph type="sldImg"/>
          </p:nvPr>
        </p:nvSpPr>
        <p:spPr>
          <a:xfrm>
            <a:off x="1184275" y="698500"/>
            <a:ext cx="4652963" cy="3489325"/>
          </a:xfrm>
          <a:ln/>
        </p:spPr>
      </p:sp>
      <p:sp>
        <p:nvSpPr>
          <p:cNvPr id="54277" name="Rectangle 3"/>
          <p:cNvSpPr>
            <a:spLocks noGrp="1" noChangeArrowheads="1"/>
          </p:cNvSpPr>
          <p:nvPr>
            <p:ph type="body" idx="1"/>
          </p:nvPr>
        </p:nvSpPr>
        <p:spPr>
          <a:xfrm>
            <a:off x="701675" y="4419600"/>
            <a:ext cx="5616575" cy="4187825"/>
          </a:xfrm>
          <a:noFill/>
          <a:ln/>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78FC5B0B-1DB6-4C56-AD8A-8E8BC1C2B189}" type="slidenum">
              <a:rPr lang="en-US" sz="1200"/>
              <a:pPr algn="r" defTabSz="931863" eaLnBrk="0" hangingPunct="0"/>
              <a:t>20</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fld id="{076885D5-93D7-439A-AEBC-5395A0616E35}" type="slidenum">
              <a:rPr lang="en-US" altLang="zh-CN"/>
              <a:pPr/>
              <a:t>21</a:t>
            </a:fld>
            <a:endParaRPr lang="en-US" altLang="zh-CN"/>
          </a:p>
        </p:txBody>
      </p:sp>
      <p:sp>
        <p:nvSpPr>
          <p:cNvPr id="53251" name="Rectangle 2"/>
          <p:cNvSpPr>
            <a:spLocks noGrp="1" noRot="1" noChangeAspect="1" noChangeArrowheads="1" noTextEdit="1"/>
          </p:cNvSpPr>
          <p:nvPr>
            <p:ph type="sldImg"/>
          </p:nvPr>
        </p:nvSpPr>
        <p:spPr>
          <a:xfrm>
            <a:off x="1184275" y="696913"/>
            <a:ext cx="4654550" cy="3492500"/>
          </a:xfrm>
          <a:ln/>
        </p:spPr>
      </p:sp>
      <p:sp>
        <p:nvSpPr>
          <p:cNvPr id="53252" name="Rectangle 3"/>
          <p:cNvSpPr>
            <a:spLocks noGrp="1" noChangeArrowheads="1"/>
          </p:cNvSpPr>
          <p:nvPr>
            <p:ph type="body" idx="1"/>
          </p:nvPr>
        </p:nvSpPr>
        <p:spPr>
          <a:xfrm>
            <a:off x="701040" y="4420950"/>
            <a:ext cx="5617848" cy="4187349"/>
          </a:xfrm>
          <a:noFill/>
          <a:ln/>
        </p:spPr>
        <p:txBody>
          <a:bodyPr/>
          <a:lstStyle/>
          <a:p>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altLang="zh-CN" sz="1600" dirty="0" smtClean="0"/>
              <a:t>Lower cost</a:t>
            </a:r>
          </a:p>
          <a:p>
            <a:pPr lvl="1"/>
            <a:r>
              <a:rPr lang="en-US" altLang="zh-CN" sz="800" dirty="0" smtClean="0"/>
              <a:t>10-40K fewer LEs </a:t>
            </a:r>
            <a:r>
              <a:rPr lang="en-US" altLang="zh-CN" sz="800" dirty="0" smtClean="0">
                <a:sym typeface="Wingdings" pitchFamily="2" charset="2"/>
              </a:rPr>
              <a:t> smaller FPGA</a:t>
            </a:r>
            <a:endParaRPr lang="en-US" altLang="zh-CN" sz="800" dirty="0" smtClean="0"/>
          </a:p>
          <a:p>
            <a:pPr lvl="1"/>
            <a:r>
              <a:rPr lang="en-US" altLang="zh-CN" sz="800" dirty="0" smtClean="0"/>
              <a:t>Fewer devices on board BOM</a:t>
            </a:r>
          </a:p>
          <a:p>
            <a:pPr lvl="1"/>
            <a:r>
              <a:rPr lang="en-US" altLang="zh-CN" sz="800" dirty="0" smtClean="0"/>
              <a:t>Reduced PCB size, complexity, and layer count </a:t>
            </a:r>
            <a:r>
              <a:rPr lang="en-US" altLang="zh-CN" sz="800" dirty="0" smtClean="0">
                <a:sym typeface="Wingdings" pitchFamily="2" charset="2"/>
              </a:rPr>
              <a:t> cheaper PCB</a:t>
            </a:r>
            <a:endParaRPr lang="en-US" altLang="zh-CN" sz="800" dirty="0" smtClean="0"/>
          </a:p>
          <a:p>
            <a:r>
              <a:rPr lang="en-US" altLang="zh-CN" sz="1600" dirty="0" smtClean="0"/>
              <a:t>Lower power</a:t>
            </a:r>
          </a:p>
          <a:p>
            <a:pPr lvl="1"/>
            <a:r>
              <a:rPr lang="en-US" altLang="zh-CN" sz="800" dirty="0" smtClean="0"/>
              <a:t>40% lower total power</a:t>
            </a:r>
            <a:endParaRPr lang="en-US" altLang="zh-CN" sz="1600" dirty="0" smtClean="0"/>
          </a:p>
          <a:p>
            <a:r>
              <a:rPr lang="en-US" altLang="zh-CN" sz="1600" dirty="0" smtClean="0"/>
              <a:t>More bandwidth</a:t>
            </a:r>
          </a:p>
        </p:txBody>
      </p:sp>
      <p:sp>
        <p:nvSpPr>
          <p:cNvPr id="4" name="Slide Number Placeholder 3"/>
          <p:cNvSpPr>
            <a:spLocks noGrp="1"/>
          </p:cNvSpPr>
          <p:nvPr>
            <p:ph type="sldNum" sz="quarter" idx="5"/>
          </p:nvPr>
        </p:nvSpPr>
        <p:spPr/>
        <p:txBody>
          <a:bodyPr/>
          <a:lstStyle/>
          <a:p>
            <a:fld id="{F068AF6D-C1E5-4B5E-BE33-9600538F50D7}" type="slidenum">
              <a:rPr lang="en-US" altLang="zh-CN"/>
              <a:pPr/>
              <a:t>22</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fld id="{52F0BAA3-73F6-4AE9-B6A2-2185BEA0B945}" type="slidenum">
              <a:rPr lang="en-US" altLang="zh-CN"/>
              <a:pPr/>
              <a:t>23</a:t>
            </a:fld>
            <a:endParaRPr lang="en-US" altLang="zh-CN"/>
          </a:p>
        </p:txBody>
      </p:sp>
      <p:sp>
        <p:nvSpPr>
          <p:cNvPr id="3" name="Notes Placeholder 2"/>
          <p:cNvSpPr>
            <a:spLocks noGrp="1"/>
          </p:cNvSpPr>
          <p:nvPr>
            <p:ph type="body" idx="1"/>
          </p:nvPr>
        </p:nvSpPr>
        <p:spPr/>
        <p:txBody>
          <a:bodyPr>
            <a:normAutofit fontScale="85000" lnSpcReduction="10000"/>
          </a:bodyPr>
          <a:lstStyle/>
          <a:p>
            <a:pPr>
              <a:defRPr/>
            </a:pPr>
            <a:r>
              <a:rPr lang="en-US" sz="2400" dirty="0" smtClean="0"/>
              <a:t>Lower power</a:t>
            </a:r>
          </a:p>
          <a:p>
            <a:pPr lvl="1">
              <a:defRPr/>
            </a:pPr>
            <a:r>
              <a:rPr lang="en-US" sz="1800" dirty="0" smtClean="0"/>
              <a:t>20% lower static power</a:t>
            </a:r>
          </a:p>
          <a:p>
            <a:pPr lvl="1">
              <a:defRPr/>
            </a:pPr>
            <a:r>
              <a:rPr lang="en-US" sz="1800" dirty="0" smtClean="0"/>
              <a:t>60% lower dynamic power</a:t>
            </a:r>
          </a:p>
          <a:p>
            <a:pPr lvl="1">
              <a:defRPr/>
            </a:pPr>
            <a:r>
              <a:rPr lang="en-US" sz="1800" dirty="0" smtClean="0"/>
              <a:t>40% lower transceiver power</a:t>
            </a:r>
          </a:p>
          <a:p>
            <a:pPr>
              <a:defRPr/>
            </a:pPr>
            <a:r>
              <a:rPr lang="en-US" sz="2400" dirty="0" smtClean="0"/>
              <a:t>Higher integration with hard IP </a:t>
            </a:r>
          </a:p>
          <a:p>
            <a:pPr lvl="1">
              <a:defRPr/>
            </a:pPr>
            <a:r>
              <a:rPr lang="en-US" sz="1800" dirty="0" smtClean="0"/>
              <a:t>Up to 12 integrated transceivers </a:t>
            </a:r>
          </a:p>
          <a:p>
            <a:pPr lvl="1">
              <a:defRPr/>
            </a:pPr>
            <a:r>
              <a:rPr lang="en-US" sz="1800" dirty="0" err="1" smtClean="0"/>
              <a:t>PCIe</a:t>
            </a:r>
            <a:r>
              <a:rPr lang="en-US" sz="1800" dirty="0" smtClean="0"/>
              <a:t> Gen2 x1, x2 lanes or </a:t>
            </a:r>
            <a:r>
              <a:rPr lang="en-US" sz="1800" dirty="0" err="1" smtClean="0"/>
              <a:t>PCIe</a:t>
            </a:r>
            <a:r>
              <a:rPr lang="en-US" sz="1800" dirty="0" smtClean="0"/>
              <a:t> Gen1 x1, x2, x4 lanes, </a:t>
            </a:r>
            <a:r>
              <a:rPr lang="en-US" sz="1800" dirty="0" err="1" smtClean="0"/>
              <a:t>rootport</a:t>
            </a:r>
            <a:r>
              <a:rPr lang="en-US" sz="1800" dirty="0" smtClean="0"/>
              <a:t> and endpoint with multifunction support</a:t>
            </a:r>
          </a:p>
          <a:p>
            <a:pPr lvl="1">
              <a:defRPr/>
            </a:pPr>
            <a:r>
              <a:rPr lang="en-US" sz="1800" dirty="0" smtClean="0"/>
              <a:t>Hard memory controller for DDR3, DDR2, LPDDR2, LPDDR</a:t>
            </a:r>
          </a:p>
          <a:p>
            <a:pPr>
              <a:defRPr/>
            </a:pPr>
            <a:r>
              <a:rPr lang="en-US" sz="2400" dirty="0" smtClean="0"/>
              <a:t>Enhanced architecture</a:t>
            </a:r>
          </a:p>
          <a:p>
            <a:pPr lvl="1">
              <a:defRPr/>
            </a:pPr>
            <a:r>
              <a:rPr lang="en-US" sz="1800" dirty="0" smtClean="0"/>
              <a:t>8-LUT + 4 registers logic fabric</a:t>
            </a:r>
          </a:p>
          <a:p>
            <a:pPr lvl="1">
              <a:defRPr/>
            </a:pPr>
            <a:r>
              <a:rPr lang="en-US" sz="1800" dirty="0" smtClean="0"/>
              <a:t>Variable precision DSP blocks for flexible precision, faster performance and lower logic utilization</a:t>
            </a:r>
          </a:p>
          <a:p>
            <a:pPr lvl="1">
              <a:defRPr/>
            </a:pPr>
            <a:r>
              <a:rPr lang="en-US" sz="1800" dirty="0" smtClean="0"/>
              <a:t>Support for faster, lower cost configuration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kern="1200" baseline="0" dirty="0" smtClean="0">
                <a:solidFill>
                  <a:schemeClr val="tx1"/>
                </a:solidFill>
                <a:latin typeface="Times New Roman" pitchFamily="18" charset="0"/>
                <a:ea typeface="+mn-ea"/>
                <a:cs typeface="+mn-cs"/>
              </a:rPr>
              <a:t>Design engineer is facing challenge of performance improvement and cost saving, lower power to meet thermal requirement, improve bandwidth, and leverage design resource and ecosystem to shorten time to market. These devices have reached a tipping point driven by key economic, technical, and market forces, The era of </a:t>
            </a:r>
            <a:r>
              <a:rPr lang="en-US" altLang="zh-CN" sz="1200" kern="1200" baseline="0" dirty="0" err="1" smtClean="0">
                <a:solidFill>
                  <a:schemeClr val="tx1"/>
                </a:solidFill>
                <a:latin typeface="Times New Roman" pitchFamily="18" charset="0"/>
                <a:ea typeface="+mn-ea"/>
                <a:cs typeface="+mn-cs"/>
              </a:rPr>
              <a:t>SoC</a:t>
            </a:r>
            <a:r>
              <a:rPr lang="en-US" altLang="zh-CN" sz="1200" kern="1200" baseline="0" dirty="0" smtClean="0">
                <a:solidFill>
                  <a:schemeClr val="tx1"/>
                </a:solidFill>
                <a:latin typeface="Times New Roman" pitchFamily="18" charset="0"/>
                <a:ea typeface="+mn-ea"/>
                <a:cs typeface="+mn-cs"/>
              </a:rPr>
              <a:t> FPGAs has begun. Numerous vendors have already announced or are shipping. </a:t>
            </a:r>
            <a:endParaRPr lang="zh-CN" alt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kern="1200" baseline="0" dirty="0" err="1" smtClean="0">
                <a:solidFill>
                  <a:schemeClr val="tx1"/>
                </a:solidFill>
                <a:latin typeface="Times New Roman" pitchFamily="18" charset="0"/>
                <a:ea typeface="+mn-ea"/>
                <a:cs typeface="+mn-cs"/>
              </a:rPr>
              <a:t>Altera's</a:t>
            </a:r>
            <a:r>
              <a:rPr lang="en-US" altLang="zh-CN" sz="1200" kern="1200" baseline="0" dirty="0" smtClean="0">
                <a:solidFill>
                  <a:schemeClr val="tx1"/>
                </a:solidFill>
                <a:latin typeface="Times New Roman" pitchFamily="18" charset="0"/>
                <a:ea typeface="+mn-ea"/>
                <a:cs typeface="+mn-cs"/>
              </a:rPr>
              <a:t> newest </a:t>
            </a:r>
            <a:r>
              <a:rPr lang="en-US" altLang="zh-CN" sz="1200" kern="1200" baseline="0" dirty="0" err="1" smtClean="0">
                <a:solidFill>
                  <a:schemeClr val="tx1"/>
                </a:solidFill>
                <a:latin typeface="Times New Roman" pitchFamily="18" charset="0"/>
                <a:ea typeface="+mn-ea"/>
                <a:cs typeface="+mn-cs"/>
              </a:rPr>
              <a:t>SoC</a:t>
            </a:r>
            <a:r>
              <a:rPr lang="en-US" altLang="zh-CN" sz="1200" kern="1200" baseline="0" dirty="0" smtClean="0">
                <a:solidFill>
                  <a:schemeClr val="tx1"/>
                </a:solidFill>
                <a:latin typeface="Times New Roman" pitchFamily="18" charset="0"/>
                <a:ea typeface="+mn-ea"/>
                <a:cs typeface="+mn-cs"/>
              </a:rPr>
              <a:t> FPGA will contain an advanced processor block based on the ARM Cortex-A9MP core, The </a:t>
            </a:r>
            <a:r>
              <a:rPr lang="en-US" altLang="zh-CN" sz="1200" kern="1200" baseline="0" dirty="0" err="1" smtClean="0">
                <a:solidFill>
                  <a:schemeClr val="tx1"/>
                </a:solidFill>
                <a:latin typeface="Times New Roman" pitchFamily="18" charset="0"/>
                <a:ea typeface="+mn-ea"/>
                <a:cs typeface="+mn-cs"/>
              </a:rPr>
              <a:t>Altera</a:t>
            </a:r>
            <a:r>
              <a:rPr lang="en-US" altLang="zh-CN" sz="1200" kern="1200" baseline="0" dirty="0" smtClean="0">
                <a:solidFill>
                  <a:schemeClr val="tx1"/>
                </a:solidFill>
                <a:latin typeface="Times New Roman" pitchFamily="18" charset="0"/>
                <a:ea typeface="+mn-ea"/>
                <a:cs typeface="+mn-cs"/>
              </a:rPr>
              <a:t> </a:t>
            </a:r>
            <a:r>
              <a:rPr lang="en-US" altLang="zh-CN" sz="1200" kern="1200" baseline="0" dirty="0" err="1" smtClean="0">
                <a:solidFill>
                  <a:schemeClr val="tx1"/>
                </a:solidFill>
                <a:latin typeface="Times New Roman" pitchFamily="18" charset="0"/>
                <a:ea typeface="+mn-ea"/>
                <a:cs typeface="+mn-cs"/>
              </a:rPr>
              <a:t>SoC</a:t>
            </a:r>
            <a:r>
              <a:rPr lang="en-US" altLang="zh-CN" sz="1200" kern="1200" baseline="0" dirty="0" smtClean="0">
                <a:solidFill>
                  <a:schemeClr val="tx1"/>
                </a:solidFill>
                <a:latin typeface="Times New Roman" pitchFamily="18" charset="0"/>
                <a:ea typeface="+mn-ea"/>
                <a:cs typeface="+mn-cs"/>
              </a:rPr>
              <a:t> FPGA architecture will feature a broad array of hardened IP within the ARM-Cortex A9 subsystem, as well as high-performance </a:t>
            </a:r>
            <a:r>
              <a:rPr lang="en-US" altLang="zh-CN" sz="1200" kern="1200" baseline="0" dirty="0" err="1" smtClean="0">
                <a:solidFill>
                  <a:schemeClr val="tx1"/>
                </a:solidFill>
                <a:latin typeface="Times New Roman" pitchFamily="18" charset="0"/>
                <a:ea typeface="+mn-ea"/>
                <a:cs typeface="+mn-cs"/>
              </a:rPr>
              <a:t>mutiport</a:t>
            </a:r>
            <a:r>
              <a:rPr lang="en-US" altLang="zh-CN" sz="1200" kern="1200" baseline="0" dirty="0" smtClean="0">
                <a:solidFill>
                  <a:schemeClr val="tx1"/>
                </a:solidFill>
                <a:latin typeface="Times New Roman" pitchFamily="18" charset="0"/>
                <a:ea typeface="+mn-ea"/>
                <a:cs typeface="+mn-cs"/>
              </a:rPr>
              <a:t> memory controllers for maximum memory bandwidth. High bandwidth, low latency interconnects between the FPGA and the CPU subsystem will allow for high-performance applications and efficient FPGA hardware acceleration. Advanced internal switch fabrics will support efficient data throughput, as well as highly productive in-system </a:t>
            </a:r>
            <a:r>
              <a:rPr lang="en-US" altLang="zh-CN" sz="1200" kern="1200" baseline="0" dirty="0" err="1" smtClean="0">
                <a:solidFill>
                  <a:schemeClr val="tx1"/>
                </a:solidFill>
                <a:latin typeface="Times New Roman" pitchFamily="18" charset="0"/>
                <a:ea typeface="+mn-ea"/>
                <a:cs typeface="+mn-cs"/>
              </a:rPr>
              <a:t>observability</a:t>
            </a:r>
            <a:r>
              <a:rPr lang="en-US" altLang="zh-CN" sz="1200" kern="1200" baseline="0" dirty="0" smtClean="0">
                <a:solidFill>
                  <a:schemeClr val="tx1"/>
                </a:solidFill>
                <a:latin typeface="Times New Roman" pitchFamily="18" charset="0"/>
                <a:ea typeface="+mn-ea"/>
                <a:cs typeface="+mn-cs"/>
              </a:rPr>
              <a:t> and debugging. </a:t>
            </a:r>
            <a:endParaRPr lang="zh-CN" alt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sz="1200" dirty="0" smtClean="0"/>
              <a:t>As we announced back</a:t>
            </a:r>
            <a:r>
              <a:rPr lang="en-US" sz="1200" baseline="0" dirty="0" smtClean="0"/>
              <a:t> in December of 2010, we have chosen to leverage two 28nm process options within our28nm portfolio. This approach enables Altera to better address customers diverse design requirements. </a:t>
            </a:r>
          </a:p>
          <a:p>
            <a:pPr eaLnBrk="1" hangingPunct="1"/>
            <a:endParaRPr lang="en-US" sz="1200" b="0" baseline="0" dirty="0" smtClean="0"/>
          </a:p>
          <a:p>
            <a:r>
              <a:rPr lang="en-US" sz="1200" b="0" kern="1200" dirty="0" smtClean="0">
                <a:solidFill>
                  <a:schemeClr val="tx1"/>
                </a:solidFill>
                <a:latin typeface="Times New Roman" pitchFamily="18" charset="0"/>
                <a:ea typeface="+mn-ea"/>
                <a:cs typeface="+mn-cs"/>
              </a:rPr>
              <a:t>28LP</a:t>
            </a:r>
          </a:p>
          <a:p>
            <a:r>
              <a:rPr lang="en-US" sz="1200" b="0" kern="1200" dirty="0" smtClean="0">
                <a:solidFill>
                  <a:schemeClr val="tx1"/>
                </a:solidFill>
                <a:latin typeface="Times New Roman" pitchFamily="18" charset="0"/>
                <a:ea typeface="+mn-ea"/>
                <a:cs typeface="+mn-cs"/>
              </a:rPr>
              <a:t>For our low-cost and mid-range product families, we are leveraging TSMC’s 28LP process. This selection provides us with the optimal choice for addressing today’s power and cost constrained applications. The 28LP process delivers the lowest absolute power </a:t>
            </a:r>
            <a:r>
              <a:rPr lang="en-US" sz="1200" b="0" i="1" kern="1200" dirty="0" smtClean="0">
                <a:solidFill>
                  <a:schemeClr val="tx1"/>
                </a:solidFill>
                <a:latin typeface="Times New Roman" pitchFamily="18" charset="0"/>
                <a:ea typeface="+mn-ea"/>
                <a:cs typeface="+mn-cs"/>
              </a:rPr>
              <a:t>and cost</a:t>
            </a:r>
            <a:r>
              <a:rPr lang="en-US" sz="1200" b="0" kern="1200" dirty="0" smtClean="0">
                <a:solidFill>
                  <a:schemeClr val="tx1"/>
                </a:solidFill>
                <a:latin typeface="Times New Roman" pitchFamily="18" charset="0"/>
                <a:ea typeface="+mn-ea"/>
                <a:cs typeface="+mn-cs"/>
              </a:rPr>
              <a:t> at 28nm. As a result, we are able to achieve 50% lower power than the previous process node.</a:t>
            </a:r>
          </a:p>
          <a:p>
            <a:r>
              <a:rPr lang="en-US" sz="1200" b="0" kern="1200" dirty="0" smtClean="0">
                <a:solidFill>
                  <a:schemeClr val="tx1"/>
                </a:solidFill>
                <a:latin typeface="Times New Roman" pitchFamily="18" charset="0"/>
                <a:ea typeface="+mn-ea"/>
                <a:cs typeface="+mn-cs"/>
              </a:rPr>
              <a:t> </a:t>
            </a:r>
          </a:p>
          <a:p>
            <a:r>
              <a:rPr lang="en-US" sz="1200" b="0" kern="1200" dirty="0" smtClean="0">
                <a:solidFill>
                  <a:schemeClr val="tx1"/>
                </a:solidFill>
                <a:latin typeface="Times New Roman" pitchFamily="18" charset="0"/>
                <a:ea typeface="+mn-ea"/>
                <a:cs typeface="+mn-cs"/>
              </a:rPr>
              <a:t>28HP</a:t>
            </a:r>
          </a:p>
          <a:p>
            <a:r>
              <a:rPr lang="en-US" sz="1200" b="0" kern="1200" dirty="0" smtClean="0">
                <a:solidFill>
                  <a:schemeClr val="tx1"/>
                </a:solidFill>
                <a:latin typeface="Times New Roman" pitchFamily="18" charset="0"/>
                <a:ea typeface="+mn-ea"/>
                <a:cs typeface="+mn-cs"/>
              </a:rPr>
              <a:t>For our high-end devices, we selected TSMC’s 28HP process. This process choice enables us to achieve the highest performance at the lowest power. 28HP delivers 35% higher performance than any other process option at 28 nm from TSMC and delivers 30% lower power compared to the previous generation. By selecting the 28HP process, we are capable of delivering 28 Gbps transceivers that operate at 200mW total power.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DC9382F2-E814-45AE-ABB5-AC6EAC0CEFDE}"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ARM Cortex-A9MP core has a Dual-issue superscalar</a:t>
            </a:r>
            <a:r>
              <a:rPr lang="en-US" altLang="zh-CN" baseline="0" dirty="0" smtClean="0"/>
              <a:t> CPU architecture which executes two instruction during a clock cycle by simultaneously dispatching two instructions. Also to improve the efficiency, ARM A9 also implements out of order execution which the processor executes instructions in an order governed by the availability of input data, rather than by their original order in a program. With Dual-issue </a:t>
            </a:r>
            <a:r>
              <a:rPr lang="en-US" altLang="zh-CN" baseline="0" dirty="0" err="1" smtClean="0"/>
              <a:t>superscaler</a:t>
            </a:r>
            <a:r>
              <a:rPr lang="en-US" altLang="zh-CN" baseline="0" dirty="0" smtClean="0"/>
              <a:t> and out-of-order dispatch and execution, a single ARM Cortex-A9MP core can achieve 2.5DMIPS/MHz</a:t>
            </a:r>
          </a:p>
          <a:p>
            <a:r>
              <a:rPr lang="en-US" altLang="zh-CN" baseline="0" dirty="0" smtClean="0"/>
              <a:t>Also the ARM Cortex-A9MP core will have double precision floating point unit. NEON media processing engine for media and signal processing accelerate.</a:t>
            </a:r>
          </a:p>
          <a:p>
            <a:r>
              <a:rPr lang="en-US" altLang="zh-CN" baseline="0" dirty="0" smtClean="0"/>
              <a:t>ARM A9 supports Thumb-2 16bit instruction set for up to 30% reduction in memory </a:t>
            </a:r>
            <a:r>
              <a:rPr lang="en-US" altLang="zh-CN" baseline="0" dirty="0" err="1" smtClean="0"/>
              <a:t>footpoint</a:t>
            </a:r>
            <a:endParaRPr lang="en-US" altLang="zh-CN" baseline="0" dirty="0" smtClean="0"/>
          </a:p>
          <a:p>
            <a:r>
              <a:rPr lang="en-US" altLang="zh-CN" baseline="0" dirty="0" smtClean="0"/>
              <a:t>To improve performance of the processor, coherent L1 caches will be implemented.</a:t>
            </a:r>
            <a:endParaRPr lang="zh-CN" alt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ARM </a:t>
            </a:r>
            <a:r>
              <a:rPr lang="en-US" altLang="zh-CN" sz="1200" kern="1200" baseline="0" dirty="0" smtClean="0">
                <a:solidFill>
                  <a:schemeClr val="tx1"/>
                </a:solidFill>
                <a:latin typeface="Times New Roman" pitchFamily="18" charset="0"/>
                <a:ea typeface="+mn-ea"/>
                <a:cs typeface="+mn-cs"/>
              </a:rPr>
              <a:t>ecosystem is the industry’s largest network. It includes software and training providers, design support partners, and silicon partners which enabling to access a huge range of ARM resource and complete solution. This will accelerate you from design to manufacture and releasing.</a:t>
            </a:r>
          </a:p>
        </p:txBody>
      </p:sp>
      <p:sp>
        <p:nvSpPr>
          <p:cNvPr id="4" name="Slide Number Placeholder 3"/>
          <p:cNvSpPr>
            <a:spLocks noGrp="1"/>
          </p:cNvSpPr>
          <p:nvPr>
            <p:ph type="sldNum" sz="quarter" idx="10"/>
          </p:nvPr>
        </p:nvSpPr>
        <p:spPr/>
        <p:txBody>
          <a:bodyPr/>
          <a:lstStyle/>
          <a:p>
            <a:fld id="{0F7FA150-0838-478C-814C-9E90F4E4AF9F}"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kern="1200" baseline="0" dirty="0" smtClean="0">
                <a:solidFill>
                  <a:schemeClr val="tx1"/>
                </a:solidFill>
                <a:latin typeface="Times New Roman" pitchFamily="18" charset="0"/>
                <a:ea typeface="+mn-ea"/>
                <a:cs typeface="+mn-cs"/>
              </a:rPr>
              <a:t>When combined with </a:t>
            </a:r>
            <a:r>
              <a:rPr lang="en-US" altLang="zh-CN" sz="1200" kern="1200" baseline="0" dirty="0" err="1" smtClean="0">
                <a:solidFill>
                  <a:schemeClr val="tx1"/>
                </a:solidFill>
                <a:latin typeface="Times New Roman" pitchFamily="18" charset="0"/>
                <a:ea typeface="+mn-ea"/>
                <a:cs typeface="+mn-cs"/>
              </a:rPr>
              <a:t>Qsys</a:t>
            </a:r>
            <a:r>
              <a:rPr lang="en-US" altLang="zh-CN" sz="1200" kern="1200" baseline="0" dirty="0" smtClean="0">
                <a:solidFill>
                  <a:schemeClr val="tx1"/>
                </a:solidFill>
                <a:latin typeface="Times New Roman" pitchFamily="18" charset="0"/>
                <a:ea typeface="+mn-ea"/>
                <a:cs typeface="+mn-cs"/>
              </a:rPr>
              <a:t>, the </a:t>
            </a:r>
            <a:r>
              <a:rPr lang="en-US" altLang="zh-CN" sz="1200" kern="1200" baseline="0" dirty="0" err="1" smtClean="0">
                <a:solidFill>
                  <a:schemeClr val="tx1"/>
                </a:solidFill>
                <a:latin typeface="Times New Roman" pitchFamily="18" charset="0"/>
                <a:ea typeface="+mn-ea"/>
                <a:cs typeface="+mn-cs"/>
              </a:rPr>
              <a:t>Quartus</a:t>
            </a:r>
            <a:r>
              <a:rPr lang="en-US" altLang="zh-CN" sz="1200" kern="1200" baseline="0" dirty="0" smtClean="0">
                <a:solidFill>
                  <a:schemeClr val="tx1"/>
                </a:solidFill>
                <a:latin typeface="Times New Roman" pitchFamily="18" charset="0"/>
                <a:ea typeface="+mn-ea"/>
                <a:cs typeface="+mn-cs"/>
              </a:rPr>
              <a:t> II software, and ARM Connected Community software tools, this device will represent a highly cost-effective system design option that leverages standard tool flows for maximum productivity, and offers significant new development and verification possibilities.</a:t>
            </a:r>
          </a:p>
          <a:p>
            <a:endParaRPr lang="en-US" altLang="zh-CN" sz="1200" kern="1200" baseline="0" dirty="0" smtClean="0">
              <a:solidFill>
                <a:schemeClr val="tx1"/>
              </a:solidFill>
              <a:latin typeface="Times New Roman" pitchFamily="18" charset="0"/>
              <a:ea typeface="+mn-ea"/>
              <a:cs typeface="+mn-cs"/>
            </a:endParaRPr>
          </a:p>
          <a:p>
            <a:r>
              <a:rPr lang="en-US" altLang="zh-CN" sz="1200" kern="1200" baseline="0" dirty="0" smtClean="0">
                <a:solidFill>
                  <a:schemeClr val="tx1"/>
                </a:solidFill>
                <a:latin typeface="Times New Roman" pitchFamily="18" charset="0"/>
                <a:ea typeface="+mn-ea"/>
                <a:cs typeface="+mn-cs"/>
              </a:rPr>
              <a:t>In addition to </a:t>
            </a:r>
            <a:r>
              <a:rPr lang="en-US" altLang="zh-CN" sz="1200" kern="1200" baseline="0" dirty="0" err="1" smtClean="0">
                <a:solidFill>
                  <a:schemeClr val="tx1"/>
                </a:solidFill>
                <a:latin typeface="Times New Roman" pitchFamily="18" charset="0"/>
                <a:ea typeface="+mn-ea"/>
                <a:cs typeface="+mn-cs"/>
              </a:rPr>
              <a:t>Altera's</a:t>
            </a:r>
            <a:r>
              <a:rPr lang="en-US" altLang="zh-CN" sz="1200" kern="1200" baseline="0" dirty="0" smtClean="0">
                <a:solidFill>
                  <a:schemeClr val="tx1"/>
                </a:solidFill>
                <a:latin typeface="Times New Roman" pitchFamily="18" charset="0"/>
                <a:ea typeface="+mn-ea"/>
                <a:cs typeface="+mn-cs"/>
              </a:rPr>
              <a:t> traditional Avalon® Memory-Mapped (Avalon-MM) interface and data path bus interface specification, </a:t>
            </a:r>
            <a:r>
              <a:rPr lang="en-US" altLang="zh-CN" sz="1200" kern="1200" baseline="0" dirty="0" err="1" smtClean="0">
                <a:solidFill>
                  <a:schemeClr val="tx1"/>
                </a:solidFill>
                <a:latin typeface="Times New Roman" pitchFamily="18" charset="0"/>
                <a:ea typeface="+mn-ea"/>
                <a:cs typeface="+mn-cs"/>
              </a:rPr>
              <a:t>Qsys</a:t>
            </a:r>
            <a:r>
              <a:rPr lang="en-US" altLang="zh-CN" sz="1200" kern="1200" baseline="0" dirty="0" smtClean="0">
                <a:solidFill>
                  <a:schemeClr val="tx1"/>
                </a:solidFill>
                <a:latin typeface="Times New Roman" pitchFamily="18" charset="0"/>
                <a:ea typeface="+mn-ea"/>
                <a:cs typeface="+mn-cs"/>
              </a:rPr>
              <a:t> will also support the ARM AXI™ standard, which will allow an automated “mix and match” approach to integrating Avalon-based IP with AXI-based IP. </a:t>
            </a:r>
            <a:r>
              <a:rPr lang="en-US" altLang="zh-CN" sz="1200" kern="1200" baseline="0" dirty="0" err="1" smtClean="0">
                <a:solidFill>
                  <a:schemeClr val="tx1"/>
                </a:solidFill>
                <a:latin typeface="Times New Roman" pitchFamily="18" charset="0"/>
                <a:ea typeface="+mn-ea"/>
                <a:cs typeface="+mn-cs"/>
              </a:rPr>
              <a:t>Qsys</a:t>
            </a:r>
            <a:r>
              <a:rPr lang="en-US" altLang="zh-CN" sz="1200" kern="1200" baseline="0" dirty="0" smtClean="0">
                <a:solidFill>
                  <a:schemeClr val="tx1"/>
                </a:solidFill>
                <a:latin typeface="Times New Roman" pitchFamily="18" charset="0"/>
                <a:ea typeface="+mn-ea"/>
                <a:cs typeface="+mn-cs"/>
              </a:rPr>
              <a:t> allows a fast, intuitive design experience that supports easy design reuse and in-system verification across the entire common platform for ARM</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78FC5B0B-1DB6-4C56-AD8A-8E8BC1C2B189}" type="slidenum">
              <a:rPr lang="en-US" sz="1200"/>
              <a:pPr algn="r" defTabSz="931863" eaLnBrk="0" hangingPunct="0"/>
              <a:t>31</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65" tIns="46633" rIns="93265" bIns="46633" anchor="b"/>
          <a:lstStyle/>
          <a:p>
            <a:pPr algn="r" defTabSz="930275" eaLnBrk="0" hangingPunct="0"/>
            <a:fld id="{03C7385D-6D9C-4F34-BCCF-C83FA22B0158}" type="slidenum">
              <a:rPr lang="en-US" sz="1200">
                <a:solidFill>
                  <a:prstClr val="black"/>
                </a:solidFill>
                <a:latin typeface="Arial" pitchFamily="34" charset="0"/>
              </a:rPr>
              <a:pPr algn="r" defTabSz="930275" eaLnBrk="0" hangingPunct="0"/>
              <a:t>32</a:t>
            </a:fld>
            <a:endParaRPr lang="en-US" sz="1200">
              <a:solidFill>
                <a:prstClr val="black"/>
              </a:solidFill>
              <a:latin typeface="Arial" pitchFamily="34" charset="0"/>
            </a:endParaRPr>
          </a:p>
        </p:txBody>
      </p:sp>
      <p:sp>
        <p:nvSpPr>
          <p:cNvPr id="21507"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65" tIns="46633" rIns="93265" bIns="46633" anchor="b"/>
          <a:lstStyle/>
          <a:p>
            <a:pPr algn="r" defTabSz="930275" eaLnBrk="0" hangingPunct="0"/>
            <a:fld id="{CDA949FD-BCE8-4FEE-A5F7-1904E688A540}" type="slidenum">
              <a:rPr lang="en-US" sz="1200">
                <a:solidFill>
                  <a:prstClr val="black"/>
                </a:solidFill>
                <a:latin typeface="Arial" pitchFamily="34" charset="0"/>
              </a:rPr>
              <a:pPr algn="r" defTabSz="930275" eaLnBrk="0" hangingPunct="0"/>
              <a:t>32</a:t>
            </a:fld>
            <a:endParaRPr lang="en-US" sz="1200">
              <a:solidFill>
                <a:prstClr val="black"/>
              </a:solidFill>
              <a:latin typeface="Arial" pitchFamily="34" charset="0"/>
            </a:endParaRPr>
          </a:p>
        </p:txBody>
      </p:sp>
      <p:sp>
        <p:nvSpPr>
          <p:cNvPr id="21508" name="Rectangle 7"/>
          <p:cNvSpPr txBox="1">
            <a:spLocks noGrp="1" noChangeArrowheads="1"/>
          </p:cNvSpPr>
          <p:nvPr/>
        </p:nvSpPr>
        <p:spPr bwMode="auto">
          <a:xfrm>
            <a:off x="3976688" y="8842375"/>
            <a:ext cx="3043237" cy="463550"/>
          </a:xfrm>
          <a:prstGeom prst="rect">
            <a:avLst/>
          </a:prstGeom>
          <a:noFill/>
          <a:ln w="9525">
            <a:noFill/>
            <a:miter lim="800000"/>
            <a:headEnd/>
            <a:tailEnd/>
          </a:ln>
        </p:spPr>
        <p:txBody>
          <a:bodyPr lIns="93247" tIns="46623" rIns="93247" bIns="46623" anchor="b"/>
          <a:lstStyle/>
          <a:p>
            <a:pPr algn="r" defTabSz="930275" eaLnBrk="0" hangingPunct="0"/>
            <a:fld id="{B73CF62B-916D-41AD-8844-9EA6DAF906C9}" type="slidenum">
              <a:rPr lang="en-US" sz="1100">
                <a:solidFill>
                  <a:prstClr val="black"/>
                </a:solidFill>
                <a:latin typeface="Arial" pitchFamily="34" charset="0"/>
              </a:rPr>
              <a:pPr algn="r" defTabSz="930275" eaLnBrk="0" hangingPunct="0"/>
              <a:t>32</a:t>
            </a:fld>
            <a:endParaRPr lang="en-US" sz="1100">
              <a:solidFill>
                <a:prstClr val="black"/>
              </a:solidFill>
              <a:latin typeface="Arial" pitchFamily="34" charset="0"/>
            </a:endParaRPr>
          </a:p>
        </p:txBody>
      </p:sp>
      <p:sp>
        <p:nvSpPr>
          <p:cNvPr id="21509" name="Rectangle 7"/>
          <p:cNvSpPr txBox="1">
            <a:spLocks noGrp="1" noChangeArrowheads="1"/>
          </p:cNvSpPr>
          <p:nvPr/>
        </p:nvSpPr>
        <p:spPr bwMode="auto">
          <a:xfrm>
            <a:off x="3976688" y="8839200"/>
            <a:ext cx="3043237" cy="466725"/>
          </a:xfrm>
          <a:prstGeom prst="rect">
            <a:avLst/>
          </a:prstGeom>
          <a:noFill/>
          <a:ln w="9525">
            <a:noFill/>
            <a:miter lim="800000"/>
            <a:headEnd/>
            <a:tailEnd/>
          </a:ln>
        </p:spPr>
        <p:txBody>
          <a:bodyPr lIns="93205" tIns="46603" rIns="93205" bIns="46603" anchor="b"/>
          <a:lstStyle/>
          <a:p>
            <a:pPr algn="r" defTabSz="930275" eaLnBrk="0" hangingPunct="0"/>
            <a:fld id="{2B645315-218A-4169-9CAE-7B507BF0AAE5}" type="slidenum">
              <a:rPr lang="en-US" sz="1200">
                <a:solidFill>
                  <a:prstClr val="black"/>
                </a:solidFill>
                <a:latin typeface="Arial" pitchFamily="34" charset="0"/>
              </a:rPr>
              <a:pPr algn="r" defTabSz="930275" eaLnBrk="0" hangingPunct="0"/>
              <a:t>32</a:t>
            </a:fld>
            <a:endParaRPr lang="en-US" sz="1200">
              <a:solidFill>
                <a:prstClr val="black"/>
              </a:solidFill>
              <a:latin typeface="Arial" pitchFamily="34" charset="0"/>
            </a:endParaRPr>
          </a:p>
        </p:txBody>
      </p:sp>
      <p:sp>
        <p:nvSpPr>
          <p:cNvPr id="21510" name="Rectangle 2"/>
          <p:cNvSpPr>
            <a:spLocks noGrp="1" noRot="1" noChangeAspect="1" noChangeArrowheads="1" noTextEdit="1"/>
          </p:cNvSpPr>
          <p:nvPr>
            <p:ph type="sldImg"/>
          </p:nvPr>
        </p:nvSpPr>
        <p:spPr>
          <a:xfrm>
            <a:off x="1184275" y="696913"/>
            <a:ext cx="4654550" cy="3490912"/>
          </a:xfrm>
          <a:ln/>
        </p:spPr>
      </p:sp>
      <p:sp>
        <p:nvSpPr>
          <p:cNvPr id="21511" name="Rectangle 3"/>
          <p:cNvSpPr>
            <a:spLocks noGrp="1" noChangeArrowheads="1"/>
          </p:cNvSpPr>
          <p:nvPr>
            <p:ph type="body" idx="1"/>
          </p:nvPr>
        </p:nvSpPr>
        <p:spPr>
          <a:xfrm>
            <a:off x="935038" y="4418013"/>
            <a:ext cx="5149850" cy="4191000"/>
          </a:xfrm>
          <a:noFill/>
          <a:ln/>
        </p:spPr>
        <p:txBody>
          <a:bodyPr lIns="93205" tIns="46603" rIns="93205" bIns="46603"/>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46" tIns="46623" rIns="93246" bIns="46623" anchor="b"/>
          <a:lstStyle/>
          <a:p>
            <a:pPr algn="r" defTabSz="928688" eaLnBrk="0" hangingPunct="0"/>
            <a:fld id="{7E2F7779-9CF0-4A9A-83AD-8DA9640CE492}" type="slidenum">
              <a:rPr lang="en-US" sz="1200">
                <a:solidFill>
                  <a:prstClr val="black"/>
                </a:solidFill>
                <a:latin typeface="Arial" pitchFamily="34" charset="0"/>
              </a:rPr>
              <a:pPr algn="r" defTabSz="928688" eaLnBrk="0" hangingPunct="0"/>
              <a:t>33</a:t>
            </a:fld>
            <a:endParaRPr lang="en-US" sz="1200">
              <a:solidFill>
                <a:prstClr val="black"/>
              </a:solidFill>
              <a:latin typeface="Arial" pitchFamily="34" charset="0"/>
            </a:endParaRPr>
          </a:p>
        </p:txBody>
      </p:sp>
      <p:sp>
        <p:nvSpPr>
          <p:cNvPr id="12291"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46" tIns="46623" rIns="93246" bIns="46623" anchor="b"/>
          <a:lstStyle/>
          <a:p>
            <a:pPr algn="r" defTabSz="928688" eaLnBrk="0" hangingPunct="0"/>
            <a:fld id="{C0A99AD9-F64B-4684-9CF5-9C40956CC75E}" type="slidenum">
              <a:rPr lang="en-US" sz="1200">
                <a:solidFill>
                  <a:prstClr val="black"/>
                </a:solidFill>
                <a:latin typeface="Arial" pitchFamily="34" charset="0"/>
              </a:rPr>
              <a:pPr algn="r" defTabSz="928688" eaLnBrk="0" hangingPunct="0"/>
              <a:t>33</a:t>
            </a:fld>
            <a:endParaRPr lang="en-US" sz="1200">
              <a:solidFill>
                <a:prstClr val="black"/>
              </a:solidFill>
              <a:latin typeface="Arial" pitchFamily="34" charset="0"/>
            </a:endParaRPr>
          </a:p>
        </p:txBody>
      </p:sp>
      <p:sp>
        <p:nvSpPr>
          <p:cNvPr id="12292" name="Rectangle 7"/>
          <p:cNvSpPr txBox="1">
            <a:spLocks noGrp="1" noChangeArrowheads="1"/>
          </p:cNvSpPr>
          <p:nvPr/>
        </p:nvSpPr>
        <p:spPr bwMode="auto">
          <a:xfrm>
            <a:off x="3976688" y="8842375"/>
            <a:ext cx="3043237" cy="463550"/>
          </a:xfrm>
          <a:prstGeom prst="rect">
            <a:avLst/>
          </a:prstGeom>
          <a:noFill/>
          <a:ln w="9525">
            <a:noFill/>
            <a:miter lim="800000"/>
            <a:headEnd/>
            <a:tailEnd/>
          </a:ln>
        </p:spPr>
        <p:txBody>
          <a:bodyPr lIns="93228" tIns="46613" rIns="93228" bIns="46613" anchor="b"/>
          <a:lstStyle/>
          <a:p>
            <a:pPr algn="r" defTabSz="928688" eaLnBrk="0" hangingPunct="0"/>
            <a:fld id="{8927C9B9-93EF-4EEB-8373-4D86699B1DCC}" type="slidenum">
              <a:rPr lang="en-US" sz="1100">
                <a:solidFill>
                  <a:prstClr val="black"/>
                </a:solidFill>
                <a:latin typeface="Arial" pitchFamily="34" charset="0"/>
              </a:rPr>
              <a:pPr algn="r" defTabSz="928688" eaLnBrk="0" hangingPunct="0"/>
              <a:t>33</a:t>
            </a:fld>
            <a:endParaRPr lang="en-US" sz="1100">
              <a:solidFill>
                <a:prstClr val="black"/>
              </a:solidFill>
              <a:latin typeface="Arial" pitchFamily="34" charset="0"/>
            </a:endParaRPr>
          </a:p>
        </p:txBody>
      </p:sp>
      <p:sp>
        <p:nvSpPr>
          <p:cNvPr id="12293" name="Rectangle 7"/>
          <p:cNvSpPr txBox="1">
            <a:spLocks noGrp="1" noChangeArrowheads="1"/>
          </p:cNvSpPr>
          <p:nvPr/>
        </p:nvSpPr>
        <p:spPr bwMode="auto">
          <a:xfrm>
            <a:off x="3976688" y="8839200"/>
            <a:ext cx="3043237" cy="466725"/>
          </a:xfrm>
          <a:prstGeom prst="rect">
            <a:avLst/>
          </a:prstGeom>
          <a:noFill/>
          <a:ln w="9525">
            <a:noFill/>
            <a:miter lim="800000"/>
            <a:headEnd/>
            <a:tailEnd/>
          </a:ln>
        </p:spPr>
        <p:txBody>
          <a:bodyPr lIns="93186" tIns="46594" rIns="93186" bIns="46594" anchor="b"/>
          <a:lstStyle/>
          <a:p>
            <a:pPr algn="r" defTabSz="928688" eaLnBrk="0" hangingPunct="0"/>
            <a:fld id="{368634A1-6071-45B2-9022-344D2C5D8E8B}" type="slidenum">
              <a:rPr lang="en-US" sz="1200">
                <a:solidFill>
                  <a:prstClr val="black"/>
                </a:solidFill>
                <a:latin typeface="Arial" pitchFamily="34" charset="0"/>
              </a:rPr>
              <a:pPr algn="r" defTabSz="928688" eaLnBrk="0" hangingPunct="0"/>
              <a:t>33</a:t>
            </a:fld>
            <a:endParaRPr lang="en-US" sz="1200">
              <a:solidFill>
                <a:prstClr val="black"/>
              </a:solidFill>
              <a:latin typeface="Arial" pitchFamily="34" charset="0"/>
            </a:endParaRPr>
          </a:p>
        </p:txBody>
      </p:sp>
      <p:sp>
        <p:nvSpPr>
          <p:cNvPr id="12294" name="Rectangle 2"/>
          <p:cNvSpPr>
            <a:spLocks noGrp="1" noRot="1" noChangeAspect="1" noChangeArrowheads="1" noTextEdit="1"/>
          </p:cNvSpPr>
          <p:nvPr>
            <p:ph type="sldImg"/>
          </p:nvPr>
        </p:nvSpPr>
        <p:spPr>
          <a:xfrm>
            <a:off x="1184275" y="696913"/>
            <a:ext cx="4654550" cy="3490912"/>
          </a:xfrm>
          <a:ln/>
        </p:spPr>
      </p:sp>
      <p:sp>
        <p:nvSpPr>
          <p:cNvPr id="12295" name="Rectangle 3"/>
          <p:cNvSpPr>
            <a:spLocks noGrp="1" noChangeArrowheads="1"/>
          </p:cNvSpPr>
          <p:nvPr>
            <p:ph type="body" idx="1"/>
          </p:nvPr>
        </p:nvSpPr>
        <p:spPr>
          <a:xfrm>
            <a:off x="935038" y="4418013"/>
            <a:ext cx="5149850" cy="4191000"/>
          </a:xfrm>
          <a:noFill/>
          <a:ln/>
        </p:spPr>
        <p:txBody>
          <a:bodyPr lIns="93186" tIns="46594" rIns="93186" bIns="46594"/>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1225E-EDAF-474C-A2FA-1A20B1220EE0}"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65" tIns="46633" rIns="93265" bIns="46633" anchor="b"/>
          <a:lstStyle/>
          <a:p>
            <a:pPr algn="r" defTabSz="930275"/>
            <a:fld id="{6AED2A8C-29E8-41CF-A38C-AEF42C1D1C73}" type="slidenum">
              <a:rPr lang="en-US" sz="1200">
                <a:solidFill>
                  <a:prstClr val="black"/>
                </a:solidFill>
              </a:rPr>
              <a:pPr algn="r" defTabSz="930275"/>
              <a:t>35</a:t>
            </a:fld>
            <a:endParaRPr lang="en-US" sz="1200">
              <a:solidFill>
                <a:prstClr val="black"/>
              </a:solidFill>
            </a:endParaRPr>
          </a:p>
        </p:txBody>
      </p:sp>
      <p:sp>
        <p:nvSpPr>
          <p:cNvPr id="29699" name="Rectangle 7"/>
          <p:cNvSpPr txBox="1">
            <a:spLocks noGrp="1" noChangeArrowheads="1"/>
          </p:cNvSpPr>
          <p:nvPr/>
        </p:nvSpPr>
        <p:spPr bwMode="auto">
          <a:xfrm>
            <a:off x="3976688" y="8842375"/>
            <a:ext cx="3043237" cy="463550"/>
          </a:xfrm>
          <a:prstGeom prst="rect">
            <a:avLst/>
          </a:prstGeom>
          <a:noFill/>
          <a:ln w="9525">
            <a:noFill/>
            <a:miter lim="800000"/>
            <a:headEnd/>
            <a:tailEnd/>
          </a:ln>
        </p:spPr>
        <p:txBody>
          <a:bodyPr lIns="93247" tIns="46623" rIns="93247" bIns="46623" anchor="b"/>
          <a:lstStyle/>
          <a:p>
            <a:pPr algn="r" defTabSz="930275"/>
            <a:fld id="{3A94AFB3-1756-4D8A-806B-4C48B90F59C4}" type="slidenum">
              <a:rPr lang="en-US" sz="1100">
                <a:solidFill>
                  <a:prstClr val="black"/>
                </a:solidFill>
              </a:rPr>
              <a:pPr algn="r" defTabSz="930275"/>
              <a:t>35</a:t>
            </a:fld>
            <a:endParaRPr lang="en-US" sz="1100">
              <a:solidFill>
                <a:prstClr val="black"/>
              </a:solidFill>
            </a:endParaRPr>
          </a:p>
        </p:txBody>
      </p:sp>
      <p:sp>
        <p:nvSpPr>
          <p:cNvPr id="29700" name="Rectangle 7"/>
          <p:cNvSpPr txBox="1">
            <a:spLocks noGrp="1" noChangeArrowheads="1"/>
          </p:cNvSpPr>
          <p:nvPr/>
        </p:nvSpPr>
        <p:spPr bwMode="auto">
          <a:xfrm>
            <a:off x="3976688" y="8842375"/>
            <a:ext cx="3043237" cy="463550"/>
          </a:xfrm>
          <a:prstGeom prst="rect">
            <a:avLst/>
          </a:prstGeom>
          <a:noFill/>
          <a:ln w="9525">
            <a:noFill/>
            <a:miter lim="800000"/>
            <a:headEnd/>
            <a:tailEnd/>
          </a:ln>
        </p:spPr>
        <p:txBody>
          <a:bodyPr lIns="93217" tIns="46608" rIns="93217" bIns="46608" anchor="b"/>
          <a:lstStyle/>
          <a:p>
            <a:pPr algn="r" defTabSz="930275"/>
            <a:fld id="{27D232E0-FCDD-4529-B182-7150B7831B00}" type="slidenum">
              <a:rPr lang="en-US" sz="1200">
                <a:solidFill>
                  <a:prstClr val="black"/>
                </a:solidFill>
              </a:rPr>
              <a:pPr algn="r" defTabSz="930275"/>
              <a:t>35</a:t>
            </a:fld>
            <a:endParaRPr lang="en-US" sz="1200">
              <a:solidFill>
                <a:prstClr val="black"/>
              </a:solidFill>
            </a:endParaRPr>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xfrm>
            <a:off x="936625" y="4419600"/>
            <a:ext cx="5146675" cy="4189413"/>
          </a:xfrm>
          <a:noFill/>
          <a:ln/>
        </p:spPr>
        <p:txBody>
          <a:bodyPr lIns="93217" tIns="46608" rIns="93217" bIns="46608"/>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zh-CN" altLang="zh-CN" smtClean="0"/>
          </a:p>
        </p:txBody>
      </p:sp>
      <p:sp>
        <p:nvSpPr>
          <p:cNvPr id="75780" name="Slide Number Placeholder 3"/>
          <p:cNvSpPr>
            <a:spLocks noGrp="1"/>
          </p:cNvSpPr>
          <p:nvPr>
            <p:ph type="sldNum" sz="quarter" idx="5"/>
          </p:nvPr>
        </p:nvSpPr>
        <p:spPr>
          <a:noFill/>
        </p:spPr>
        <p:txBody>
          <a:bodyPr/>
          <a:lstStyle/>
          <a:p>
            <a:fld id="{1BEE2451-7270-4856-AC9F-8D084C7A9538}" type="slidenum">
              <a:rPr lang="en-US" altLang="zh-CN">
                <a:cs typeface="Arial" pitchFamily="34" charset="0"/>
              </a:rPr>
              <a:pPr/>
              <a:t>36</a:t>
            </a:fld>
            <a:endParaRPr lang="en-US" altLang="zh-CN">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zh-CN" altLang="zh-CN" smtClean="0"/>
          </a:p>
        </p:txBody>
      </p:sp>
      <p:sp>
        <p:nvSpPr>
          <p:cNvPr id="76804" name="Slide Number Placeholder 3"/>
          <p:cNvSpPr>
            <a:spLocks noGrp="1"/>
          </p:cNvSpPr>
          <p:nvPr>
            <p:ph type="sldNum" sz="quarter" idx="5"/>
          </p:nvPr>
        </p:nvSpPr>
        <p:spPr>
          <a:noFill/>
        </p:spPr>
        <p:txBody>
          <a:bodyPr/>
          <a:lstStyle/>
          <a:p>
            <a:fld id="{4EF858CA-D8E8-47DE-9D5A-6E0A41B76E78}" type="slidenum">
              <a:rPr lang="en-US" altLang="zh-CN">
                <a:cs typeface="Arial" pitchFamily="34" charset="0"/>
              </a:rPr>
              <a:pPr/>
              <a:t>37</a:t>
            </a:fld>
            <a:endParaRPr lang="en-US" altLang="zh-CN">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Altera building on the same</a:t>
            </a:r>
            <a:r>
              <a:rPr lang="en-US" baseline="0" dirty="0" smtClean="0"/>
              <a:t> successful transceiver technology built by the same team over the last 10+ years. This guarantees high quality and same architecture for best results across the portfolio. Since it is the same architecture customers can use same SW, IP across the portfolio  and do not need to learn new architectures.</a:t>
            </a:r>
          </a:p>
          <a:p>
            <a:endParaRPr lang="en-US" baseline="0" dirty="0" smtClean="0"/>
          </a:p>
          <a:p>
            <a:r>
              <a:rPr lang="en-US" baseline="0" dirty="0" smtClean="0"/>
              <a:t>At 28 nm Altera developed a modular transceiver which gives the flexibility to use the same base architecture yet optimize transceivers for different applications. If an application such as I/O expansion requires 5Gbps transceivers no use burdening it with larger size 28 Gbps transceivers resulting in higher cost and power. Yet can get 28 Gbps performance for the absolute highest data rate for the lowest power. Using 10 x 10 Gbps transceivers costs more and consumes more power than using 4, 28 Gbps transceivers. It also allows to create a balanced transceiver in the middle to hit 10 Gbps in an optimal way.</a:t>
            </a:r>
          </a:p>
          <a:p>
            <a:endParaRPr lang="en-US" baseline="0" dirty="0" smtClean="0"/>
          </a:p>
          <a:p>
            <a:r>
              <a:rPr lang="en-US" baseline="0" dirty="0" smtClean="0"/>
              <a:t>A large number of protocols are supported by the transceivers.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Transceiver Protocols</a:t>
            </a:r>
            <a:r>
              <a:rPr lang="en-US" baseline="0" dirty="0" smtClean="0"/>
              <a:t> Supported: </a:t>
            </a:r>
            <a:r>
              <a:rPr lang="en-US" sz="1200" kern="1200" dirty="0" smtClean="0">
                <a:solidFill>
                  <a:schemeClr val="tx1"/>
                </a:solidFill>
                <a:latin typeface="Times New Roman" pitchFamily="18" charset="0"/>
                <a:ea typeface="+mn-ea"/>
                <a:cs typeface="+mn-cs"/>
              </a:rPr>
              <a:t>3G-SDI, 10G-SDI, 10-Gbps Ethernet XAUI, ASI, Basic Mode, CEI-6G/SR/LR, CPRI, DDR-XAUI, DisplayPort, Fiber Channel, GbE, GPON, HiGig+, HiGig2, HyperTransport 3.0, IEEE 802.3ae 10GBASE-R, IEEE 802.3ae 10GBASE-KR, IEEE 802.3ae 40G, IEEE 802.3ae 100G, Interlaken, Interlaken (10G), JESD204A, OBSAI, OTU-2, OTU-3, OTU-4, PCI Express Gen1, PCI Express Gen2, PCI Express Gen3, QDR InfiniBand, QPI, SAS, SATA, SDI SD/HD, SerialLite II, Serial RapidIO, SFP+, SFI-4.2, SFI-5.1, SFI-5.2, SGMII, SONET OC-3/OC-12/OC-48, SONET OC-192, SPI-4.2, SPI-5.1, SPAUI, V-by-One, XFP </a:t>
            </a:r>
          </a:p>
          <a:p>
            <a:endParaRPr lang="en-US" dirty="0"/>
          </a:p>
        </p:txBody>
      </p:sp>
      <p:sp>
        <p:nvSpPr>
          <p:cNvPr id="4" name="Slide Number Placeholder 3"/>
          <p:cNvSpPr>
            <a:spLocks noGrp="1"/>
          </p:cNvSpPr>
          <p:nvPr>
            <p:ph type="sldNum" sz="quarter" idx="10"/>
          </p:nvPr>
        </p:nvSpPr>
        <p:spPr/>
        <p:txBody>
          <a:bodyPr/>
          <a:lstStyle/>
          <a:p>
            <a:fld id="{DC9382F2-E814-45AE-ABB5-AC6EAC0CEFDE}"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701040" y="4420950"/>
            <a:ext cx="5617848" cy="4187349"/>
          </a:xfrm>
          <a:noFill/>
          <a:ln/>
        </p:spPr>
        <p:txBody>
          <a:bodyPr/>
          <a:lstStyle/>
          <a:p>
            <a:r>
              <a:rPr lang="en-US" altLang="zh-CN" smtClean="0"/>
              <a:t>For each DSP block you can natively support 3x(9X9), 2x(18x18), or single 27 x 27 multiplier.</a:t>
            </a:r>
          </a:p>
          <a:p>
            <a:endParaRPr lang="en-US" altLang="zh-CN" smtClean="0"/>
          </a:p>
          <a:p>
            <a:r>
              <a:rPr lang="en-US" altLang="zh-CN" smtClean="0"/>
              <a:t>PLL counts include 4 general purpose PLLs and one PLL per triplet transceiver block. Transceivers are similar to Cyclone IV GX architecture. </a:t>
            </a:r>
          </a:p>
          <a:p>
            <a:endParaRPr lang="en-US" altLang="zh-CN" smtClean="0"/>
          </a:p>
          <a:p>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7322" y="8838722"/>
            <a:ext cx="3041014" cy="465615"/>
          </a:xfrm>
          <a:prstGeom prst="rect">
            <a:avLst/>
          </a:prstGeom>
          <a:noFill/>
          <a:ln w="9525">
            <a:noFill/>
            <a:miter lim="800000"/>
            <a:headEnd/>
            <a:tailEnd/>
          </a:ln>
        </p:spPr>
        <p:txBody>
          <a:bodyPr lIns="93381" tIns="46691" rIns="93381" bIns="46691" anchor="b"/>
          <a:lstStyle/>
          <a:p>
            <a:pPr algn="r" defTabSz="924941"/>
            <a:fld id="{DD952F51-CF5C-4AF8-A63F-5AA96537948C}" type="slidenum">
              <a:rPr lang="en-US" altLang="zh-CN" sz="1200"/>
              <a:pPr algn="r" defTabSz="924941"/>
              <a:t>39</a:t>
            </a:fld>
            <a:endParaRPr lang="en-US" altLang="zh-CN" sz="1200" dirty="0"/>
          </a:p>
        </p:txBody>
      </p:sp>
      <p:sp>
        <p:nvSpPr>
          <p:cNvPr id="74755" name="Rectangle 7"/>
          <p:cNvSpPr txBox="1">
            <a:spLocks noGrp="1" noChangeArrowheads="1"/>
          </p:cNvSpPr>
          <p:nvPr/>
        </p:nvSpPr>
        <p:spPr bwMode="auto">
          <a:xfrm>
            <a:off x="3977322" y="8838722"/>
            <a:ext cx="3042603" cy="467203"/>
          </a:xfrm>
          <a:prstGeom prst="rect">
            <a:avLst/>
          </a:prstGeom>
          <a:noFill/>
          <a:ln w="9525">
            <a:noFill/>
            <a:miter lim="800000"/>
            <a:headEnd/>
            <a:tailEnd/>
          </a:ln>
        </p:spPr>
        <p:txBody>
          <a:bodyPr lIns="92419" tIns="46209" rIns="92419" bIns="46209" anchor="b"/>
          <a:lstStyle/>
          <a:p>
            <a:pPr algn="r" defTabSz="923353"/>
            <a:fld id="{F284D71D-F403-4373-B973-7803A87BCAB5}" type="slidenum">
              <a:rPr lang="en-US" altLang="zh-CN" sz="1200">
                <a:solidFill>
                  <a:srgbClr val="000000"/>
                </a:solidFill>
              </a:rPr>
              <a:pPr algn="r" defTabSz="923353"/>
              <a:t>39</a:t>
            </a:fld>
            <a:endParaRPr lang="en-US" altLang="zh-CN" sz="1200" dirty="0">
              <a:solidFill>
                <a:srgbClr val="000000"/>
              </a:solidFill>
            </a:endParaRPr>
          </a:p>
        </p:txBody>
      </p:sp>
      <p:sp>
        <p:nvSpPr>
          <p:cNvPr id="74756" name="Rectangle 2"/>
          <p:cNvSpPr>
            <a:spLocks noGrp="1" noRot="1" noChangeAspect="1" noChangeArrowheads="1" noTextEdit="1"/>
          </p:cNvSpPr>
          <p:nvPr>
            <p:ph type="sldImg"/>
          </p:nvPr>
        </p:nvSpPr>
        <p:spPr>
          <a:xfrm>
            <a:off x="1185863" y="696913"/>
            <a:ext cx="4654550" cy="3492500"/>
          </a:xfrm>
          <a:ln/>
        </p:spPr>
      </p:sp>
      <p:sp>
        <p:nvSpPr>
          <p:cNvPr id="74757" name="Rectangle 3"/>
          <p:cNvSpPr>
            <a:spLocks noGrp="1" noChangeArrowheads="1"/>
          </p:cNvSpPr>
          <p:nvPr>
            <p:ph type="body" idx="1"/>
          </p:nvPr>
        </p:nvSpPr>
        <p:spPr>
          <a:xfrm>
            <a:off x="934719" y="4417772"/>
            <a:ext cx="5150488" cy="4190527"/>
          </a:xfrm>
          <a:noFill/>
          <a:ln/>
        </p:spPr>
        <p:txBody>
          <a:bodyPr lIns="92419" tIns="46209" rIns="92419" bIns="46209"/>
          <a:lstStyle/>
          <a:p>
            <a:r>
              <a:rPr lang="en-US" altLang="zh-CN" smtClean="0"/>
              <a:t>We’ve made significant improvement in the ratio of IO to logic in the Cyclone V family.  It’s higher than both the counts available in Cyclone IV today and what Artix-7 is claiming.</a:t>
            </a:r>
          </a:p>
          <a:p>
            <a:endParaRPr lang="en-US" altLang="zh-CN" smtClean="0"/>
          </a:p>
          <a:p>
            <a:r>
              <a:rPr lang="en-US" altLang="zh-CN" smtClean="0"/>
              <a:t>Again if you have any input which would help justify these or their IO and transceiver counts, please contact Mike Rather, or the low cost product marketing team.</a:t>
            </a:r>
          </a:p>
          <a:p>
            <a:endParaRPr lang="en-US" altLang="zh-CN" smtClean="0"/>
          </a:p>
          <a:p>
            <a:r>
              <a:rPr lang="en-US" altLang="zh-CN" smtClean="0"/>
              <a:t>U devices have .8mm ball spacing, C packages have .5mm ball spacing.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M20K blocks would provide</a:t>
            </a:r>
            <a:r>
              <a:rPr lang="en-US" baseline="0" dirty="0" smtClean="0"/>
              <a:t> the raw bandwidth but are not optimal for video buffers which would not use the full memory density.</a:t>
            </a:r>
          </a:p>
          <a:p>
            <a:r>
              <a:rPr lang="en-US" baseline="0" dirty="0" smtClean="0"/>
              <a:t>In order to address buffering needs a separate memory block was architected to be smaller in bit density giving more ports</a:t>
            </a:r>
          </a:p>
          <a:p>
            <a:r>
              <a:rPr lang="en-US" baseline="0" dirty="0" smtClean="0"/>
              <a:t>with increased efficiency i.e. no wastage of bits and more ports in a given die area. This works really well for FIR filters in wireless systems, video buffers in broadcast, consumer video applications. M20K addresses packet processing needs well were its about the ray memory density.</a:t>
            </a:r>
          </a:p>
          <a:p>
            <a:endParaRPr lang="en-US" baseline="0" dirty="0" smtClean="0"/>
          </a:p>
          <a:p>
            <a:r>
              <a:rPr lang="en-US" baseline="0" dirty="0" smtClean="0"/>
              <a:t>Even with M10K you can end up wasting over 90% of the block if it is used for small FIFOs and small buffers. To not tax the M10K and waste silicon area (hence cost) a separate MLAB has been designed with only 640 bits. This gives tremendous flexibility, high efficiency and low cost solution for FIFOs.</a:t>
            </a:r>
          </a:p>
          <a:p>
            <a:endParaRPr lang="en-US" baseline="0" dirty="0" smtClean="0"/>
          </a:p>
          <a:p>
            <a:r>
              <a:rPr lang="en-US" baseline="0" dirty="0" smtClean="0"/>
              <a:t>100G, packet processing systems would benefit from M20K.</a:t>
            </a:r>
          </a:p>
          <a:p>
            <a:r>
              <a:rPr lang="en-US" baseline="0" dirty="0" smtClean="0"/>
              <a:t>3D TV, motor control, studio equipment would benefit from the M10K and higher number of ports.</a:t>
            </a:r>
          </a:p>
          <a:p>
            <a:r>
              <a:rPr lang="en-US" baseline="0" dirty="0" smtClean="0"/>
              <a:t>All applications would benefit from small FIFOs implementation in the MLAB.</a:t>
            </a:r>
            <a:endParaRPr lang="en-US" dirty="0" smtClean="0"/>
          </a:p>
          <a:p>
            <a:endParaRPr lang="en-US" dirty="0"/>
          </a:p>
        </p:txBody>
      </p:sp>
      <p:sp>
        <p:nvSpPr>
          <p:cNvPr id="4" name="Slide Number Placeholder 3"/>
          <p:cNvSpPr>
            <a:spLocks noGrp="1"/>
          </p:cNvSpPr>
          <p:nvPr>
            <p:ph type="sldNum" sz="quarter" idx="10"/>
          </p:nvPr>
        </p:nvSpPr>
        <p:spPr/>
        <p:txBody>
          <a:bodyPr/>
          <a:lstStyle/>
          <a:p>
            <a:fld id="{DC9382F2-E814-45AE-ABB5-AC6EAC0CEFD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Hard memory</a:t>
            </a:r>
            <a:r>
              <a:rPr lang="en-US" sz="2000" baseline="0" dirty="0" smtClean="0"/>
              <a:t> controller was designer for:</a:t>
            </a:r>
          </a:p>
          <a:p>
            <a:pPr>
              <a:buFontTx/>
              <a:buChar char="-"/>
            </a:pPr>
            <a:r>
              <a:rPr lang="en-US" sz="2000" baseline="0" dirty="0" smtClean="0"/>
              <a:t>Low cost and power by not taxing the programmable logic</a:t>
            </a:r>
          </a:p>
          <a:p>
            <a:pPr>
              <a:buFontTx/>
              <a:buChar char="-"/>
            </a:pPr>
            <a:r>
              <a:rPr lang="en-US" sz="2000" baseline="0" dirty="0" smtClean="0"/>
              <a:t>Reduce latency which fits embedded application needs extremely well</a:t>
            </a:r>
          </a:p>
          <a:p>
            <a:pPr>
              <a:buFontTx/>
              <a:buChar char="-"/>
            </a:pPr>
            <a:r>
              <a:rPr lang="en-US" sz="2000" baseline="0" dirty="0" smtClean="0"/>
              <a:t>They do lack in flexibility provided by soft memory controllers but low cost systems use low cost memories which are well defined with DDR2, DDR3.</a:t>
            </a:r>
          </a:p>
          <a:p>
            <a:pPr>
              <a:buFontTx/>
              <a:buChar char="-"/>
            </a:pPr>
            <a:endParaRPr lang="en-US" sz="2000" baseline="0" dirty="0" smtClean="0"/>
          </a:p>
          <a:p>
            <a:pPr>
              <a:buFontTx/>
              <a:buNone/>
            </a:pPr>
            <a:r>
              <a:rPr lang="en-US" sz="2000" baseline="0" dirty="0" smtClean="0"/>
              <a:t>Hard Memory Controller is ideal for cost sensitive applications and there are two variants.</a:t>
            </a:r>
          </a:p>
          <a:p>
            <a:pPr marL="457200" indent="-457200">
              <a:buFontTx/>
              <a:buAutoNum type="arabicPeriod"/>
            </a:pPr>
            <a:r>
              <a:rPr lang="en-US" sz="2000" baseline="0" dirty="0" smtClean="0"/>
              <a:t>Low cost and power which supports low cost applications with DDR3 only up to 400 MHz and mobile DDR and LPDDR2 which are low power for handheld applications such as night vision goggles, POS, Software defined radios etc.</a:t>
            </a:r>
          </a:p>
          <a:p>
            <a:pPr marL="457200" indent="-457200">
              <a:buFontTx/>
              <a:buAutoNum type="arabicPeriod"/>
            </a:pPr>
            <a:r>
              <a:rPr lang="en-US" sz="2000" baseline="0" dirty="0" smtClean="0"/>
              <a:t>Low cost with the highest possible performance. Even though power is important it does not have to be the absolute lowest power for these applications and higher performance would fit well. This memory controller supports 533 MHz DDR3 which matches the target application requirements well. Increasing it any further would increase the cost and power of the solution and exceed the application needs. This is ideal for 10G/40G systems, video switchers etc.</a:t>
            </a:r>
          </a:p>
          <a:p>
            <a:pPr>
              <a:buFontTx/>
              <a:buChar char="-"/>
            </a:pPr>
            <a:endParaRPr lang="en-US" sz="2000" baseline="0" dirty="0" smtClean="0"/>
          </a:p>
          <a:p>
            <a:pPr>
              <a:buFontTx/>
              <a:buNone/>
            </a:pPr>
            <a:r>
              <a:rPr lang="en-US" sz="2000" baseline="0" dirty="0" smtClean="0"/>
              <a:t>High performance applications need the flexibility of:</a:t>
            </a:r>
          </a:p>
          <a:p>
            <a:pPr>
              <a:buFontTx/>
              <a:buChar char="-"/>
            </a:pPr>
            <a:r>
              <a:rPr lang="en-US" sz="2000" baseline="0" dirty="0" smtClean="0"/>
              <a:t>Which memory type to use i.e. DDR3, RLDRAM III, QDRII+ etc.</a:t>
            </a:r>
          </a:p>
          <a:p>
            <a:pPr>
              <a:buFontTx/>
              <a:buChar char="-"/>
            </a:pPr>
            <a:r>
              <a:rPr lang="en-US" sz="2000" baseline="0" dirty="0" smtClean="0"/>
              <a:t>What data width to use x16 or x72</a:t>
            </a:r>
          </a:p>
          <a:p>
            <a:pPr>
              <a:buFontTx/>
              <a:buNone/>
            </a:pPr>
            <a:r>
              <a:rPr lang="en-US" sz="2000" baseline="0" dirty="0" smtClean="0"/>
              <a:t>These applications are not as cost sensitive and prefer flexibility</a:t>
            </a:r>
            <a:endParaRPr lang="en-US" sz="1800" dirty="0" smtClean="0"/>
          </a:p>
          <a:p>
            <a:r>
              <a:rPr lang="en-US" sz="2000" dirty="0" smtClean="0"/>
              <a:t>For high</a:t>
            </a:r>
            <a:r>
              <a:rPr lang="en-US" sz="2000" baseline="0" dirty="0" smtClean="0"/>
              <a:t> performance computing, 100G switch, studio equipment the flexibility and need to increase data width outweighs the cost.</a:t>
            </a:r>
            <a:endParaRPr lang="en-US" dirty="0"/>
          </a:p>
        </p:txBody>
      </p:sp>
      <p:sp>
        <p:nvSpPr>
          <p:cNvPr id="4" name="Slide Number Placeholder 3"/>
          <p:cNvSpPr>
            <a:spLocks noGrp="1"/>
          </p:cNvSpPr>
          <p:nvPr>
            <p:ph type="sldNum" sz="quarter" idx="10"/>
          </p:nvPr>
        </p:nvSpPr>
        <p:spPr/>
        <p:txBody>
          <a:bodyPr/>
          <a:lstStyle/>
          <a:p>
            <a:fld id="{DC9382F2-E814-45AE-ABB5-AC6EAC0CEFD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Support</a:t>
            </a:r>
            <a:r>
              <a:rPr lang="en-US" baseline="0" dirty="0" smtClean="0"/>
              <a:t> 667MHz DDR3 interface by soft IP core</a:t>
            </a:r>
            <a:endParaRPr lang="en-US" dirty="0" smtClean="0"/>
          </a:p>
          <a:p>
            <a:endParaRPr lang="en-US" dirty="0" smtClean="0"/>
          </a:p>
          <a:p>
            <a:r>
              <a:rPr lang="en-US" dirty="0" smtClean="0"/>
              <a:t>High performance I/O blocks are ubiquitous and support high data rates for memory and LVDS. These are ideal for high end wireless, radar, 100G systems.</a:t>
            </a:r>
          </a:p>
          <a:p>
            <a:r>
              <a:rPr lang="en-US" dirty="0" smtClean="0"/>
              <a:t>Carrying</a:t>
            </a:r>
            <a:r>
              <a:rPr lang="en-US" baseline="0" dirty="0" smtClean="0"/>
              <a:t> these I/O to mid-range applications such as remote radio units and studio switchers would add a cost burden to the chip. In order address the cost needs, Altera  designed the I/Os for these applications to meet 533 MHz DDR3 and 1.25 Gbps LVDS exactly what the applications need. There is a set of industrial applications that requires 3.3V I/Os with 16 mA drive strengths. Instead of adding that to the other set of I/Os and increasing the buffer size there, a separate I/O architecture was designed to address these applications. Since these applications are cost sensitive, this feature was only added to the low cost I/O block.</a:t>
            </a:r>
            <a:endParaRPr lang="en-US" dirty="0" smtClean="0"/>
          </a:p>
          <a:p>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Mid-range to support </a:t>
            </a:r>
            <a:r>
              <a:rPr lang="en-US" dirty="0" err="1" smtClean="0"/>
              <a:t>PCIe</a:t>
            </a:r>
            <a:r>
              <a:rPr lang="en-US" dirty="0" smtClean="0"/>
              <a:t> x8 by 3</a:t>
            </a:r>
            <a:r>
              <a:rPr lang="en-US" baseline="30000" dirty="0" smtClean="0"/>
              <a:t>rd</a:t>
            </a:r>
            <a:r>
              <a:rPr lang="en-US" baseline="0" dirty="0" smtClean="0"/>
              <a:t> party soft core.</a:t>
            </a:r>
            <a:endParaRPr lang="en-US" dirty="0" smtClean="0"/>
          </a:p>
          <a:p>
            <a:endParaRPr lang="en-US" dirty="0" smtClean="0"/>
          </a:p>
          <a:p>
            <a:r>
              <a:rPr lang="en-US" dirty="0" smtClean="0"/>
              <a:t>In the area of</a:t>
            </a:r>
            <a:r>
              <a:rPr lang="en-US" baseline="0" dirty="0" smtClean="0"/>
              <a:t> System IP, we continue to look at hardening specific areas of our 28nm portfolio in an effort to achieve lower power and higher performance in our devices. We as a company are committing resources to develop different system IPs in house. By hardening specific functions in our devices, we can effectively target a much broader group of applications.  In the low cost and mid-range applications, we have hardened functions such as Triple Speed Ethernet and memory controllers in order to lower power and cost. While on the high-end, protocols such as Interlaken, 40G/100G and 100GbE have been hardened in order to effectively target the highest performance, highest bandwidth applications.</a:t>
            </a:r>
          </a:p>
          <a:p>
            <a:endParaRPr lang="en-US" baseline="0" dirty="0" smtClean="0"/>
          </a:p>
          <a:p>
            <a:r>
              <a:rPr lang="en-US" dirty="0" smtClean="0"/>
              <a:t>The PCI Express hard IP block embeds the PCI Express protocol stack into the</a:t>
            </a:r>
            <a:r>
              <a:rPr lang="en-US" baseline="0" dirty="0" smtClean="0"/>
              <a:t> 28nm portfolio</a:t>
            </a:r>
            <a:r>
              <a:rPr lang="en-US" dirty="0" smtClean="0"/>
              <a:t>. Diversifyin</a:t>
            </a:r>
            <a:r>
              <a:rPr lang="en-US" baseline="0" dirty="0" smtClean="0"/>
              <a:t>g o</a:t>
            </a:r>
            <a:r>
              <a:rPr lang="en-US" dirty="0" smtClean="0"/>
              <a:t>ur support</a:t>
            </a:r>
            <a:r>
              <a:rPr lang="en-US" baseline="0" dirty="0" smtClean="0"/>
              <a:t> of PCIe across the portfolio enables us to again effectively address the requirements of a broad selection of applications.  Our PCIe support ranges from PCIe Gen2 x1 at the low end to PCIe Gen3 x8 at the high end.</a:t>
            </a:r>
          </a:p>
          <a:p>
            <a:endParaRPr lang="en-US" baseline="0" dirty="0" smtClean="0"/>
          </a:p>
          <a:p>
            <a:r>
              <a:rPr lang="en-US" baseline="0" dirty="0" smtClean="0"/>
              <a:t>However, we are judicious and strategic with the capabilities we harden in our devices. We realize that hardening certain functions for one customer might incur a  cost penalty for other customers. So we think strategically about what capabilities to harden that will benefit the majority of our customer base. </a:t>
            </a:r>
          </a:p>
          <a:p>
            <a:endParaRPr lang="en-US" baseline="0" dirty="0" smtClean="0"/>
          </a:p>
          <a:p>
            <a:r>
              <a:rPr lang="en-US" baseline="0" dirty="0" smtClean="0"/>
              <a:t>And this is just the beginning.  We are continuing to look at other areas in our devices to harden.</a:t>
            </a:r>
            <a:endParaRPr lang="en-US" dirty="0" smtClean="0"/>
          </a:p>
        </p:txBody>
      </p:sp>
      <p:sp>
        <p:nvSpPr>
          <p:cNvPr id="4" name="Slide Number Placeholder 3"/>
          <p:cNvSpPr>
            <a:spLocks noGrp="1"/>
          </p:cNvSpPr>
          <p:nvPr>
            <p:ph type="sldNum" sz="quarter" idx="10"/>
          </p:nvPr>
        </p:nvSpPr>
        <p:spPr/>
        <p:txBody>
          <a:bodyPr/>
          <a:lstStyle/>
          <a:p>
            <a:pPr>
              <a:defRPr/>
            </a:pPr>
            <a:fld id="{AF2572C0-3EF6-49EB-A73D-9B66B3D912B7}"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txBox="1">
            <a:spLocks noGrp="1" noChangeArrowheads="1"/>
          </p:cNvSpPr>
          <p:nvPr/>
        </p:nvSpPr>
        <p:spPr bwMode="auto">
          <a:xfrm>
            <a:off x="3976578" y="8839036"/>
            <a:ext cx="3041755" cy="465296"/>
          </a:xfrm>
          <a:prstGeom prst="rect">
            <a:avLst/>
          </a:prstGeom>
          <a:noFill/>
          <a:ln w="9525">
            <a:noFill/>
            <a:miter lim="800000"/>
            <a:headEnd/>
            <a:tailEnd/>
          </a:ln>
        </p:spPr>
        <p:txBody>
          <a:bodyPr lIns="93272" tIns="46637" rIns="93272" bIns="46637" anchor="b"/>
          <a:lstStyle/>
          <a:p>
            <a:pPr algn="r" defTabSz="933427"/>
            <a:fld id="{1EC0BF47-DE91-4663-AC57-DB76A889F171}" type="slidenum">
              <a:rPr lang="en-US" sz="1200">
                <a:solidFill>
                  <a:prstClr val="black"/>
                </a:solidFill>
              </a:rPr>
              <a:pPr algn="r" defTabSz="933427"/>
              <a:t>10</a:t>
            </a:fld>
            <a:endParaRPr lang="en-US" sz="1200" dirty="0">
              <a:solidFill>
                <a:prstClr val="black"/>
              </a:solidFill>
            </a:endParaRPr>
          </a:p>
        </p:txBody>
      </p:sp>
      <p:sp>
        <p:nvSpPr>
          <p:cNvPr id="420867" name="Rectangle 7"/>
          <p:cNvSpPr txBox="1">
            <a:spLocks noGrp="1" noChangeArrowheads="1"/>
          </p:cNvSpPr>
          <p:nvPr/>
        </p:nvSpPr>
        <p:spPr bwMode="auto">
          <a:xfrm>
            <a:off x="3976578" y="8839036"/>
            <a:ext cx="3041755" cy="465296"/>
          </a:xfrm>
          <a:prstGeom prst="rect">
            <a:avLst/>
          </a:prstGeom>
          <a:noFill/>
          <a:ln w="9525">
            <a:noFill/>
            <a:miter lim="800000"/>
            <a:headEnd/>
            <a:tailEnd/>
          </a:ln>
        </p:spPr>
        <p:txBody>
          <a:bodyPr lIns="93272" tIns="46637" rIns="93272" bIns="46637" anchor="b"/>
          <a:lstStyle/>
          <a:p>
            <a:pPr algn="r" defTabSz="933427"/>
            <a:fld id="{88EE1012-66FC-417D-B54D-8D4BC62145DF}" type="slidenum">
              <a:rPr lang="en-US" sz="1200">
                <a:solidFill>
                  <a:prstClr val="black"/>
                </a:solidFill>
              </a:rPr>
              <a:pPr algn="r" defTabSz="933427"/>
              <a:t>10</a:t>
            </a:fld>
            <a:endParaRPr lang="en-US" sz="1200" dirty="0">
              <a:solidFill>
                <a:prstClr val="black"/>
              </a:solidFill>
            </a:endParaRPr>
          </a:p>
        </p:txBody>
      </p:sp>
      <p:sp>
        <p:nvSpPr>
          <p:cNvPr id="420868" name="Rectangle 3"/>
          <p:cNvSpPr>
            <a:spLocks noGrp="1" noRot="1" noChangeAspect="1" noChangeArrowheads="1" noTextEdit="1"/>
          </p:cNvSpPr>
          <p:nvPr>
            <p:ph type="sldImg"/>
          </p:nvPr>
        </p:nvSpPr>
        <p:spPr bwMode="auto">
          <a:noFill/>
          <a:ln>
            <a:solidFill>
              <a:srgbClr val="000000"/>
            </a:solidFill>
            <a:miter lim="800000"/>
            <a:headEnd/>
            <a:tailEnd/>
          </a:ln>
        </p:spPr>
      </p:sp>
      <p:sp>
        <p:nvSpPr>
          <p:cNvPr id="420869" name="Rectangle 4"/>
          <p:cNvSpPr>
            <a:spLocks noGrp="1" noChangeArrowheads="1"/>
          </p:cNvSpPr>
          <p:nvPr>
            <p:ph type="body" idx="1"/>
          </p:nvPr>
        </p:nvSpPr>
        <p:spPr>
          <a:noFill/>
          <a:ln/>
        </p:spPr>
        <p:txBody>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As you can see, we have really delivered quite a comprehensive product portfolio at 28nm. Through diversification within the portfolio, we are able to deliver devices that are tailored to customers diverse design requirements – from the low end applications that require the lowest possible power and cost, to the mid-range that require balanced performance, power and costs, to the high-end, that requires the highest performance and highest bandwidth.</a:t>
            </a:r>
          </a:p>
          <a:p>
            <a:pPr marL="0" marR="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We are delivering at 28nm more products than any other prior node to meet expanding system needs.</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78FC5B0B-1DB6-4C56-AD8A-8E8BC1C2B189}" type="slidenum">
              <a:rPr lang="en-US" sz="1200"/>
              <a:pPr algn="r" defTabSz="931863" eaLnBrk="0" hangingPunct="0"/>
              <a:t>11</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sp>
        <p:nvSpPr>
          <p:cNvPr id="99340" name="Rectangle 12"/>
          <p:cNvSpPr>
            <a:spLocks noChangeArrowheads="1"/>
          </p:cNvSpPr>
          <p:nvPr/>
        </p:nvSpPr>
        <p:spPr bwMode="auto">
          <a:xfrm>
            <a:off x="295275" y="643890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0" dirty="0" smtClean="0">
                <a:solidFill>
                  <a:schemeClr val="bg1"/>
                </a:solidFill>
              </a:rPr>
              <a:t>Public</a:t>
            </a:r>
            <a:endParaRPr lang="en-US" sz="900" b="1" dirty="0">
              <a:solidFill>
                <a:schemeClr val="bg1"/>
              </a:solidFill>
            </a:endParaRPr>
          </a:p>
        </p:txBody>
      </p:sp>
      <p:pic>
        <p:nvPicPr>
          <p:cNvPr id="99347"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6CE5E3FE-A279-48DF-B3FF-4EAF46D5DB6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0">
          <a:blip r:embed="rId2"/>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flipV="1">
            <a:off x="6972300" y="68581"/>
            <a:ext cx="701040" cy="45719"/>
          </a:xfrm>
        </p:spPr>
        <p:txBody>
          <a:bodyPr anchor="ctr"/>
          <a:lstStyle>
            <a:lvl1pPr>
              <a:defRPr sz="500">
                <a:solidFill>
                  <a:schemeClr val="bg1"/>
                </a:solidFill>
              </a:defRPr>
            </a:lvl1pPr>
          </a:lstStyle>
          <a:p>
            <a:endParaRPr lang="en-US" dirty="0"/>
          </a:p>
        </p:txBody>
      </p:sp>
      <p:pic>
        <p:nvPicPr>
          <p:cNvPr id="99347"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6" name="Rectangle 12"/>
          <p:cNvSpPr>
            <a:spLocks noChangeArrowheads="1"/>
          </p:cNvSpPr>
          <p:nvPr userDrawn="1"/>
        </p:nvSpPr>
        <p:spPr bwMode="auto">
          <a:xfrm>
            <a:off x="295275" y="633222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1" dirty="0" smtClean="0">
                <a:solidFill>
                  <a:schemeClr val="bg1"/>
                </a:solidFill>
              </a:rPr>
              <a:t>Public </a:t>
            </a:r>
            <a:endParaRPr lang="en-US" sz="900" b="1" dirty="0">
              <a:solidFill>
                <a:schemeClr val="bg1"/>
              </a:solidFill>
            </a:endParaRPr>
          </a:p>
        </p:txBody>
      </p:sp>
      <p:sp>
        <p:nvSpPr>
          <p:cNvPr id="7" name="Rectangle 11"/>
          <p:cNvSpPr>
            <a:spLocks noChangeArrowheads="1"/>
          </p:cNvSpPr>
          <p:nvPr userDrawn="1"/>
        </p:nvSpPr>
        <p:spPr bwMode="auto">
          <a:xfrm>
            <a:off x="295275" y="6519446"/>
            <a:ext cx="5427345" cy="276999"/>
          </a:xfrm>
          <a:prstGeom prst="rect">
            <a:avLst/>
          </a:prstGeom>
          <a:noFill/>
          <a:ln w="9525">
            <a:noFill/>
            <a:miter lim="800000"/>
            <a:headEnd/>
            <a:tailEnd/>
          </a:ln>
          <a:effectLst/>
        </p:spPr>
        <p:txBody>
          <a:bodyPr wrap="square">
            <a:spAutoFit/>
          </a:bodyPr>
          <a:lstStyle/>
          <a:p>
            <a:pPr>
              <a:defRPr/>
            </a:pPr>
            <a:r>
              <a:rPr lang="en-US" sz="600" dirty="0" smtClean="0">
                <a:solidFill>
                  <a:schemeClr val="bg1"/>
                </a:solidFill>
                <a:latin typeface="Arial" charset="0"/>
              </a:rPr>
              <a:t>ALTERA, ARRIA, CYCLONE, HARDCOPY, MAX, MEGACORE, NIOS, QUARTUS and STRATIX words and logos are trademarks of Altera Corporation and registered in the United</a:t>
            </a:r>
            <a:r>
              <a:rPr lang="en-US" sz="600" baseline="0" dirty="0" smtClean="0">
                <a:solidFill>
                  <a:schemeClr val="bg1"/>
                </a:solidFill>
                <a:latin typeface="Arial" charset="0"/>
              </a:rPr>
              <a:t> States and </a:t>
            </a:r>
            <a:r>
              <a:rPr lang="en-US" sz="600" dirty="0" smtClean="0">
                <a:solidFill>
                  <a:schemeClr val="bg1"/>
                </a:solidFill>
                <a:latin typeface="Arial" charset="0"/>
              </a:rPr>
              <a:t>are trademarks or registered trademarks in other countries.</a:t>
            </a:r>
          </a:p>
        </p:txBody>
      </p:sp>
      <p:sp>
        <p:nvSpPr>
          <p:cNvPr id="8" name="Rectangle 7"/>
          <p:cNvSpPr>
            <a:spLocks noGrp="1" noChangeArrowheads="1"/>
          </p:cNvSpPr>
          <p:nvPr userDrawn="1"/>
        </p:nvSpPr>
        <p:spPr bwMode="auto">
          <a:xfrm>
            <a:off x="541020" y="1749038"/>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r>
              <a:rPr lang="en-US" dirty="0" smtClean="0"/>
              <a:t>Thank You</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8395798B-5F4D-4D1D-866C-1F60421A34B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F80CD9CA-C639-402B-B077-1AB2034624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smtClean="0"/>
              <a:t>Click icon to add picture</a:t>
            </a:r>
            <a:endParaRPr lang="en-US" noProof="0" dirty="0"/>
          </a:p>
        </p:txBody>
      </p:sp>
      <p:sp>
        <p:nvSpPr>
          <p:cNvPr id="25" name="Text Placeholder 24"/>
          <p:cNvSpPr>
            <a:spLocks noGrp="1"/>
          </p:cNvSpPr>
          <p:nvPr>
            <p:ph type="body" sz="quarter" idx="11"/>
          </p:nvPr>
        </p:nvSpPr>
        <p:spPr>
          <a:xfrm>
            <a:off x="5105400" y="228600"/>
            <a:ext cx="3200400" cy="3810000"/>
          </a:xfrm>
        </p:spPr>
        <p:txBody>
          <a:bodyPr tIns="91440" bIns="91440"/>
          <a:lstStyle>
            <a:lvl1pPr marL="0" marR="0" indent="0" algn="l">
              <a:buFontTx/>
              <a:buNone/>
              <a:defRPr sz="2000" i="0"/>
            </a:lvl1pPr>
            <a:extLst/>
          </a:lstStyle>
          <a:p>
            <a:pPr lvl="0"/>
            <a:r>
              <a:rPr lang="en-US" smtClean="0"/>
              <a:t>Click to edit Master text styles</a:t>
            </a:r>
          </a:p>
        </p:txBody>
      </p:sp>
      <p:sp>
        <p:nvSpPr>
          <p:cNvPr id="4" name="Date Placeholder 3"/>
          <p:cNvSpPr>
            <a:spLocks noGrp="1"/>
          </p:cNvSpPr>
          <p:nvPr>
            <p:ph type="dt" sz="half" idx="12"/>
          </p:nvPr>
        </p:nvSpPr>
        <p:spPr>
          <a:xfrm rot="16200000">
            <a:off x="7696201" y="1012825"/>
            <a:ext cx="2133600" cy="365125"/>
          </a:xfrm>
          <a:prstGeom prst="rect">
            <a:avLst/>
          </a:prstGeom>
        </p:spPr>
        <p:txBody>
          <a:bodyPr/>
          <a:lstStyle>
            <a:lvl1pPr>
              <a:defRPr/>
            </a:lvl1pPr>
          </a:lstStyle>
          <a:p>
            <a:fld id="{A470F36E-F8E3-4805-9BA9-E405FF589E5F}" type="datetimeFigureOut">
              <a:rPr lang="en-US"/>
              <a:pPr/>
              <a:t>9/26/2011</a:t>
            </a:fld>
            <a:endParaRPr lang="en-US"/>
          </a:p>
        </p:txBody>
      </p:sp>
      <p:sp>
        <p:nvSpPr>
          <p:cNvPr id="5" name="Rectangle 4"/>
          <p:cNvSpPr>
            <a:spLocks noGrp="1"/>
          </p:cNvSpPr>
          <p:nvPr>
            <p:ph type="sldNum" sz="quarter" idx="13"/>
          </p:nvPr>
        </p:nvSpPr>
        <p:spPr/>
        <p:txBody>
          <a:bodyPr/>
          <a:lstStyle>
            <a:lvl1pPr>
              <a:defRPr>
                <a:solidFill>
                  <a:srgbClr val="FFFFFF"/>
                </a:solidFill>
              </a:defRPr>
            </a:lvl1pPr>
          </a:lstStyle>
          <a:p>
            <a:fld id="{8F570622-5DC0-45F2-ACA7-E7E6D989BA96}" type="slidenum">
              <a:rPr lang="en-US"/>
              <a:pPr/>
              <a:t>‹#›</a:t>
            </a:fld>
            <a:endParaRPr lang="en-US"/>
          </a:p>
        </p:txBody>
      </p:sp>
      <p:sp>
        <p:nvSpPr>
          <p:cNvPr id="6" name="Footer Placeholder 5"/>
          <p:cNvSpPr>
            <a:spLocks noGrp="1"/>
          </p:cNvSpPr>
          <p:nvPr>
            <p:ph type="ftr" sz="quarter" idx="14"/>
          </p:nvPr>
        </p:nvSpPr>
        <p:spPr>
          <a:xfrm rot="16200000">
            <a:off x="7162801" y="3832225"/>
            <a:ext cx="3200400" cy="365125"/>
          </a:xfrm>
          <a:prstGeom prst="rect">
            <a:avLst/>
          </a:prstGeom>
        </p:spPr>
        <p:txBody>
          <a:bodyPr/>
          <a:lstStyle>
            <a:lvl1pPr>
              <a:defRPr/>
            </a:lvl1p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50838" y="273050"/>
            <a:ext cx="8331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350838" y="1187450"/>
            <a:ext cx="8331200"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vl1pPr>
          </a:lstStyle>
          <a:p>
            <a:pPr>
              <a:defRPr/>
            </a:pPr>
            <a:fld id="{D7458CCC-A01F-4BAD-8893-F5EE8547F955}" type="slidenum">
              <a:rPr lang="en-US"/>
              <a:pPr>
                <a:defRPr/>
              </a:pPr>
              <a:t>‹#›</a:t>
            </a:fld>
            <a:endParaRPr lang="en-US" dirty="0"/>
          </a:p>
        </p:txBody>
      </p:sp>
      <p:sp>
        <p:nvSpPr>
          <p:cNvPr id="98311" name="Rectangle 7"/>
          <p:cNvSpPr>
            <a:spLocks noChangeArrowheads="1"/>
          </p:cNvSpPr>
          <p:nvPr userDrawn="1"/>
        </p:nvSpPr>
        <p:spPr bwMode="auto">
          <a:xfrm>
            <a:off x="350838" y="6414505"/>
            <a:ext cx="4248150" cy="381000"/>
          </a:xfrm>
          <a:prstGeom prst="rect">
            <a:avLst/>
          </a:prstGeom>
          <a:noFill/>
          <a:ln w="9525">
            <a:noFill/>
            <a:miter lim="800000"/>
            <a:headEnd/>
            <a:tailEnd/>
          </a:ln>
          <a:effectLst/>
        </p:spPr>
        <p:txBody>
          <a:bodyPr/>
          <a:lstStyle/>
          <a:p>
            <a:pPr>
              <a:defRPr/>
            </a:pPr>
            <a:r>
              <a:rPr lang="en-US" sz="800" dirty="0"/>
              <a:t>© </a:t>
            </a:r>
            <a:r>
              <a:rPr lang="en-US" sz="800" dirty="0" smtClean="0"/>
              <a:t>2011 </a:t>
            </a:r>
            <a:r>
              <a:rPr lang="en-US" sz="800" dirty="0"/>
              <a:t>Altera </a:t>
            </a:r>
            <a:r>
              <a:rPr lang="en-US" sz="800" dirty="0" smtClean="0"/>
              <a:t>Corporation—</a:t>
            </a:r>
            <a:r>
              <a:rPr lang="en-US" sz="800" b="1" dirty="0" smtClean="0">
                <a:solidFill>
                  <a:schemeClr val="tx1"/>
                </a:solidFill>
              </a:rPr>
              <a:t>Public</a:t>
            </a:r>
            <a:endParaRPr lang="en-US" sz="800" b="1" dirty="0">
              <a:solidFill>
                <a:schemeClr val="folHlink"/>
              </a:solidFill>
            </a:endParaRPr>
          </a:p>
        </p:txBody>
      </p:sp>
      <p:pic>
        <p:nvPicPr>
          <p:cNvPr id="98324" name="Picture 7" descr="Untitled-5.png"/>
          <p:cNvPicPr>
            <a:picLocks noChangeAspect="1"/>
          </p:cNvPicPr>
          <p:nvPr/>
        </p:nvPicPr>
        <p:blipFill>
          <a:blip r:embed="rId8"/>
          <a:srcRect/>
          <a:stretch>
            <a:fillRect/>
          </a:stretch>
        </p:blipFill>
        <p:spPr bwMode="auto">
          <a:xfrm>
            <a:off x="7624763" y="6316663"/>
            <a:ext cx="1147762" cy="244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timing>
    <p:tnLst>
      <p:par>
        <p:cTn id="1" dur="indefinite" restart="never" nodeType="tmRoot"/>
      </p:par>
    </p:tnLst>
  </p:timing>
  <p:hf hd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charset="0"/>
        </a:defRPr>
      </a:lvl2pPr>
      <a:lvl3pPr algn="l" rtl="0" eaLnBrk="1" fontAlgn="base" hangingPunct="1">
        <a:spcBef>
          <a:spcPct val="0"/>
        </a:spcBef>
        <a:spcAft>
          <a:spcPct val="0"/>
        </a:spcAft>
        <a:defRPr sz="3200" b="1">
          <a:solidFill>
            <a:srgbClr val="003399"/>
          </a:solidFill>
          <a:latin typeface="Arial" charset="0"/>
        </a:defRPr>
      </a:lvl3pPr>
      <a:lvl4pPr algn="l" rtl="0" eaLnBrk="1" fontAlgn="base" hangingPunct="1">
        <a:spcBef>
          <a:spcPct val="0"/>
        </a:spcBef>
        <a:spcAft>
          <a:spcPct val="0"/>
        </a:spcAft>
        <a:defRPr sz="3200" b="1">
          <a:solidFill>
            <a:srgbClr val="003399"/>
          </a:solidFill>
          <a:latin typeface="Arial" charset="0"/>
        </a:defRPr>
      </a:lvl4pPr>
      <a:lvl5pPr algn="l" rtl="0" eaLnBrk="1" fontAlgn="base" hangingPunct="1">
        <a:spcBef>
          <a:spcPct val="0"/>
        </a:spcBef>
        <a:spcAft>
          <a:spcPct val="0"/>
        </a:spcAft>
        <a:defRPr sz="3200" b="1">
          <a:solidFill>
            <a:srgbClr val="003399"/>
          </a:solidFill>
          <a:latin typeface="Arial" charset="0"/>
        </a:defRPr>
      </a:lvl5pPr>
      <a:lvl6pPr marL="457200" algn="l" rtl="0" eaLnBrk="1" fontAlgn="base" hangingPunct="1">
        <a:spcBef>
          <a:spcPct val="0"/>
        </a:spcBef>
        <a:spcAft>
          <a:spcPct val="0"/>
        </a:spcAft>
        <a:defRPr sz="3200" b="1">
          <a:solidFill>
            <a:srgbClr val="003399"/>
          </a:solidFill>
          <a:latin typeface="Arial" charset="0"/>
        </a:defRPr>
      </a:lvl6pPr>
      <a:lvl7pPr marL="914400" algn="l" rtl="0" eaLnBrk="1" fontAlgn="base" hangingPunct="1">
        <a:spcBef>
          <a:spcPct val="0"/>
        </a:spcBef>
        <a:spcAft>
          <a:spcPct val="0"/>
        </a:spcAft>
        <a:defRPr sz="3200" b="1">
          <a:solidFill>
            <a:srgbClr val="003399"/>
          </a:solidFill>
          <a:latin typeface="Arial" charset="0"/>
        </a:defRPr>
      </a:lvl7pPr>
      <a:lvl8pPr marL="1371600" algn="l" rtl="0" eaLnBrk="1" fontAlgn="base" hangingPunct="1">
        <a:spcBef>
          <a:spcPct val="0"/>
        </a:spcBef>
        <a:spcAft>
          <a:spcPct val="0"/>
        </a:spcAft>
        <a:defRPr sz="3200" b="1">
          <a:solidFill>
            <a:srgbClr val="003399"/>
          </a:solidFill>
          <a:latin typeface="Arial" charset="0"/>
        </a:defRPr>
      </a:lvl8pPr>
      <a:lvl9pPr marL="1828800" algn="l" rtl="0" eaLnBrk="1" fontAlgn="base" hangingPunct="1">
        <a:spcBef>
          <a:spcPct val="0"/>
        </a:spcBef>
        <a:spcAft>
          <a:spcPct val="0"/>
        </a:spcAft>
        <a:defRPr sz="3200" b="1">
          <a:solidFill>
            <a:srgbClr val="003399"/>
          </a:solidFill>
          <a:latin typeface="Arial" charset="0"/>
        </a:defRPr>
      </a:lvl9pPr>
    </p:titleStyle>
    <p:bodyStyle>
      <a:lvl1pPr marL="342900" indent="-342900" algn="l" rtl="0" eaLnBrk="1" fontAlgn="base" hangingPunct="1">
        <a:spcBef>
          <a:spcPct val="20000"/>
        </a:spcBef>
        <a:spcAft>
          <a:spcPct val="0"/>
        </a:spcAft>
        <a:buClr>
          <a:srgbClr val="003399"/>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Symbol" pitchFamily="18" charset="2"/>
        <a:buChar char="-"/>
        <a:defRPr sz="2000">
          <a:solidFill>
            <a:schemeClr val="tx1"/>
          </a:solidFill>
          <a:latin typeface="+mn-lt"/>
        </a:defRPr>
      </a:lvl2pPr>
      <a:lvl3pPr marL="1143000" indent="-228600" algn="l" rtl="0" eaLnBrk="1" fontAlgn="base" hangingPunct="1">
        <a:spcBef>
          <a:spcPct val="20000"/>
        </a:spcBef>
        <a:spcAft>
          <a:spcPct val="0"/>
        </a:spcAft>
        <a:buClr>
          <a:srgbClr val="003399"/>
        </a:buClr>
        <a:buSzPct val="90000"/>
        <a:buFont typeface="Wingdings" pitchFamily="2" charset="2"/>
        <a:buChar char="l"/>
        <a:defRPr>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3.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0.jpeg"/><Relationship Id="rId5" Type="http://schemas.openxmlformats.org/officeDocument/2006/relationships/tags" Target="../tags/tag6.xml"/><Relationship Id="rId15" Type="http://schemas.openxmlformats.org/officeDocument/2006/relationships/image" Target="../media/image43.png"/><Relationship Id="rId10" Type="http://schemas.openxmlformats.org/officeDocument/2006/relationships/notesSlide" Target="../notesSlides/notesSlide11.xml"/><Relationship Id="rId4" Type="http://schemas.openxmlformats.org/officeDocument/2006/relationships/tags" Target="../tags/tag5.xml"/><Relationship Id="rId9" Type="http://schemas.openxmlformats.org/officeDocument/2006/relationships/slideLayout" Target="../slideLayouts/slideLayout4.xml"/><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8.tif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notesSlide" Target="../notesSlides/notesSlide6.xml"/><Relationship Id="rId7" Type="http://schemas.openxmlformats.org/officeDocument/2006/relationships/image" Target="../media/image22.jpe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tiff"/><Relationship Id="rId4" Type="http://schemas.openxmlformats.org/officeDocument/2006/relationships/image" Target="../media/image19.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ctrTitle"/>
          </p:nvPr>
        </p:nvSpPr>
        <p:spPr/>
        <p:txBody>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t>Introduction to </a:t>
            </a:r>
            <a:br>
              <a:rPr lang="en-US" dirty="0" smtClean="0"/>
            </a:br>
            <a:r>
              <a:rPr lang="en-US" dirty="0" err="1" smtClean="0"/>
              <a:t>Altera’s</a:t>
            </a:r>
            <a:r>
              <a:rPr lang="en-US" dirty="0" smtClean="0"/>
              <a:t> 28nm Portfolio</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endParaRPr lang="en-US" dirty="0" smtClean="0"/>
          </a:p>
        </p:txBody>
      </p:sp>
      <p:sp>
        <p:nvSpPr>
          <p:cNvPr id="6147" name="Subtitle 5"/>
          <p:cNvSpPr>
            <a:spLocks noGrp="1"/>
          </p:cNvSpPr>
          <p:nvPr>
            <p:ph type="subTitle" idx="1"/>
          </p:nvPr>
        </p:nvSpPr>
        <p:spPr>
          <a:xfrm>
            <a:off x="533400" y="2738438"/>
            <a:ext cx="5867400" cy="838200"/>
          </a:xfrm>
        </p:spPr>
        <p:txBody>
          <a:bodyPr/>
          <a:lstStyle/>
          <a:p>
            <a:pPr eaLnBrk="1" hangingPunct="1"/>
            <a:r>
              <a:rPr lang="en-US" dirty="0" smtClean="0"/>
              <a:t>Technology </a:t>
            </a:r>
            <a:r>
              <a:rPr lang="en-US" dirty="0" err="1" smtClean="0"/>
              <a:t>Roadshow</a:t>
            </a:r>
            <a:r>
              <a:rPr lang="en-US" dirty="0" smtClean="0"/>
              <a: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1"/>
          <p:cNvSpPr/>
          <p:nvPr/>
        </p:nvSpPr>
        <p:spPr bwMode="auto">
          <a:xfrm>
            <a:off x="138545" y="2530764"/>
            <a:ext cx="8866910" cy="1995054"/>
          </a:xfrm>
          <a:custGeom>
            <a:avLst/>
            <a:gdLst>
              <a:gd name="connsiteX0" fmla="*/ 3389746 w 8866910"/>
              <a:gd name="connsiteY0" fmla="*/ 0 h 1995054"/>
              <a:gd name="connsiteX1" fmla="*/ 5126182 w 8866910"/>
              <a:gd name="connsiteY1" fmla="*/ 9236 h 1995054"/>
              <a:gd name="connsiteX2" fmla="*/ 8866910 w 8866910"/>
              <a:gd name="connsiteY2" fmla="*/ 1995054 h 1995054"/>
              <a:gd name="connsiteX3" fmla="*/ 0 w 8866910"/>
              <a:gd name="connsiteY3" fmla="*/ 1985818 h 1995054"/>
              <a:gd name="connsiteX4" fmla="*/ 3389746 w 8866910"/>
              <a:gd name="connsiteY4" fmla="*/ 0 h 1995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6910" h="1995054">
                <a:moveTo>
                  <a:pt x="3389746" y="0"/>
                </a:moveTo>
                <a:lnTo>
                  <a:pt x="5126182" y="9236"/>
                </a:lnTo>
                <a:lnTo>
                  <a:pt x="8866910" y="1995054"/>
                </a:lnTo>
                <a:lnTo>
                  <a:pt x="0" y="1985818"/>
                </a:lnTo>
                <a:lnTo>
                  <a:pt x="3389746" y="0"/>
                </a:lnTo>
                <a:close/>
              </a:path>
            </a:pathLst>
          </a:custGeom>
          <a:gradFill>
            <a:gsLst>
              <a:gs pos="0">
                <a:srgbClr val="92D050"/>
              </a:gs>
              <a:gs pos="87000">
                <a:schemeClr val="bg1"/>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67" name="Straight Connector 66"/>
          <p:cNvCxnSpPr/>
          <p:nvPr/>
        </p:nvCxnSpPr>
        <p:spPr bwMode="auto">
          <a:xfrm rot="10800000" flipV="1">
            <a:off x="1385456" y="2170545"/>
            <a:ext cx="2992581" cy="2872510"/>
          </a:xfrm>
          <a:prstGeom prst="line">
            <a:avLst/>
          </a:prstGeom>
          <a:solidFill>
            <a:schemeClr val="accent1"/>
          </a:solidFill>
          <a:ln w="66675" cap="flat" cmpd="sng" algn="ctr">
            <a:solidFill>
              <a:schemeClr val="bg1">
                <a:alpha val="64000"/>
              </a:schemeClr>
            </a:solidFill>
            <a:prstDash val="solid"/>
            <a:round/>
            <a:headEnd type="none" w="med" len="med"/>
            <a:tailEnd type="none" w="med" len="med"/>
          </a:ln>
          <a:effectLst/>
        </p:spPr>
      </p:cxnSp>
      <p:cxnSp>
        <p:nvCxnSpPr>
          <p:cNvPr id="69" name="Straight Connector 68"/>
          <p:cNvCxnSpPr/>
          <p:nvPr/>
        </p:nvCxnSpPr>
        <p:spPr bwMode="auto">
          <a:xfrm rot="5400000">
            <a:off x="2803236" y="3754582"/>
            <a:ext cx="3149600" cy="0"/>
          </a:xfrm>
          <a:prstGeom prst="line">
            <a:avLst/>
          </a:prstGeom>
          <a:solidFill>
            <a:schemeClr val="accent1"/>
          </a:solidFill>
          <a:ln w="66675" cap="flat" cmpd="sng" algn="ctr">
            <a:solidFill>
              <a:schemeClr val="bg1">
                <a:alpha val="64000"/>
              </a:schemeClr>
            </a:solidFill>
            <a:prstDash val="solid"/>
            <a:round/>
            <a:headEnd type="none" w="med" len="med"/>
            <a:tailEnd type="none" w="med" len="med"/>
          </a:ln>
          <a:effectLst/>
        </p:spPr>
      </p:cxnSp>
      <p:cxnSp>
        <p:nvCxnSpPr>
          <p:cNvPr id="71" name="Straight Connector 70"/>
          <p:cNvCxnSpPr/>
          <p:nvPr/>
        </p:nvCxnSpPr>
        <p:spPr bwMode="auto">
          <a:xfrm rot="16200000" flipH="1">
            <a:off x="4387273" y="2179782"/>
            <a:ext cx="3158836" cy="3158836"/>
          </a:xfrm>
          <a:prstGeom prst="line">
            <a:avLst/>
          </a:prstGeom>
          <a:solidFill>
            <a:schemeClr val="accent1"/>
          </a:solidFill>
          <a:ln w="66675" cap="flat" cmpd="sng" algn="ctr">
            <a:solidFill>
              <a:schemeClr val="bg1">
                <a:alpha val="64000"/>
              </a:schemeClr>
            </a:solidFill>
            <a:prstDash val="solid"/>
            <a:round/>
            <a:headEnd type="none" w="med" len="med"/>
            <a:tailEnd type="none" w="med" len="med"/>
          </a:ln>
          <a:effectLst/>
        </p:spPr>
      </p:cxnSp>
      <p:sp>
        <p:nvSpPr>
          <p:cNvPr id="419844" name="Rectangle 2"/>
          <p:cNvSpPr>
            <a:spLocks noGrp="1" noChangeArrowheads="1"/>
          </p:cNvSpPr>
          <p:nvPr>
            <p:ph type="title" idx="4294967295"/>
          </p:nvPr>
        </p:nvSpPr>
        <p:spPr/>
        <p:txBody>
          <a:bodyPr/>
          <a:lstStyle/>
          <a:p>
            <a:r>
              <a:rPr lang="en-US" dirty="0" smtClean="0"/>
              <a:t>Broadest 28-nm Product Portfolio</a:t>
            </a:r>
            <a:endParaRPr lang="en-US" dirty="0"/>
          </a:p>
        </p:txBody>
      </p:sp>
      <p:sp>
        <p:nvSpPr>
          <p:cNvPr id="10" name="Oval 9"/>
          <p:cNvSpPr/>
          <p:nvPr/>
        </p:nvSpPr>
        <p:spPr bwMode="auto">
          <a:xfrm>
            <a:off x="3409463" y="1148364"/>
            <a:ext cx="1963921" cy="1963921"/>
          </a:xfrm>
          <a:prstGeom prst="ellipse">
            <a:avLst/>
          </a:prstGeom>
          <a:solidFill>
            <a:srgbClr val="3366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Arial" charset="0"/>
              </a:rPr>
              <a:t>28-nm Product Portfolio</a:t>
            </a:r>
          </a:p>
        </p:txBody>
      </p:sp>
      <p:sp>
        <p:nvSpPr>
          <p:cNvPr id="12" name="Text Box 18"/>
          <p:cNvSpPr txBox="1">
            <a:spLocks noChangeArrowheads="1"/>
          </p:cNvSpPr>
          <p:nvPr/>
        </p:nvSpPr>
        <p:spPr bwMode="auto">
          <a:xfrm>
            <a:off x="488950" y="5320193"/>
            <a:ext cx="8259763" cy="461665"/>
          </a:xfrm>
          <a:prstGeom prst="rect">
            <a:avLst/>
          </a:prstGeom>
          <a:noFill/>
          <a:ln w="9525">
            <a:noFill/>
            <a:miter lim="800000"/>
            <a:headEnd/>
            <a:tailEnd/>
          </a:ln>
        </p:spPr>
        <p:txBody>
          <a:bodyPr>
            <a:spAutoFit/>
          </a:bodyPr>
          <a:lstStyle/>
          <a:p>
            <a:pPr algn="ctr">
              <a:spcBef>
                <a:spcPct val="50000"/>
              </a:spcBef>
            </a:pPr>
            <a:r>
              <a:rPr lang="en-US" sz="2400" b="1" i="1" dirty="0" smtClean="0">
                <a:solidFill>
                  <a:srgbClr val="30C1BE"/>
                </a:solidFill>
              </a:rPr>
              <a:t>More Products than Any Other Prior Node</a:t>
            </a:r>
            <a:endParaRPr lang="en-US" sz="2200" b="1" i="1" dirty="0">
              <a:solidFill>
                <a:srgbClr val="30C1BE"/>
              </a:solidFill>
              <a:latin typeface="Arial Black" pitchFamily="34" charset="0"/>
            </a:endParaRPr>
          </a:p>
        </p:txBody>
      </p:sp>
      <p:grpSp>
        <p:nvGrpSpPr>
          <p:cNvPr id="2" name="Group 63"/>
          <p:cNvGrpSpPr/>
          <p:nvPr/>
        </p:nvGrpSpPr>
        <p:grpSpPr>
          <a:xfrm>
            <a:off x="4410292" y="4254889"/>
            <a:ext cx="1777999" cy="683378"/>
            <a:chOff x="4317932" y="4254889"/>
            <a:chExt cx="1777999" cy="683378"/>
          </a:xfrm>
        </p:grpSpPr>
        <p:pic>
          <p:nvPicPr>
            <p:cNvPr id="29" name="Picture 28" descr="11.png"/>
            <p:cNvPicPr>
              <a:picLocks noChangeAspect="1"/>
            </p:cNvPicPr>
            <p:nvPr/>
          </p:nvPicPr>
          <p:blipFill>
            <a:blip r:embed="rId3" cstate="print"/>
            <a:stretch>
              <a:fillRect/>
            </a:stretch>
          </p:blipFill>
          <p:spPr>
            <a:xfrm>
              <a:off x="4482168" y="4254889"/>
              <a:ext cx="1449526" cy="321763"/>
            </a:xfrm>
            <a:prstGeom prst="rect">
              <a:avLst/>
            </a:prstGeom>
          </p:spPr>
        </p:pic>
        <p:sp>
          <p:nvSpPr>
            <p:cNvPr id="42" name="TextBox 41"/>
            <p:cNvSpPr txBox="1"/>
            <p:nvPr/>
          </p:nvSpPr>
          <p:spPr>
            <a:xfrm>
              <a:off x="4317932" y="4599713"/>
              <a:ext cx="1777999" cy="338554"/>
            </a:xfrm>
            <a:prstGeom prst="rect">
              <a:avLst/>
            </a:prstGeom>
            <a:noFill/>
          </p:spPr>
          <p:txBody>
            <a:bodyPr wrap="square" rtlCol="0">
              <a:spAutoFit/>
            </a:bodyPr>
            <a:lstStyle/>
            <a:p>
              <a:pPr algn="ctr"/>
              <a:r>
                <a:rPr lang="en-US" sz="1600" b="1" dirty="0" smtClean="0"/>
                <a:t>E, GX, GS, GT</a:t>
              </a:r>
            </a:p>
          </p:txBody>
        </p:sp>
      </p:grpSp>
      <p:grpSp>
        <p:nvGrpSpPr>
          <p:cNvPr id="3" name="Group 64"/>
          <p:cNvGrpSpPr/>
          <p:nvPr/>
        </p:nvGrpSpPr>
        <p:grpSpPr>
          <a:xfrm>
            <a:off x="6477341" y="4082473"/>
            <a:ext cx="1777999" cy="855794"/>
            <a:chOff x="6154076" y="4082473"/>
            <a:chExt cx="1777999" cy="855794"/>
          </a:xfrm>
        </p:grpSpPr>
        <p:pic>
          <p:nvPicPr>
            <p:cNvPr id="31" name="Picture 30" descr="HardCopyV_pms.png"/>
            <p:cNvPicPr>
              <a:picLocks noChangeAspect="1"/>
            </p:cNvPicPr>
            <p:nvPr/>
          </p:nvPicPr>
          <p:blipFill>
            <a:blip r:embed="rId4" cstate="print"/>
            <a:stretch>
              <a:fillRect/>
            </a:stretch>
          </p:blipFill>
          <p:spPr>
            <a:xfrm>
              <a:off x="6239400" y="4082473"/>
              <a:ext cx="1607350" cy="526472"/>
            </a:xfrm>
            <a:prstGeom prst="rect">
              <a:avLst/>
            </a:prstGeom>
          </p:spPr>
        </p:pic>
        <p:sp>
          <p:nvSpPr>
            <p:cNvPr id="43" name="TextBox 42"/>
            <p:cNvSpPr txBox="1"/>
            <p:nvPr/>
          </p:nvSpPr>
          <p:spPr>
            <a:xfrm>
              <a:off x="6154076" y="4599713"/>
              <a:ext cx="1777999" cy="338554"/>
            </a:xfrm>
            <a:prstGeom prst="rect">
              <a:avLst/>
            </a:prstGeom>
            <a:noFill/>
          </p:spPr>
          <p:txBody>
            <a:bodyPr wrap="square" rtlCol="0">
              <a:spAutoFit/>
            </a:bodyPr>
            <a:lstStyle/>
            <a:p>
              <a:pPr algn="ctr"/>
              <a:r>
                <a:rPr lang="en-US" sz="1600" b="1" dirty="0" smtClean="0"/>
                <a:t>E, GX, GS</a:t>
              </a:r>
            </a:p>
          </p:txBody>
        </p:sp>
      </p:grpSp>
      <p:grpSp>
        <p:nvGrpSpPr>
          <p:cNvPr id="4" name="Group 62"/>
          <p:cNvGrpSpPr/>
          <p:nvPr/>
        </p:nvGrpSpPr>
        <p:grpSpPr>
          <a:xfrm>
            <a:off x="2777790" y="4186571"/>
            <a:ext cx="1447608" cy="751696"/>
            <a:chOff x="2777790" y="4186571"/>
            <a:chExt cx="1447608" cy="751696"/>
          </a:xfrm>
        </p:grpSpPr>
        <p:sp>
          <p:nvSpPr>
            <p:cNvPr id="37" name="TextBox 36"/>
            <p:cNvSpPr txBox="1"/>
            <p:nvPr/>
          </p:nvSpPr>
          <p:spPr>
            <a:xfrm>
              <a:off x="2876890" y="4599713"/>
              <a:ext cx="1348508" cy="338554"/>
            </a:xfrm>
            <a:prstGeom prst="rect">
              <a:avLst/>
            </a:prstGeom>
            <a:noFill/>
          </p:spPr>
          <p:txBody>
            <a:bodyPr wrap="square" rtlCol="0">
              <a:spAutoFit/>
            </a:bodyPr>
            <a:lstStyle/>
            <a:p>
              <a:pPr algn="ctr"/>
              <a:r>
                <a:rPr lang="en-US" sz="1600" b="1" dirty="0" smtClean="0"/>
                <a:t>GX, GT</a:t>
              </a:r>
            </a:p>
          </p:txBody>
        </p:sp>
        <p:pic>
          <p:nvPicPr>
            <p:cNvPr id="44" name="Picture 43" descr="ArriaV_cmyk.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777790" y="4186571"/>
              <a:ext cx="1380453" cy="462452"/>
            </a:xfrm>
            <a:prstGeom prst="rect">
              <a:avLst/>
            </a:prstGeom>
          </p:spPr>
        </p:pic>
      </p:grpSp>
      <p:grpSp>
        <p:nvGrpSpPr>
          <p:cNvPr id="5" name="Group 61"/>
          <p:cNvGrpSpPr/>
          <p:nvPr/>
        </p:nvGrpSpPr>
        <p:grpSpPr>
          <a:xfrm>
            <a:off x="637315" y="4226349"/>
            <a:ext cx="1805044" cy="711918"/>
            <a:chOff x="988293" y="4226349"/>
            <a:chExt cx="1805044" cy="711918"/>
          </a:xfrm>
        </p:grpSpPr>
        <p:sp>
          <p:nvSpPr>
            <p:cNvPr id="36" name="TextBox 35"/>
            <p:cNvSpPr txBox="1"/>
            <p:nvPr/>
          </p:nvSpPr>
          <p:spPr>
            <a:xfrm>
              <a:off x="1216561" y="4599713"/>
              <a:ext cx="1348508" cy="338554"/>
            </a:xfrm>
            <a:prstGeom prst="rect">
              <a:avLst/>
            </a:prstGeom>
            <a:noFill/>
          </p:spPr>
          <p:txBody>
            <a:bodyPr wrap="square" rtlCol="0">
              <a:spAutoFit/>
            </a:bodyPr>
            <a:lstStyle/>
            <a:p>
              <a:pPr algn="ctr"/>
              <a:r>
                <a:rPr lang="en-US" sz="1600" b="1" dirty="0" smtClean="0"/>
                <a:t>E, GX, GT</a:t>
              </a:r>
            </a:p>
          </p:txBody>
        </p:sp>
        <p:pic>
          <p:nvPicPr>
            <p:cNvPr id="45" name="Picture 44" descr="CycloneV_pms.jpg"/>
            <p:cNvPicPr>
              <a:picLocks noChangeAspect="1"/>
            </p:cNvPicPr>
            <p:nvPr/>
          </p:nvPicPr>
          <p:blipFill>
            <a:blip r:embed="rId6" cstate="print">
              <a:clrChange>
                <a:clrFrom>
                  <a:srgbClr val="FFFFFF"/>
                </a:clrFrom>
                <a:clrTo>
                  <a:srgbClr val="FFFFFF">
                    <a:alpha val="0"/>
                  </a:srgbClr>
                </a:clrTo>
              </a:clrChange>
            </a:blip>
            <a:stretch>
              <a:fillRect/>
            </a:stretch>
          </p:blipFill>
          <p:spPr>
            <a:xfrm>
              <a:off x="988293" y="4226349"/>
              <a:ext cx="1805044" cy="502404"/>
            </a:xfrm>
            <a:prstGeom prst="rect">
              <a:avLst/>
            </a:prstGeom>
          </p:spPr>
        </p:pic>
      </p:grpSp>
      <p:sp>
        <p:nvSpPr>
          <p:cNvPr id="21" name="Slide Number Placeholder 20"/>
          <p:cNvSpPr>
            <a:spLocks noGrp="1"/>
          </p:cNvSpPr>
          <p:nvPr>
            <p:ph type="sldNum" sz="quarter" idx="10"/>
          </p:nvPr>
        </p:nvSpPr>
        <p:spPr/>
        <p:txBody>
          <a:bodyPr/>
          <a:lstStyle/>
          <a:p>
            <a:pPr>
              <a:defRPr/>
            </a:pPr>
            <a:fld id="{8395798B-5F4D-4D1D-866C-1F60421A34BA}"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dirty="0"/>
              <a:t>Stratix V FPGAs:</a:t>
            </a:r>
            <a:br>
              <a:rPr lang="en-US" dirty="0"/>
            </a:br>
            <a:r>
              <a:rPr lang="en-US" dirty="0"/>
              <a:t>Built for Bandwidth</a:t>
            </a:r>
          </a:p>
        </p:txBody>
      </p:sp>
      <p:sp>
        <p:nvSpPr>
          <p:cNvPr id="4" name="Subtitle 3"/>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12</a:t>
            </a:fld>
            <a:endParaRPr lang="en-US" dirty="0"/>
          </a:p>
        </p:txBody>
      </p:sp>
      <p:sp>
        <p:nvSpPr>
          <p:cNvPr id="8" name="Rectangle 2"/>
          <p:cNvSpPr>
            <a:spLocks noGrp="1" noChangeArrowheads="1"/>
          </p:cNvSpPr>
          <p:nvPr>
            <p:ph type="title" idx="4294967295"/>
          </p:nvPr>
        </p:nvSpPr>
        <p:spPr>
          <a:xfrm>
            <a:off x="350838" y="273050"/>
            <a:ext cx="8331200" cy="914400"/>
          </a:xfrm>
        </p:spPr>
        <p:txBody>
          <a:bodyPr/>
          <a:lstStyle/>
          <a:p>
            <a:pPr eaLnBrk="1" hangingPunct="1"/>
            <a:r>
              <a:rPr lang="en-US" altLang="zh-TW" smtClean="0">
                <a:ea typeface="新細明體" charset="-120"/>
              </a:rPr>
              <a:t>Stratix V FPGA Family on 28-nm Process</a:t>
            </a:r>
          </a:p>
        </p:txBody>
      </p:sp>
      <p:sp>
        <p:nvSpPr>
          <p:cNvPr id="9" name="Rectangle 3"/>
          <p:cNvSpPr txBox="1">
            <a:spLocks noChangeArrowheads="1"/>
          </p:cNvSpPr>
          <p:nvPr/>
        </p:nvSpPr>
        <p:spPr bwMode="auto">
          <a:xfrm>
            <a:off x="350838" y="1266825"/>
            <a:ext cx="5546725" cy="41021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marL="288925" marR="0" lvl="0" indent="-288925" algn="l" defTabSz="914400" rtl="0" eaLnBrk="1" fontAlgn="base" latinLnBrk="0" hangingPunct="1">
              <a:lnSpc>
                <a:spcPct val="90000"/>
              </a:lnSpc>
              <a:spcBef>
                <a:spcPct val="20000"/>
              </a:spcBef>
              <a:spcAft>
                <a:spcPct val="0"/>
              </a:spcAft>
              <a:buClr>
                <a:srgbClr val="003399"/>
              </a:buClr>
              <a:buSzPct val="75000"/>
              <a:buFont typeface="Wingdings" pitchFamily="2" charset="2"/>
              <a:buChar char="n"/>
              <a:tabLst/>
              <a:defRPr/>
            </a:pPr>
            <a:r>
              <a:rPr kumimoji="0" lang="en-US" altLang="zh-TW" sz="2400" b="0" i="0" u="none" strike="noStrike" kern="0" cap="none" spc="0" normalizeH="0" baseline="0" noProof="0" smtClean="0">
                <a:ln>
                  <a:noFill/>
                </a:ln>
                <a:solidFill>
                  <a:schemeClr val="tx1"/>
                </a:solidFill>
                <a:effectLst/>
                <a:uLnTx/>
                <a:uFillTx/>
                <a:latin typeface="+mn-lt"/>
                <a:ea typeface="新細明體" charset="-120"/>
                <a:cs typeface="+mn-cs"/>
              </a:rPr>
              <a:t>Stratix V FPGAs are built on TSMC’s high-performance 28-nm HKMG process </a:t>
            </a:r>
          </a:p>
          <a:p>
            <a:pPr marL="690563" marR="0" lvl="1" indent="-233363" algn="l" defTabSz="914400" rtl="0" eaLnBrk="1" fontAlgn="base" latinLnBrk="0" hangingPunct="1">
              <a:lnSpc>
                <a:spcPct val="90000"/>
              </a:lnSpc>
              <a:spcBef>
                <a:spcPct val="20000"/>
              </a:spcBef>
              <a:spcAft>
                <a:spcPts val="800"/>
              </a:spcAft>
              <a:buClr>
                <a:srgbClr val="003399"/>
              </a:buClr>
              <a:buSzPct val="90000"/>
              <a:buFont typeface="Symbol" pitchFamily="18" charset="2"/>
              <a:buChar char="-"/>
              <a:tabLst/>
              <a:defRPr/>
            </a:pPr>
            <a:r>
              <a:rPr kumimoji="0" lang="en-US" altLang="zh-TW" sz="1800" b="0" i="0" u="none" strike="noStrike" kern="0" cap="none" spc="0" normalizeH="0" baseline="0" noProof="0" smtClean="0">
                <a:ln>
                  <a:noFill/>
                </a:ln>
                <a:solidFill>
                  <a:schemeClr val="tx1"/>
                </a:solidFill>
                <a:effectLst/>
                <a:uLnTx/>
                <a:uFillTx/>
                <a:latin typeface="+mn-lt"/>
                <a:ea typeface="新細明體" charset="-120"/>
              </a:rPr>
              <a:t>Optimized for low power</a:t>
            </a:r>
          </a:p>
          <a:p>
            <a:pPr marL="288925" marR="0" lvl="0" indent="-288925" algn="l" defTabSz="914400" rtl="0" eaLnBrk="1" fontAlgn="base" latinLnBrk="0" hangingPunct="1">
              <a:lnSpc>
                <a:spcPct val="90000"/>
              </a:lnSpc>
              <a:spcBef>
                <a:spcPct val="20000"/>
              </a:spcBef>
              <a:spcAft>
                <a:spcPct val="0"/>
              </a:spcAft>
              <a:buClr>
                <a:srgbClr val="003399"/>
              </a:buClr>
              <a:buSzPct val="75000"/>
              <a:buFont typeface="Wingdings" pitchFamily="2" charset="2"/>
              <a:buChar char="n"/>
              <a:tabLst/>
              <a:defRPr/>
            </a:pPr>
            <a:r>
              <a:rPr kumimoji="0" lang="en-US" altLang="zh-TW" sz="2400" b="0" i="0" u="none" strike="noStrike" kern="0" cap="none" spc="0" normalizeH="0" baseline="0" noProof="0" smtClean="0">
                <a:ln>
                  <a:noFill/>
                </a:ln>
                <a:solidFill>
                  <a:schemeClr val="tx1"/>
                </a:solidFill>
                <a:effectLst/>
                <a:uLnTx/>
                <a:uFillTx/>
                <a:latin typeface="+mn-lt"/>
                <a:ea typeface="新細明體" charset="-120"/>
                <a:cs typeface="+mn-cs"/>
              </a:rPr>
              <a:t>Ideal choice for devices used in next-generation, high-bandwidth systems</a:t>
            </a:r>
          </a:p>
          <a:p>
            <a:pPr marL="690563" marR="0" lvl="1" indent="-233363" algn="l" defTabSz="914400" rtl="0" eaLnBrk="1" fontAlgn="base" latinLnBrk="0" hangingPunct="1">
              <a:lnSpc>
                <a:spcPct val="90000"/>
              </a:lnSpc>
              <a:spcBef>
                <a:spcPct val="20000"/>
              </a:spcBef>
              <a:spcAft>
                <a:spcPts val="600"/>
              </a:spcAft>
              <a:buClr>
                <a:srgbClr val="003399"/>
              </a:buClr>
              <a:buSzPct val="90000"/>
              <a:buFont typeface="Symbol" pitchFamily="18" charset="2"/>
              <a:buChar char="-"/>
              <a:tabLst/>
              <a:defRPr/>
            </a:pPr>
            <a:r>
              <a:rPr kumimoji="0" lang="en-US" altLang="zh-TW" sz="1800" b="0" i="0" u="none" strike="noStrike" kern="0" cap="none" spc="0" normalizeH="0" baseline="0" noProof="0" smtClean="0">
                <a:ln>
                  <a:noFill/>
                </a:ln>
                <a:solidFill>
                  <a:schemeClr val="tx1"/>
                </a:solidFill>
                <a:effectLst/>
                <a:uLnTx/>
                <a:uFillTx/>
                <a:latin typeface="+mn-lt"/>
                <a:ea typeface="新細明體" charset="-120"/>
              </a:rPr>
              <a:t>35% higher performance than alternative   process options</a:t>
            </a:r>
          </a:p>
          <a:p>
            <a:pPr marL="690563" marR="0" lvl="1" indent="-233363" algn="l" defTabSz="914400" rtl="0" eaLnBrk="1" fontAlgn="base" latinLnBrk="0" hangingPunct="1">
              <a:lnSpc>
                <a:spcPct val="90000"/>
              </a:lnSpc>
              <a:spcBef>
                <a:spcPct val="20000"/>
              </a:spcBef>
              <a:spcAft>
                <a:spcPts val="600"/>
              </a:spcAft>
              <a:buClr>
                <a:srgbClr val="003399"/>
              </a:buClr>
              <a:buSzPct val="90000"/>
              <a:buFont typeface="Symbol" pitchFamily="18" charset="2"/>
              <a:buChar char="-"/>
              <a:tabLst/>
              <a:defRPr/>
            </a:pPr>
            <a:r>
              <a:rPr kumimoji="0" lang="en-US" altLang="zh-TW" sz="1800" b="0" i="0" u="none" strike="noStrike" kern="0" cap="none" spc="0" normalizeH="0" baseline="0" noProof="0" smtClean="0">
                <a:ln>
                  <a:noFill/>
                </a:ln>
                <a:solidFill>
                  <a:schemeClr val="tx1"/>
                </a:solidFill>
                <a:effectLst/>
                <a:uLnTx/>
                <a:uFillTx/>
                <a:latin typeface="+mn-lt"/>
                <a:ea typeface="新細明體" charset="-120"/>
              </a:rPr>
              <a:t>30% lower total power versus previous generations</a:t>
            </a:r>
          </a:p>
          <a:p>
            <a:pPr marL="690563" marR="0" lvl="1" indent="-233363" algn="l" defTabSz="914400" rtl="0" eaLnBrk="1" fontAlgn="base" latinLnBrk="0" hangingPunct="1">
              <a:lnSpc>
                <a:spcPct val="90000"/>
              </a:lnSpc>
              <a:spcBef>
                <a:spcPct val="20000"/>
              </a:spcBef>
              <a:spcAft>
                <a:spcPct val="0"/>
              </a:spcAft>
              <a:buClr>
                <a:srgbClr val="003399"/>
              </a:buClr>
              <a:buSzPct val="90000"/>
              <a:buFont typeface="Symbol" pitchFamily="18" charset="2"/>
              <a:buChar char="-"/>
              <a:tabLst/>
              <a:defRPr/>
            </a:pPr>
            <a:r>
              <a:rPr kumimoji="0" lang="en-US" altLang="zh-TW" sz="1800" b="0" i="0" u="none" strike="noStrike" kern="0" cap="none" spc="0" normalizeH="0" baseline="0" noProof="0" smtClean="0">
                <a:ln>
                  <a:noFill/>
                </a:ln>
                <a:solidFill>
                  <a:schemeClr val="tx1"/>
                </a:solidFill>
                <a:effectLst/>
                <a:uLnTx/>
                <a:uFillTx/>
                <a:latin typeface="+mn-lt"/>
                <a:ea typeface="新細明體" charset="-120"/>
              </a:rPr>
              <a:t>Enables fastest and most power-efficient transceivers</a:t>
            </a:r>
            <a:endParaRPr kumimoji="0" lang="en-US" altLang="zh-TW" sz="1800" b="0" i="0" u="none" strike="noStrike" kern="0" cap="none" spc="0" normalizeH="0" baseline="0" noProof="0" dirty="0" smtClean="0">
              <a:ln>
                <a:noFill/>
              </a:ln>
              <a:solidFill>
                <a:schemeClr val="tx1"/>
              </a:solidFill>
              <a:effectLst/>
              <a:uLnTx/>
              <a:uFillTx/>
              <a:latin typeface="+mn-lt"/>
              <a:ea typeface="新細明體" charset="-120"/>
            </a:endParaRPr>
          </a:p>
        </p:txBody>
      </p:sp>
      <p:pic>
        <p:nvPicPr>
          <p:cNvPr id="10" name="Picture 4" descr="graphic1"/>
          <p:cNvPicPr>
            <a:picLocks noChangeAspect="1" noChangeArrowheads="1"/>
          </p:cNvPicPr>
          <p:nvPr/>
        </p:nvPicPr>
        <p:blipFill>
          <a:blip r:embed="rId2" cstate="screen"/>
          <a:srcRect/>
          <a:stretch>
            <a:fillRect/>
          </a:stretch>
        </p:blipFill>
        <p:spPr bwMode="auto">
          <a:xfrm>
            <a:off x="5846763" y="1309688"/>
            <a:ext cx="2835275" cy="40671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13</a:t>
            </a:fld>
            <a:endParaRPr lang="en-US" dirty="0"/>
          </a:p>
        </p:txBody>
      </p:sp>
      <p:sp>
        <p:nvSpPr>
          <p:cNvPr id="5" name="Rectangle 2"/>
          <p:cNvSpPr>
            <a:spLocks noGrp="1" noChangeArrowheads="1"/>
          </p:cNvSpPr>
          <p:nvPr>
            <p:ph type="title" idx="4294967295"/>
          </p:nvPr>
        </p:nvSpPr>
        <p:spPr>
          <a:xfrm>
            <a:off x="350838" y="273050"/>
            <a:ext cx="8331200" cy="914400"/>
          </a:xfrm>
        </p:spPr>
        <p:txBody>
          <a:bodyPr/>
          <a:lstStyle/>
          <a:p>
            <a:r>
              <a:rPr lang="en-US" altLang="zh-TW" smtClean="0">
                <a:ea typeface="新細明體" charset="-120"/>
              </a:rPr>
              <a:t>Stratix V FPGAs – Built for Bandwidth</a:t>
            </a:r>
            <a:endParaRPr lang="en-US" smtClean="0">
              <a:ea typeface="新細明體" charset="-120"/>
            </a:endParaRPr>
          </a:p>
        </p:txBody>
      </p:sp>
      <p:grpSp>
        <p:nvGrpSpPr>
          <p:cNvPr id="2" name="Group 5"/>
          <p:cNvGrpSpPr>
            <a:grpSpLocks/>
          </p:cNvGrpSpPr>
          <p:nvPr/>
        </p:nvGrpSpPr>
        <p:grpSpPr bwMode="auto">
          <a:xfrm rot="1583885" flipV="1">
            <a:off x="5748338" y="3633788"/>
            <a:ext cx="2211387" cy="1611312"/>
            <a:chOff x="4173" y="709"/>
            <a:chExt cx="1231" cy="898"/>
          </a:xfrm>
        </p:grpSpPr>
        <p:sp>
          <p:nvSpPr>
            <p:cNvPr id="7" name="Freeform 6"/>
            <p:cNvSpPr>
              <a:spLocks/>
            </p:cNvSpPr>
            <p:nvPr/>
          </p:nvSpPr>
          <p:spPr bwMode="auto">
            <a:xfrm rot="4455996">
              <a:off x="4586" y="790"/>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rot="10800000" vert="eaVert"/>
            <a:lstStyle/>
            <a:p>
              <a:endParaRPr lang="en-US"/>
            </a:p>
          </p:txBody>
        </p:sp>
        <p:sp>
          <p:nvSpPr>
            <p:cNvPr id="8" name="Freeform 7"/>
            <p:cNvSpPr>
              <a:spLocks/>
            </p:cNvSpPr>
            <p:nvPr/>
          </p:nvSpPr>
          <p:spPr bwMode="auto">
            <a:xfrm rot="3170922">
              <a:off x="4392" y="731"/>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rot="10800000"/>
            <a:lstStyle/>
            <a:p>
              <a:endParaRPr lang="en-US"/>
            </a:p>
          </p:txBody>
        </p:sp>
        <p:sp>
          <p:nvSpPr>
            <p:cNvPr id="9" name="Freeform 8"/>
            <p:cNvSpPr>
              <a:spLocks/>
            </p:cNvSpPr>
            <p:nvPr/>
          </p:nvSpPr>
          <p:spPr bwMode="auto">
            <a:xfrm rot="1479094">
              <a:off x="4173" y="727"/>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rot="10800000"/>
            <a:lstStyle/>
            <a:p>
              <a:endParaRPr lang="en-US"/>
            </a:p>
          </p:txBody>
        </p:sp>
      </p:grpSp>
      <p:grpSp>
        <p:nvGrpSpPr>
          <p:cNvPr id="3" name="Group 9"/>
          <p:cNvGrpSpPr>
            <a:grpSpLocks/>
          </p:cNvGrpSpPr>
          <p:nvPr/>
        </p:nvGrpSpPr>
        <p:grpSpPr bwMode="auto">
          <a:xfrm rot="171544" flipH="1">
            <a:off x="5230813" y="1535113"/>
            <a:ext cx="2209800" cy="1612900"/>
            <a:chOff x="4173" y="709"/>
            <a:chExt cx="1231" cy="898"/>
          </a:xfrm>
        </p:grpSpPr>
        <p:sp>
          <p:nvSpPr>
            <p:cNvPr id="11" name="Freeform 10"/>
            <p:cNvSpPr>
              <a:spLocks/>
            </p:cNvSpPr>
            <p:nvPr/>
          </p:nvSpPr>
          <p:spPr bwMode="auto">
            <a:xfrm rot="4455996">
              <a:off x="4586" y="790"/>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vert="eaVert"/>
            <a:lstStyle/>
            <a:p>
              <a:endParaRPr lang="en-US"/>
            </a:p>
          </p:txBody>
        </p:sp>
        <p:sp>
          <p:nvSpPr>
            <p:cNvPr id="12" name="Freeform 11"/>
            <p:cNvSpPr>
              <a:spLocks/>
            </p:cNvSpPr>
            <p:nvPr/>
          </p:nvSpPr>
          <p:spPr bwMode="auto">
            <a:xfrm rot="3170922">
              <a:off x="4392" y="731"/>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vert="eaVert"/>
            <a:lstStyle/>
            <a:p>
              <a:endParaRPr lang="en-US"/>
            </a:p>
          </p:txBody>
        </p:sp>
        <p:sp>
          <p:nvSpPr>
            <p:cNvPr id="13" name="Freeform 12"/>
            <p:cNvSpPr>
              <a:spLocks/>
            </p:cNvSpPr>
            <p:nvPr/>
          </p:nvSpPr>
          <p:spPr bwMode="auto">
            <a:xfrm rot="1479094">
              <a:off x="4173" y="727"/>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a:lstStyle/>
            <a:p>
              <a:endParaRPr lang="en-US"/>
            </a:p>
          </p:txBody>
        </p:sp>
      </p:grpSp>
      <p:sp>
        <p:nvSpPr>
          <p:cNvPr id="14" name="Text Box 21"/>
          <p:cNvSpPr txBox="1">
            <a:spLocks noChangeArrowheads="1"/>
          </p:cNvSpPr>
          <p:nvPr/>
        </p:nvSpPr>
        <p:spPr bwMode="auto">
          <a:xfrm flipH="1">
            <a:off x="5683250" y="1138238"/>
            <a:ext cx="2316163" cy="338137"/>
          </a:xfrm>
          <a:prstGeom prst="rect">
            <a:avLst/>
          </a:prstGeom>
          <a:noFill/>
          <a:ln w="9525">
            <a:noFill/>
            <a:miter lim="800000"/>
            <a:headEnd/>
            <a:tailEnd/>
          </a:ln>
        </p:spPr>
        <p:txBody>
          <a:bodyPr wrap="none">
            <a:spAutoFit/>
          </a:bodyPr>
          <a:lstStyle/>
          <a:p>
            <a:pPr eaLnBrk="0" hangingPunct="0"/>
            <a:r>
              <a:rPr lang="en-US" altLang="zh-TW" sz="1600" i="1">
                <a:solidFill>
                  <a:schemeClr val="accent2"/>
                </a:solidFill>
                <a:latin typeface="Arial Black" pitchFamily="34" charset="0"/>
                <a:ea typeface="新細明體" charset="-120"/>
              </a:rPr>
              <a:t>Highest Bandwidth</a:t>
            </a:r>
          </a:p>
        </p:txBody>
      </p:sp>
      <p:sp>
        <p:nvSpPr>
          <p:cNvPr id="15" name="Text Box 22"/>
          <p:cNvSpPr txBox="1">
            <a:spLocks noChangeArrowheads="1"/>
          </p:cNvSpPr>
          <p:nvPr/>
        </p:nvSpPr>
        <p:spPr bwMode="auto">
          <a:xfrm flipH="1">
            <a:off x="6229350" y="1470025"/>
            <a:ext cx="2670175" cy="338138"/>
          </a:xfrm>
          <a:prstGeom prst="rect">
            <a:avLst/>
          </a:prstGeom>
          <a:noFill/>
          <a:ln w="9525">
            <a:noFill/>
            <a:miter lim="800000"/>
            <a:headEnd/>
            <a:tailEnd/>
          </a:ln>
        </p:spPr>
        <p:txBody>
          <a:bodyPr wrap="none">
            <a:spAutoFit/>
          </a:bodyPr>
          <a:lstStyle/>
          <a:p>
            <a:pPr eaLnBrk="0" hangingPunct="0"/>
            <a:r>
              <a:rPr lang="en-US" altLang="zh-TW" sz="1600" i="1">
                <a:solidFill>
                  <a:schemeClr val="accent2"/>
                </a:solidFill>
                <a:latin typeface="Arial Black" pitchFamily="34" charset="0"/>
                <a:ea typeface="新細明體" charset="-120"/>
              </a:rPr>
              <a:t>Hard IP and Flexibility</a:t>
            </a:r>
          </a:p>
        </p:txBody>
      </p:sp>
      <p:sp>
        <p:nvSpPr>
          <p:cNvPr id="16" name="Text Box 23"/>
          <p:cNvSpPr txBox="1">
            <a:spLocks noChangeArrowheads="1"/>
          </p:cNvSpPr>
          <p:nvPr/>
        </p:nvSpPr>
        <p:spPr bwMode="auto">
          <a:xfrm flipH="1">
            <a:off x="6886575" y="1803400"/>
            <a:ext cx="1987550" cy="581025"/>
          </a:xfrm>
          <a:prstGeom prst="rect">
            <a:avLst/>
          </a:prstGeom>
          <a:noFill/>
          <a:ln w="9525">
            <a:noFill/>
            <a:miter lim="800000"/>
            <a:headEnd/>
            <a:tailEnd/>
          </a:ln>
        </p:spPr>
        <p:txBody>
          <a:bodyPr wrap="none">
            <a:spAutoFit/>
          </a:bodyPr>
          <a:lstStyle/>
          <a:p>
            <a:pPr eaLnBrk="0" hangingPunct="0"/>
            <a:r>
              <a:rPr lang="en-US" altLang="zh-TW" sz="1600" i="1">
                <a:solidFill>
                  <a:schemeClr val="accent2"/>
                </a:solidFill>
                <a:latin typeface="Arial Black" pitchFamily="34" charset="0"/>
                <a:ea typeface="新細明體" charset="-120"/>
              </a:rPr>
              <a:t>IP Solutions and</a:t>
            </a:r>
          </a:p>
          <a:p>
            <a:pPr eaLnBrk="0" hangingPunct="0"/>
            <a:r>
              <a:rPr lang="en-US" altLang="zh-TW" sz="1600" i="1">
                <a:solidFill>
                  <a:schemeClr val="accent2"/>
                </a:solidFill>
                <a:latin typeface="Arial Black" pitchFamily="34" charset="0"/>
                <a:ea typeface="新細明體" charset="-120"/>
              </a:rPr>
              <a:t>Ecosystem</a:t>
            </a:r>
          </a:p>
        </p:txBody>
      </p:sp>
      <p:sp>
        <p:nvSpPr>
          <p:cNvPr id="17" name="Rectangle 14"/>
          <p:cNvSpPr>
            <a:spLocks noChangeArrowheads="1"/>
          </p:cNvSpPr>
          <p:nvPr/>
        </p:nvSpPr>
        <p:spPr bwMode="auto">
          <a:xfrm>
            <a:off x="346075" y="878889"/>
            <a:ext cx="5027613" cy="5291092"/>
          </a:xfrm>
          <a:prstGeom prst="rect">
            <a:avLst/>
          </a:prstGeom>
          <a:noFill/>
          <a:ln w="9525">
            <a:noFill/>
            <a:miter lim="800000"/>
            <a:headEnd/>
            <a:tailEnd/>
          </a:ln>
        </p:spPr>
        <p:txBody>
          <a:bodyPr/>
          <a:lstStyle/>
          <a:p>
            <a:pPr marL="228600" indent="-228600" eaLnBrk="0" hangingPunct="0">
              <a:spcBef>
                <a:spcPct val="20000"/>
              </a:spcBef>
              <a:buClr>
                <a:srgbClr val="003399"/>
              </a:buClr>
              <a:buSzPct val="75000"/>
              <a:buFont typeface="Wingdings" pitchFamily="2" charset="2"/>
              <a:buChar char="n"/>
            </a:pPr>
            <a:r>
              <a:rPr lang="en-US" sz="2000" dirty="0"/>
              <a:t>Highest bandwidth</a:t>
            </a:r>
          </a:p>
          <a:p>
            <a:pPr marL="514350" lvl="1" indent="-171450" eaLnBrk="0" hangingPunct="0">
              <a:spcBef>
                <a:spcPct val="20000"/>
              </a:spcBef>
              <a:buClr>
                <a:srgbClr val="003399"/>
              </a:buClr>
              <a:buSzPct val="90000"/>
              <a:buFont typeface="Symbol" pitchFamily="18" charset="2"/>
              <a:buChar char="-"/>
            </a:pPr>
            <a:r>
              <a:rPr lang="en-US" sz="1600" dirty="0"/>
              <a:t>66 transceivers </a:t>
            </a:r>
            <a:r>
              <a:rPr lang="en-US" sz="1600" dirty="0" smtClean="0"/>
              <a:t>with14.1 Gbps transceivers</a:t>
            </a:r>
          </a:p>
          <a:p>
            <a:pPr marL="514350" lvl="1" indent="-171450" eaLnBrk="0" hangingPunct="0">
              <a:spcBef>
                <a:spcPct val="20000"/>
              </a:spcBef>
              <a:buClr>
                <a:srgbClr val="003399"/>
              </a:buClr>
              <a:buSzPct val="90000"/>
              <a:buFont typeface="Symbol" pitchFamily="18" charset="2"/>
              <a:buChar char="-"/>
            </a:pPr>
            <a:r>
              <a:rPr lang="en-US" sz="1600" dirty="0" smtClean="0"/>
              <a:t>Devices with 28-Gbps transceivers</a:t>
            </a:r>
          </a:p>
          <a:p>
            <a:pPr marL="514350" lvl="1" indent="-171450" eaLnBrk="0" hangingPunct="0">
              <a:spcBef>
                <a:spcPct val="20000"/>
              </a:spcBef>
              <a:buClr>
                <a:srgbClr val="003399"/>
              </a:buClr>
              <a:buSzPct val="90000"/>
              <a:buFont typeface="Symbol" pitchFamily="18" charset="2"/>
              <a:buChar char="-"/>
            </a:pPr>
            <a:r>
              <a:rPr lang="en-US" sz="1600" dirty="0" smtClean="0"/>
              <a:t>6 x72 bit 1066-MHz </a:t>
            </a:r>
            <a:r>
              <a:rPr lang="en-US" sz="1600" dirty="0"/>
              <a:t>DDR3 interfaces</a:t>
            </a:r>
          </a:p>
          <a:p>
            <a:pPr marL="228600" indent="-228600" eaLnBrk="0" hangingPunct="0">
              <a:spcBef>
                <a:spcPct val="20000"/>
              </a:spcBef>
              <a:buClr>
                <a:srgbClr val="003399"/>
              </a:buClr>
              <a:buSzPct val="75000"/>
              <a:buFont typeface="Wingdings" pitchFamily="2" charset="2"/>
              <a:buChar char="n"/>
            </a:pPr>
            <a:r>
              <a:rPr lang="en-US" sz="2000" dirty="0" smtClean="0"/>
              <a:t>Unprecedented </a:t>
            </a:r>
            <a:r>
              <a:rPr lang="en-US" sz="2000" dirty="0"/>
              <a:t>level of integration</a:t>
            </a:r>
          </a:p>
          <a:p>
            <a:pPr marL="514350" lvl="1" indent="-171450" eaLnBrk="0" hangingPunct="0">
              <a:spcBef>
                <a:spcPct val="20000"/>
              </a:spcBef>
              <a:buClr>
                <a:srgbClr val="003399"/>
              </a:buClr>
              <a:buSzPct val="90000"/>
              <a:buFont typeface="Symbol" pitchFamily="18" charset="2"/>
              <a:buChar char="-"/>
            </a:pPr>
            <a:r>
              <a:rPr lang="en-US" sz="1600" dirty="0"/>
              <a:t>Embedded HardCopy Blocks supporting PCI Express </a:t>
            </a:r>
            <a:r>
              <a:rPr lang="en-US" sz="1600" dirty="0" smtClean="0"/>
              <a:t>Gen3</a:t>
            </a:r>
            <a:endParaRPr lang="en-US" sz="1600" dirty="0"/>
          </a:p>
          <a:p>
            <a:pPr marL="514350" lvl="1" indent="-171450" eaLnBrk="0" hangingPunct="0">
              <a:spcBef>
                <a:spcPct val="20000"/>
              </a:spcBef>
              <a:buClr>
                <a:srgbClr val="003399"/>
              </a:buClr>
              <a:buSzPct val="90000"/>
              <a:buFont typeface="Symbol" pitchFamily="18" charset="2"/>
              <a:buChar char="-"/>
            </a:pPr>
            <a:r>
              <a:rPr lang="en-US" sz="1600" dirty="0" smtClean="0"/>
              <a:t>Variable Precision DSP Block optimized for</a:t>
            </a:r>
            <a:br>
              <a:rPr lang="en-US" sz="1600" dirty="0" smtClean="0"/>
            </a:br>
            <a:r>
              <a:rPr lang="en-US" sz="1600" dirty="0" smtClean="0"/>
              <a:t>for FIR and FFT applications</a:t>
            </a:r>
            <a:endParaRPr lang="en-US" sz="1600" dirty="0"/>
          </a:p>
          <a:p>
            <a:pPr marL="514350" lvl="1" indent="-171450" eaLnBrk="0" hangingPunct="0">
              <a:spcBef>
                <a:spcPct val="20000"/>
              </a:spcBef>
              <a:spcAft>
                <a:spcPts val="600"/>
              </a:spcAft>
              <a:buClr>
                <a:srgbClr val="003399"/>
              </a:buClr>
              <a:buSzPct val="90000"/>
              <a:buFont typeface="Symbol" pitchFamily="18" charset="2"/>
              <a:buChar char="-"/>
            </a:pPr>
            <a:r>
              <a:rPr lang="en-US" sz="1600" dirty="0"/>
              <a:t>Enhanced logic fabric with </a:t>
            </a:r>
            <a:r>
              <a:rPr lang="en-US" sz="1600" dirty="0" smtClean="0"/>
              <a:t>1M </a:t>
            </a:r>
            <a:r>
              <a:rPr lang="en-US" sz="1600" dirty="0"/>
              <a:t>LEs,                   </a:t>
            </a:r>
            <a:r>
              <a:rPr lang="en-US" sz="1600" dirty="0" smtClean="0"/>
              <a:t>52 </a:t>
            </a:r>
            <a:r>
              <a:rPr lang="en-US" sz="1600" dirty="0"/>
              <a:t>Mb RAM, and </a:t>
            </a:r>
            <a:r>
              <a:rPr lang="en-US" sz="1600" dirty="0" smtClean="0"/>
              <a:t>3926 </a:t>
            </a:r>
            <a:r>
              <a:rPr lang="en-US" sz="1600" dirty="0"/>
              <a:t>18x18 multipliers</a:t>
            </a:r>
          </a:p>
          <a:p>
            <a:pPr marL="228600" indent="-228600" eaLnBrk="0" hangingPunct="0">
              <a:spcBef>
                <a:spcPct val="20000"/>
              </a:spcBef>
              <a:buClr>
                <a:srgbClr val="003399"/>
              </a:buClr>
              <a:buSzPct val="75000"/>
              <a:buFont typeface="Wingdings" pitchFamily="2" charset="2"/>
              <a:buChar char="n"/>
            </a:pPr>
            <a:r>
              <a:rPr lang="en-US" sz="2000" dirty="0"/>
              <a:t>Ultimate flexibility</a:t>
            </a:r>
          </a:p>
          <a:p>
            <a:pPr marL="514350" lvl="1" indent="-171450" eaLnBrk="0" hangingPunct="0">
              <a:spcBef>
                <a:spcPct val="20000"/>
              </a:spcBef>
              <a:buClr>
                <a:srgbClr val="003399"/>
              </a:buClr>
              <a:buSzPct val="90000"/>
              <a:buFont typeface="Symbol" pitchFamily="18" charset="2"/>
              <a:buChar char="-"/>
            </a:pPr>
            <a:r>
              <a:rPr lang="en-US" sz="1600" dirty="0"/>
              <a:t>Fine-grain and easy-to-use partial reconfiguration</a:t>
            </a:r>
          </a:p>
          <a:p>
            <a:pPr marL="514350" lvl="1" indent="-171450" eaLnBrk="0" hangingPunct="0">
              <a:spcBef>
                <a:spcPct val="20000"/>
              </a:spcBef>
              <a:spcAft>
                <a:spcPts val="600"/>
              </a:spcAft>
              <a:buClr>
                <a:srgbClr val="003399"/>
              </a:buClr>
              <a:buSzPct val="90000"/>
              <a:buFont typeface="Symbol" pitchFamily="18" charset="2"/>
              <a:buChar char="-"/>
            </a:pPr>
            <a:r>
              <a:rPr lang="en-US" sz="1600" dirty="0"/>
              <a:t>Configuration via </a:t>
            </a:r>
            <a:r>
              <a:rPr lang="en-US" sz="1600" dirty="0" smtClean="0"/>
              <a:t>Protocol Using PCIe</a:t>
            </a:r>
            <a:endParaRPr lang="en-US" sz="1600" dirty="0"/>
          </a:p>
          <a:p>
            <a:pPr marL="228600" indent="-228600" eaLnBrk="0" hangingPunct="0">
              <a:spcBef>
                <a:spcPct val="20000"/>
              </a:spcBef>
              <a:buClr>
                <a:srgbClr val="003399"/>
              </a:buClr>
              <a:buSzPct val="75000"/>
              <a:buFont typeface="Wingdings" pitchFamily="2" charset="2"/>
              <a:buChar char="n"/>
            </a:pPr>
            <a:r>
              <a:rPr lang="en-US" sz="2000" dirty="0"/>
              <a:t>50% higher system performance and                 30% lower total power</a:t>
            </a:r>
          </a:p>
        </p:txBody>
      </p:sp>
      <p:pic>
        <p:nvPicPr>
          <p:cNvPr id="18" name="Picture 12" descr="Picture1"/>
          <p:cNvPicPr>
            <a:picLocks noChangeAspect="1" noChangeArrowheads="1"/>
          </p:cNvPicPr>
          <p:nvPr/>
        </p:nvPicPr>
        <p:blipFill>
          <a:blip r:embed="rId2" cstate="screen"/>
          <a:srcRect/>
          <a:stretch>
            <a:fillRect/>
          </a:stretch>
        </p:blipFill>
        <p:spPr bwMode="auto">
          <a:xfrm>
            <a:off x="5868988" y="4905375"/>
            <a:ext cx="852487" cy="825500"/>
          </a:xfrm>
          <a:prstGeom prst="rect">
            <a:avLst/>
          </a:prstGeom>
          <a:noFill/>
          <a:ln w="9525">
            <a:noFill/>
            <a:miter lim="800000"/>
            <a:headEnd/>
            <a:tailEnd/>
          </a:ln>
        </p:spPr>
      </p:pic>
      <p:pic>
        <p:nvPicPr>
          <p:cNvPr id="19" name="Picture 18" descr="Picture2"/>
          <p:cNvPicPr>
            <a:picLocks noChangeAspect="1" noChangeArrowheads="1"/>
          </p:cNvPicPr>
          <p:nvPr/>
        </p:nvPicPr>
        <p:blipFill>
          <a:blip r:embed="rId3" cstate="screen"/>
          <a:srcRect/>
          <a:stretch>
            <a:fillRect/>
          </a:stretch>
        </p:blipFill>
        <p:spPr bwMode="auto">
          <a:xfrm>
            <a:off x="5486400" y="4165600"/>
            <a:ext cx="812800" cy="795338"/>
          </a:xfrm>
          <a:prstGeom prst="rect">
            <a:avLst/>
          </a:prstGeom>
          <a:noFill/>
          <a:ln w="9525">
            <a:noFill/>
            <a:miter lim="800000"/>
            <a:headEnd/>
            <a:tailEnd/>
          </a:ln>
        </p:spPr>
      </p:pic>
      <p:grpSp>
        <p:nvGrpSpPr>
          <p:cNvPr id="6" name="Group 47"/>
          <p:cNvGrpSpPr>
            <a:grpSpLocks/>
          </p:cNvGrpSpPr>
          <p:nvPr/>
        </p:nvGrpSpPr>
        <p:grpSpPr bwMode="auto">
          <a:xfrm rot="1198157">
            <a:off x="6100763" y="2546350"/>
            <a:ext cx="1433512" cy="1416050"/>
            <a:chOff x="291" y="190"/>
            <a:chExt cx="1152" cy="1152"/>
          </a:xfrm>
        </p:grpSpPr>
        <p:grpSp>
          <p:nvGrpSpPr>
            <p:cNvPr id="10" name="Group 48"/>
            <p:cNvGrpSpPr>
              <a:grpSpLocks/>
            </p:cNvGrpSpPr>
            <p:nvPr/>
          </p:nvGrpSpPr>
          <p:grpSpPr bwMode="auto">
            <a:xfrm>
              <a:off x="291" y="190"/>
              <a:ext cx="1152" cy="1152"/>
              <a:chOff x="516" y="823"/>
              <a:chExt cx="610" cy="610"/>
            </a:xfrm>
          </p:grpSpPr>
          <p:sp>
            <p:nvSpPr>
              <p:cNvPr id="23" name="AutoShape 49"/>
              <p:cNvSpPr>
                <a:spLocks noChangeArrowheads="1"/>
              </p:cNvSpPr>
              <p:nvPr/>
            </p:nvSpPr>
            <p:spPr bwMode="auto">
              <a:xfrm>
                <a:off x="516" y="823"/>
                <a:ext cx="610" cy="610"/>
              </a:xfrm>
              <a:prstGeom prst="bevel">
                <a:avLst>
                  <a:gd name="adj" fmla="val 3009"/>
                </a:avLst>
              </a:prstGeom>
              <a:gradFill rotWithShape="1">
                <a:gsLst>
                  <a:gs pos="0">
                    <a:schemeClr val="bg2"/>
                  </a:gs>
                  <a:gs pos="50000">
                    <a:srgbClr val="DDDDDD"/>
                  </a:gs>
                  <a:gs pos="100000">
                    <a:schemeClr val="bg2"/>
                  </a:gs>
                </a:gsLst>
                <a:lin ang="18900000" scaled="1"/>
              </a:gradFill>
              <a:ln w="9525">
                <a:noFill/>
                <a:miter lim="800000"/>
                <a:headEnd/>
                <a:tailEnd/>
              </a:ln>
              <a:effectLst/>
            </p:spPr>
            <p:txBody>
              <a:bodyPr wrap="none" anchor="ctr"/>
              <a:lstStyle/>
              <a:p>
                <a:pPr eaLnBrk="0" hangingPunct="0">
                  <a:defRPr/>
                </a:pPr>
                <a:endParaRPr lang="en-US"/>
              </a:p>
            </p:txBody>
          </p:sp>
          <p:pic>
            <p:nvPicPr>
              <p:cNvPr id="24" name="Picture 50" descr="Untitled-1"/>
              <p:cNvPicPr>
                <a:picLocks noChangeAspect="1" noChangeArrowheads="1"/>
              </p:cNvPicPr>
              <p:nvPr/>
            </p:nvPicPr>
            <p:blipFill>
              <a:blip r:embed="rId4" cstate="screen"/>
              <a:srcRect/>
              <a:stretch>
                <a:fillRect/>
              </a:stretch>
            </p:blipFill>
            <p:spPr bwMode="auto">
              <a:xfrm>
                <a:off x="580" y="923"/>
                <a:ext cx="480" cy="102"/>
              </a:xfrm>
              <a:prstGeom prst="rect">
                <a:avLst/>
              </a:prstGeom>
              <a:noFill/>
              <a:ln w="9525">
                <a:noFill/>
                <a:miter lim="800000"/>
                <a:headEnd/>
                <a:tailEnd/>
              </a:ln>
            </p:spPr>
          </p:pic>
        </p:grpSp>
        <p:pic>
          <p:nvPicPr>
            <p:cNvPr id="22" name="Picture 51" descr="StratixV_pms"/>
            <p:cNvPicPr>
              <a:picLocks noChangeAspect="1" noChangeArrowheads="1"/>
            </p:cNvPicPr>
            <p:nvPr/>
          </p:nvPicPr>
          <p:blipFill>
            <a:blip r:embed="rId5" cstate="screen"/>
            <a:srcRect/>
            <a:stretch>
              <a:fillRect/>
            </a:stretch>
          </p:blipFill>
          <p:spPr bwMode="auto">
            <a:xfrm>
              <a:off x="425" y="708"/>
              <a:ext cx="874" cy="193"/>
            </a:xfrm>
            <a:prstGeom prst="rect">
              <a:avLst/>
            </a:prstGeom>
            <a:noFill/>
            <a:ln w="9525">
              <a:noFill/>
              <a:miter lim="800000"/>
              <a:headEnd/>
              <a:tailEnd/>
            </a:ln>
          </p:spPr>
        </p:pic>
      </p:grpSp>
      <p:pic>
        <p:nvPicPr>
          <p:cNvPr id="25" name="Picture 24" descr="iStock_000001402061XSmall.jpg"/>
          <p:cNvPicPr>
            <a:picLocks noChangeAspect="1"/>
          </p:cNvPicPr>
          <p:nvPr/>
        </p:nvPicPr>
        <p:blipFill>
          <a:blip r:embed="rId6" cstate="screen"/>
          <a:srcRect/>
          <a:stretch>
            <a:fillRect/>
          </a:stretch>
        </p:blipFill>
        <p:spPr>
          <a:xfrm>
            <a:off x="6682856" y="5327079"/>
            <a:ext cx="720575" cy="784471"/>
          </a:xfrm>
          <a:prstGeom prst="ellipse">
            <a:avLst/>
          </a:prstGeom>
        </p:spPr>
      </p:pic>
      <p:sp>
        <p:nvSpPr>
          <p:cNvPr id="26" name="TextBox 27"/>
          <p:cNvSpPr txBox="1">
            <a:spLocks noChangeArrowheads="1"/>
          </p:cNvSpPr>
          <p:nvPr/>
        </p:nvSpPr>
        <p:spPr bwMode="auto">
          <a:xfrm>
            <a:off x="6858000" y="5486400"/>
            <a:ext cx="403225" cy="369888"/>
          </a:xfrm>
          <a:prstGeom prst="rect">
            <a:avLst/>
          </a:prstGeom>
          <a:noFill/>
          <a:ln w="9525">
            <a:noFill/>
            <a:miter lim="800000"/>
            <a:headEnd/>
            <a:tailEnd/>
          </a:ln>
        </p:spPr>
        <p:txBody>
          <a:bodyPr wrap="none">
            <a:spAutoFit/>
          </a:bodyPr>
          <a:lstStyle/>
          <a:p>
            <a:r>
              <a:rPr lang="en-US" b="1" dirty="0">
                <a:solidFill>
                  <a:schemeClr val="bg1"/>
                </a:solidFill>
              </a:rPr>
              <a:t>IP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14</a:t>
            </a:fld>
            <a:endParaRPr lang="en-US" dirty="0"/>
          </a:p>
        </p:txBody>
      </p:sp>
      <p:sp>
        <p:nvSpPr>
          <p:cNvPr id="5" name="Rectangle 2"/>
          <p:cNvSpPr>
            <a:spLocks noGrp="1" noChangeArrowheads="1"/>
          </p:cNvSpPr>
          <p:nvPr>
            <p:ph type="title" idx="4294967295"/>
          </p:nvPr>
        </p:nvSpPr>
        <p:spPr>
          <a:xfrm>
            <a:off x="350838" y="273050"/>
            <a:ext cx="8331200" cy="914400"/>
          </a:xfrm>
        </p:spPr>
        <p:txBody>
          <a:bodyPr/>
          <a:lstStyle/>
          <a:p>
            <a:r>
              <a:rPr lang="en-US" smtClean="0"/>
              <a:t>Stratix V Device Family Variants</a:t>
            </a:r>
          </a:p>
        </p:txBody>
      </p:sp>
      <p:sp>
        <p:nvSpPr>
          <p:cNvPr id="6" name="Rectangle 3"/>
          <p:cNvSpPr txBox="1">
            <a:spLocks noChangeArrowheads="1"/>
          </p:cNvSpPr>
          <p:nvPr/>
        </p:nvSpPr>
        <p:spPr bwMode="auto">
          <a:xfrm>
            <a:off x="350838" y="1187450"/>
            <a:ext cx="5210175"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8925" marR="0" lvl="0" indent="-288925"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Stratix V GT variant </a:t>
            </a:r>
          </a:p>
          <a:p>
            <a:pPr marL="690563" marR="0" lvl="1" indent="-233363" algn="l" defTabSz="914400" rtl="0" eaLnBrk="1" fontAlgn="base" latinLnBrk="0" hangingPunct="1">
              <a:lnSpc>
                <a:spcPct val="100000"/>
              </a:lnSpc>
              <a:spcBef>
                <a:spcPct val="20000"/>
              </a:spcBef>
              <a:spcAft>
                <a:spcPts val="600"/>
              </a:spcAft>
              <a:buClr>
                <a:srgbClr val="003399"/>
              </a:buClr>
              <a:buSzPct val="90000"/>
              <a:buFont typeface="Symbol" pitchFamily="18" charset="2"/>
              <a:buChar char="-"/>
              <a:tabLst/>
              <a:defRPr/>
            </a:pPr>
            <a:r>
              <a:rPr kumimoji="0" lang="en-US" sz="1800" b="0" i="0" u="none" strike="noStrike" kern="0" cap="none" spc="0" normalizeH="0" baseline="0" noProof="0" smtClean="0">
                <a:ln>
                  <a:noFill/>
                </a:ln>
                <a:solidFill>
                  <a:schemeClr val="tx1"/>
                </a:solidFill>
                <a:effectLst/>
                <a:uLnTx/>
                <a:uFillTx/>
                <a:latin typeface="+mn-lt"/>
              </a:rPr>
              <a:t>28 Gbps for high-performance, </a:t>
            </a:r>
            <a:br>
              <a:rPr kumimoji="0" lang="en-US" sz="1800" b="0" i="0" u="none" strike="noStrike" kern="0" cap="none" spc="0" normalizeH="0" baseline="0" noProof="0" smtClean="0">
                <a:ln>
                  <a:noFill/>
                </a:ln>
                <a:solidFill>
                  <a:schemeClr val="tx1"/>
                </a:solidFill>
                <a:effectLst/>
                <a:uLnTx/>
                <a:uFillTx/>
                <a:latin typeface="+mn-lt"/>
              </a:rPr>
            </a:br>
            <a:r>
              <a:rPr kumimoji="0" lang="en-US" sz="1800" b="0" i="0" u="none" strike="noStrike" kern="0" cap="none" spc="0" normalizeH="0" baseline="0" noProof="0" smtClean="0">
                <a:ln>
                  <a:noFill/>
                </a:ln>
                <a:solidFill>
                  <a:schemeClr val="tx1"/>
                </a:solidFill>
                <a:effectLst/>
                <a:uLnTx/>
                <a:uFillTx/>
                <a:latin typeface="+mn-lt"/>
              </a:rPr>
              <a:t>ultra-high bandwidth applications</a:t>
            </a:r>
          </a:p>
          <a:p>
            <a:pPr marL="288925" marR="0" lvl="0" indent="-288925"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Stratix V GX variant</a:t>
            </a:r>
          </a:p>
          <a:p>
            <a:pPr marL="690563" marR="0" lvl="1" indent="-233363" algn="l" defTabSz="914400" rtl="0" eaLnBrk="1" fontAlgn="base" latinLnBrk="0" hangingPunct="1">
              <a:lnSpc>
                <a:spcPct val="100000"/>
              </a:lnSpc>
              <a:spcBef>
                <a:spcPct val="20000"/>
              </a:spcBef>
              <a:spcAft>
                <a:spcPts val="600"/>
              </a:spcAft>
              <a:buClr>
                <a:srgbClr val="003399"/>
              </a:buClr>
              <a:buSzPct val="90000"/>
              <a:buFont typeface="Symbol" pitchFamily="18" charset="2"/>
              <a:buChar char="-"/>
              <a:tabLst/>
              <a:defRPr/>
            </a:pPr>
            <a:r>
              <a:rPr kumimoji="0" lang="en-US" sz="1800" b="0" i="0" u="none" strike="noStrike" kern="0" cap="none" spc="0" normalizeH="0" baseline="0" noProof="0" smtClean="0">
                <a:ln>
                  <a:noFill/>
                </a:ln>
                <a:solidFill>
                  <a:schemeClr val="tx1"/>
                </a:solidFill>
                <a:effectLst/>
                <a:uLnTx/>
                <a:uFillTx/>
                <a:latin typeface="+mn-lt"/>
              </a:rPr>
              <a:t>Up to 66 transceivers at 14.1 Gbps for high performance, high bandwidth</a:t>
            </a:r>
          </a:p>
          <a:p>
            <a:pPr marL="288925" marR="0" lvl="0" indent="-288925"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Stratix V GS variant</a:t>
            </a:r>
          </a:p>
          <a:p>
            <a:pPr marL="690563" marR="0" lvl="1" indent="-233363" algn="l" defTabSz="914400" rtl="0" eaLnBrk="1" fontAlgn="base" latinLnBrk="0" hangingPunct="1">
              <a:lnSpc>
                <a:spcPct val="100000"/>
              </a:lnSpc>
              <a:spcBef>
                <a:spcPct val="20000"/>
              </a:spcBef>
              <a:spcAft>
                <a:spcPts val="600"/>
              </a:spcAft>
              <a:buClr>
                <a:srgbClr val="003399"/>
              </a:buClr>
              <a:buSzPct val="90000"/>
              <a:buFont typeface="Symbol" pitchFamily="18" charset="2"/>
              <a:buChar char="-"/>
              <a:tabLst/>
              <a:defRPr/>
            </a:pPr>
            <a:r>
              <a:rPr kumimoji="0" lang="en-US" sz="1800" b="0" i="0" u="none" strike="noStrike" kern="0" cap="none" spc="0" normalizeH="0" baseline="0" noProof="0" smtClean="0">
                <a:ln>
                  <a:noFill/>
                </a:ln>
                <a:solidFill>
                  <a:schemeClr val="tx1"/>
                </a:solidFill>
                <a:effectLst/>
                <a:uLnTx/>
                <a:uFillTx/>
                <a:latin typeface="+mn-lt"/>
              </a:rPr>
              <a:t>Optimized for high-performance, </a:t>
            </a:r>
            <a:br>
              <a:rPr kumimoji="0" lang="en-US" sz="1800" b="0" i="0" u="none" strike="noStrike" kern="0" cap="none" spc="0" normalizeH="0" baseline="0" noProof="0" smtClean="0">
                <a:ln>
                  <a:noFill/>
                </a:ln>
                <a:solidFill>
                  <a:schemeClr val="tx1"/>
                </a:solidFill>
                <a:effectLst/>
                <a:uLnTx/>
                <a:uFillTx/>
                <a:latin typeface="+mn-lt"/>
              </a:rPr>
            </a:br>
            <a:r>
              <a:rPr kumimoji="0" lang="en-US" sz="1800" b="0" i="0" u="none" strike="noStrike" kern="0" cap="none" spc="0" normalizeH="0" baseline="0" noProof="0" smtClean="0">
                <a:ln>
                  <a:noFill/>
                </a:ln>
                <a:solidFill>
                  <a:schemeClr val="tx1"/>
                </a:solidFill>
                <a:effectLst/>
                <a:uLnTx/>
                <a:uFillTx/>
                <a:latin typeface="+mn-lt"/>
              </a:rPr>
              <a:t>high-precision DSP applications with transceivers up to 14.1 Gbps</a:t>
            </a:r>
          </a:p>
          <a:p>
            <a:pPr marL="288925" marR="0" lvl="0" indent="-288925"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Stratix V E variant</a:t>
            </a:r>
          </a:p>
          <a:p>
            <a:pPr marL="690563" marR="0" lvl="1" indent="-233363"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1800" b="0" i="0" u="none" strike="noStrike" kern="0" cap="none" spc="0" normalizeH="0" baseline="0" noProof="0" smtClean="0">
                <a:ln>
                  <a:noFill/>
                </a:ln>
                <a:solidFill>
                  <a:schemeClr val="tx1"/>
                </a:solidFill>
                <a:effectLst/>
                <a:uLnTx/>
                <a:uFillTx/>
                <a:latin typeface="+mn-lt"/>
              </a:rPr>
              <a:t>For highest density, high-performance applications</a:t>
            </a:r>
            <a:endParaRPr kumimoji="0" lang="en-US" sz="1800" b="0" i="0" u="none" strike="noStrike" kern="0" cap="none" spc="0" normalizeH="0" baseline="0" noProof="0" dirty="0" smtClean="0">
              <a:ln>
                <a:noFill/>
              </a:ln>
              <a:solidFill>
                <a:schemeClr val="tx1"/>
              </a:solidFill>
              <a:effectLst/>
              <a:uLnTx/>
              <a:uFillTx/>
              <a:latin typeface="+mn-lt"/>
            </a:endParaRPr>
          </a:p>
        </p:txBody>
      </p:sp>
      <p:pic>
        <p:nvPicPr>
          <p:cNvPr id="7" name="Picture 12" descr="Picture1"/>
          <p:cNvPicPr>
            <a:picLocks noChangeAspect="1" noChangeArrowheads="1"/>
          </p:cNvPicPr>
          <p:nvPr/>
        </p:nvPicPr>
        <p:blipFill>
          <a:blip r:embed="rId2" cstate="screen"/>
          <a:srcRect/>
          <a:stretch>
            <a:fillRect/>
          </a:stretch>
        </p:blipFill>
        <p:spPr bwMode="auto">
          <a:xfrm>
            <a:off x="6332538" y="1112838"/>
            <a:ext cx="1265237" cy="1255712"/>
          </a:xfrm>
          <a:prstGeom prst="rect">
            <a:avLst/>
          </a:prstGeom>
          <a:noFill/>
          <a:ln w="9525">
            <a:noFill/>
            <a:miter lim="800000"/>
            <a:headEnd/>
            <a:tailEnd/>
          </a:ln>
        </p:spPr>
      </p:pic>
      <p:sp>
        <p:nvSpPr>
          <p:cNvPr id="8" name="Text Box 22"/>
          <p:cNvSpPr txBox="1">
            <a:spLocks noChangeArrowheads="1"/>
          </p:cNvSpPr>
          <p:nvPr/>
        </p:nvSpPr>
        <p:spPr bwMode="auto">
          <a:xfrm flipH="1">
            <a:off x="6115050" y="2468563"/>
            <a:ext cx="1809750" cy="641350"/>
          </a:xfrm>
          <a:prstGeom prst="rect">
            <a:avLst/>
          </a:prstGeom>
          <a:noFill/>
          <a:ln w="9525">
            <a:noFill/>
            <a:miter lim="800000"/>
            <a:headEnd/>
            <a:tailEnd/>
          </a:ln>
        </p:spPr>
        <p:txBody>
          <a:bodyPr wrap="none">
            <a:spAutoFit/>
          </a:bodyPr>
          <a:lstStyle/>
          <a:p>
            <a:pPr algn="ctr" eaLnBrk="0" hangingPunct="0"/>
            <a:r>
              <a:rPr lang="en-US" altLang="zh-TW" i="1">
                <a:solidFill>
                  <a:schemeClr val="hlink"/>
                </a:solidFill>
                <a:latin typeface="Arial Black" pitchFamily="34" charset="0"/>
                <a:ea typeface="新細明體" charset="-120"/>
              </a:rPr>
              <a:t>28-Gbps</a:t>
            </a:r>
          </a:p>
          <a:p>
            <a:pPr algn="ctr" eaLnBrk="0" hangingPunct="0"/>
            <a:r>
              <a:rPr lang="en-US" altLang="zh-TW" i="1">
                <a:solidFill>
                  <a:schemeClr val="hlink"/>
                </a:solidFill>
                <a:latin typeface="Arial Black" pitchFamily="34" charset="0"/>
                <a:ea typeface="新細明體" charset="-120"/>
              </a:rPr>
              <a:t>Transceivers</a:t>
            </a:r>
          </a:p>
        </p:txBody>
      </p:sp>
      <p:pic>
        <p:nvPicPr>
          <p:cNvPr id="9" name="Picture 6" descr="VarPrecisionDSP"/>
          <p:cNvPicPr>
            <a:picLocks noChangeAspect="1" noChangeArrowheads="1"/>
          </p:cNvPicPr>
          <p:nvPr/>
        </p:nvPicPr>
        <p:blipFill>
          <a:blip r:embed="rId3" cstate="screen"/>
          <a:srcRect/>
          <a:stretch>
            <a:fillRect/>
          </a:stretch>
        </p:blipFill>
        <p:spPr bwMode="auto">
          <a:xfrm>
            <a:off x="5737225" y="3622675"/>
            <a:ext cx="2441575" cy="1347788"/>
          </a:xfrm>
          <a:prstGeom prst="rect">
            <a:avLst/>
          </a:prstGeom>
          <a:noFill/>
          <a:ln w="9525">
            <a:noFill/>
            <a:miter lim="800000"/>
            <a:headEnd/>
            <a:tailEnd/>
          </a:ln>
        </p:spPr>
      </p:pic>
      <p:sp>
        <p:nvSpPr>
          <p:cNvPr id="10" name="Text Box 22"/>
          <p:cNvSpPr txBox="1">
            <a:spLocks noChangeArrowheads="1"/>
          </p:cNvSpPr>
          <p:nvPr/>
        </p:nvSpPr>
        <p:spPr bwMode="auto">
          <a:xfrm flipH="1">
            <a:off x="5762625" y="4959350"/>
            <a:ext cx="2470150" cy="641350"/>
          </a:xfrm>
          <a:prstGeom prst="rect">
            <a:avLst/>
          </a:prstGeom>
          <a:noFill/>
          <a:ln w="9525">
            <a:noFill/>
            <a:miter lim="800000"/>
            <a:headEnd/>
            <a:tailEnd/>
          </a:ln>
        </p:spPr>
        <p:txBody>
          <a:bodyPr wrap="none">
            <a:spAutoFit/>
          </a:bodyPr>
          <a:lstStyle/>
          <a:p>
            <a:pPr algn="ctr" eaLnBrk="0" hangingPunct="0"/>
            <a:r>
              <a:rPr lang="en-US" altLang="zh-TW" i="1">
                <a:solidFill>
                  <a:schemeClr val="hlink"/>
                </a:solidFill>
                <a:latin typeface="Arial Black" pitchFamily="34" charset="0"/>
                <a:ea typeface="新細明體" charset="-120"/>
              </a:rPr>
              <a:t>Variable-Precision</a:t>
            </a:r>
          </a:p>
          <a:p>
            <a:pPr algn="ctr" eaLnBrk="0" hangingPunct="0"/>
            <a:r>
              <a:rPr lang="en-US" altLang="zh-TW" i="1">
                <a:solidFill>
                  <a:schemeClr val="hlink"/>
                </a:solidFill>
                <a:latin typeface="Arial Black" pitchFamily="34" charset="0"/>
                <a:ea typeface="新細明體" charset="-120"/>
              </a:rPr>
              <a:t> DSP Block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dirty="0" err="1" smtClean="0"/>
              <a:t>Arria</a:t>
            </a:r>
            <a:r>
              <a:rPr lang="en-US" dirty="0" smtClean="0"/>
              <a:t> V FPGAs:</a:t>
            </a:r>
            <a:br>
              <a:rPr lang="en-US" dirty="0" smtClean="0"/>
            </a:br>
            <a:r>
              <a:rPr lang="en-US" dirty="0" smtClean="0"/>
              <a:t>Balanced Performance, Power and Cost</a:t>
            </a:r>
            <a:endParaRPr lang="en-US" dirty="0"/>
          </a:p>
        </p:txBody>
      </p:sp>
      <p:sp>
        <p:nvSpPr>
          <p:cNvPr id="4" name="Subtitle 3"/>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696913" y="749300"/>
            <a:ext cx="7696200" cy="5594350"/>
            <a:chOff x="582508" y="329873"/>
            <a:chExt cx="7696408" cy="5593886"/>
          </a:xfrm>
        </p:grpSpPr>
        <p:sp>
          <p:nvSpPr>
            <p:cNvPr id="7" name="Freeform 6"/>
            <p:cNvSpPr/>
            <p:nvPr/>
          </p:nvSpPr>
          <p:spPr>
            <a:xfrm>
              <a:off x="4329108" y="3613678"/>
              <a:ext cx="2060629" cy="980672"/>
            </a:xfrm>
            <a:custGeom>
              <a:avLst/>
              <a:gdLst/>
              <a:ahLst/>
              <a:cxnLst/>
              <a:rect l="0" t="0" r="0" b="0"/>
              <a:pathLst>
                <a:path>
                  <a:moveTo>
                    <a:pt x="0" y="0"/>
                  </a:moveTo>
                  <a:lnTo>
                    <a:pt x="0" y="668299"/>
                  </a:lnTo>
                  <a:lnTo>
                    <a:pt x="2060629" y="668299"/>
                  </a:lnTo>
                  <a:lnTo>
                    <a:pt x="2060629" y="980672"/>
                  </a:lnTo>
                </a:path>
              </a:pathLst>
            </a:custGeom>
            <a:noFill/>
            <a:scene3d>
              <a:camera prst="orthographicFront"/>
              <a:lightRig rig="threePt" dir="t">
                <a:rot lat="0" lon="0" rev="7500000"/>
              </a:lightRig>
            </a:scene3d>
            <a:sp3d z="-40000" prstMaterial="matte"/>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8" name="Freeform 7"/>
            <p:cNvSpPr/>
            <p:nvPr/>
          </p:nvSpPr>
          <p:spPr>
            <a:xfrm>
              <a:off x="2268478" y="3613678"/>
              <a:ext cx="2060629" cy="980672"/>
            </a:xfrm>
            <a:custGeom>
              <a:avLst/>
              <a:gdLst/>
              <a:ahLst/>
              <a:cxnLst/>
              <a:rect l="0" t="0" r="0" b="0"/>
              <a:pathLst>
                <a:path>
                  <a:moveTo>
                    <a:pt x="2060629" y="0"/>
                  </a:moveTo>
                  <a:lnTo>
                    <a:pt x="2060629" y="668299"/>
                  </a:lnTo>
                  <a:lnTo>
                    <a:pt x="0" y="668299"/>
                  </a:lnTo>
                  <a:lnTo>
                    <a:pt x="0" y="980672"/>
                  </a:lnTo>
                </a:path>
              </a:pathLst>
            </a:custGeom>
            <a:noFill/>
            <a:scene3d>
              <a:camera prst="orthographicFront"/>
              <a:lightRig rig="threePt" dir="t">
                <a:rot lat="0" lon="0" rev="7500000"/>
              </a:lightRig>
            </a:scene3d>
            <a:sp3d z="-40000" prstMaterial="matte"/>
          </p:spPr>
          <p:style>
            <a:lnRef idx="2">
              <a:schemeClr val="accent2">
                <a:tint val="99000"/>
                <a:hueOff val="0"/>
                <a:satOff val="0"/>
                <a:lumOff val="0"/>
                <a:alphaOff val="0"/>
              </a:schemeClr>
            </a:lnRef>
            <a:fillRef idx="0">
              <a:scrgbClr r="0" g="0" b="0"/>
            </a:fillRef>
            <a:effectRef idx="0">
              <a:schemeClr val="accent2">
                <a:tint val="99000"/>
                <a:hueOff val="0"/>
                <a:satOff val="0"/>
                <a:lumOff val="0"/>
                <a:alphaOff val="0"/>
              </a:schemeClr>
            </a:effectRef>
            <a:fontRef idx="minor">
              <a:schemeClr val="tx1">
                <a:hueOff val="0"/>
                <a:satOff val="0"/>
                <a:lumOff val="0"/>
                <a:alphaOff val="0"/>
              </a:schemeClr>
            </a:fontRef>
          </p:style>
        </p:sp>
        <p:sp>
          <p:nvSpPr>
            <p:cNvPr id="9" name="Rounded Rectangle 8"/>
            <p:cNvSpPr/>
            <p:nvPr/>
          </p:nvSpPr>
          <p:spPr>
            <a:xfrm>
              <a:off x="703244" y="329873"/>
              <a:ext cx="7251726" cy="3594427"/>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10" name="Freeform 9"/>
            <p:cNvSpPr/>
            <p:nvPr/>
          </p:nvSpPr>
          <p:spPr>
            <a:xfrm>
              <a:off x="906454" y="495300"/>
              <a:ext cx="7251726" cy="3594427"/>
            </a:xfrm>
            <a:custGeom>
              <a:avLst/>
              <a:gdLst>
                <a:gd name="connsiteX0" fmla="*/ 0 w 7251726"/>
                <a:gd name="connsiteY0" fmla="*/ 328269 h 3282688"/>
                <a:gd name="connsiteX1" fmla="*/ 96148 w 7251726"/>
                <a:gd name="connsiteY1" fmla="*/ 96148 h 3282688"/>
                <a:gd name="connsiteX2" fmla="*/ 328269 w 7251726"/>
                <a:gd name="connsiteY2" fmla="*/ 1 h 3282688"/>
                <a:gd name="connsiteX3" fmla="*/ 6923457 w 7251726"/>
                <a:gd name="connsiteY3" fmla="*/ 0 h 3282688"/>
                <a:gd name="connsiteX4" fmla="*/ 7155578 w 7251726"/>
                <a:gd name="connsiteY4" fmla="*/ 96148 h 3282688"/>
                <a:gd name="connsiteX5" fmla="*/ 7251725 w 7251726"/>
                <a:gd name="connsiteY5" fmla="*/ 328269 h 3282688"/>
                <a:gd name="connsiteX6" fmla="*/ 7251726 w 7251726"/>
                <a:gd name="connsiteY6" fmla="*/ 2954419 h 3282688"/>
                <a:gd name="connsiteX7" fmla="*/ 7155578 w 7251726"/>
                <a:gd name="connsiteY7" fmla="*/ 3186540 h 3282688"/>
                <a:gd name="connsiteX8" fmla="*/ 6923457 w 7251726"/>
                <a:gd name="connsiteY8" fmla="*/ 3282688 h 3282688"/>
                <a:gd name="connsiteX9" fmla="*/ 328269 w 7251726"/>
                <a:gd name="connsiteY9" fmla="*/ 3282688 h 3282688"/>
                <a:gd name="connsiteX10" fmla="*/ 96148 w 7251726"/>
                <a:gd name="connsiteY10" fmla="*/ 3186540 h 3282688"/>
                <a:gd name="connsiteX11" fmla="*/ 0 w 7251726"/>
                <a:gd name="connsiteY11" fmla="*/ 2954419 h 3282688"/>
                <a:gd name="connsiteX12" fmla="*/ 0 w 7251726"/>
                <a:gd name="connsiteY12" fmla="*/ 328269 h 32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51726" h="3282688">
                  <a:moveTo>
                    <a:pt x="0" y="328269"/>
                  </a:moveTo>
                  <a:cubicBezTo>
                    <a:pt x="0" y="241207"/>
                    <a:pt x="34586" y="157710"/>
                    <a:pt x="96148" y="96148"/>
                  </a:cubicBezTo>
                  <a:cubicBezTo>
                    <a:pt x="157710" y="34586"/>
                    <a:pt x="241207" y="0"/>
                    <a:pt x="328269" y="1"/>
                  </a:cubicBezTo>
                  <a:lnTo>
                    <a:pt x="6923457" y="0"/>
                  </a:lnTo>
                  <a:cubicBezTo>
                    <a:pt x="7010519" y="0"/>
                    <a:pt x="7094016" y="34586"/>
                    <a:pt x="7155578" y="96148"/>
                  </a:cubicBezTo>
                  <a:cubicBezTo>
                    <a:pt x="7217140" y="157710"/>
                    <a:pt x="7251726" y="241207"/>
                    <a:pt x="7251725" y="328269"/>
                  </a:cubicBezTo>
                  <a:cubicBezTo>
                    <a:pt x="7251725" y="1203652"/>
                    <a:pt x="7251726" y="2079036"/>
                    <a:pt x="7251726" y="2954419"/>
                  </a:cubicBezTo>
                  <a:cubicBezTo>
                    <a:pt x="7251726" y="3041481"/>
                    <a:pt x="7217141" y="3124978"/>
                    <a:pt x="7155578" y="3186540"/>
                  </a:cubicBezTo>
                  <a:cubicBezTo>
                    <a:pt x="7094016" y="3248102"/>
                    <a:pt x="7010519" y="3282688"/>
                    <a:pt x="6923457" y="3282688"/>
                  </a:cubicBezTo>
                  <a:lnTo>
                    <a:pt x="328269" y="3282688"/>
                  </a:lnTo>
                  <a:cubicBezTo>
                    <a:pt x="241207" y="3282688"/>
                    <a:pt x="157710" y="3248102"/>
                    <a:pt x="96148" y="3186540"/>
                  </a:cubicBezTo>
                  <a:cubicBezTo>
                    <a:pt x="34586" y="3124978"/>
                    <a:pt x="0" y="3041481"/>
                    <a:pt x="0" y="2954419"/>
                  </a:cubicBezTo>
                  <a:lnTo>
                    <a:pt x="0" y="328269"/>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2">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172347" tIns="172347" rIns="172347" bIns="172347" anchor="ctr"/>
            <a:lstStyle/>
            <a:p>
              <a:pPr algn="ctr" defTabSz="889000" eaLnBrk="0" hangingPunct="0">
                <a:lnSpc>
                  <a:spcPct val="90000"/>
                </a:lnSpc>
                <a:spcAft>
                  <a:spcPct val="35000"/>
                </a:spcAft>
              </a:pPr>
              <a:endParaRPr lang="en-US" altLang="zh-CN" sz="2000" b="1">
                <a:solidFill>
                  <a:srgbClr val="000000"/>
                </a:solidFill>
                <a:ea typeface="宋体" pitchFamily="2" charset="-122"/>
              </a:endParaRPr>
            </a:p>
            <a:p>
              <a:pPr algn="ctr" defTabSz="889000" eaLnBrk="0" hangingPunct="0">
                <a:lnSpc>
                  <a:spcPct val="90000"/>
                </a:lnSpc>
                <a:spcAft>
                  <a:spcPct val="35000"/>
                </a:spcAft>
              </a:pPr>
              <a:endParaRPr lang="en-US" altLang="zh-CN" sz="2400" b="1">
                <a:solidFill>
                  <a:srgbClr val="000000"/>
                </a:solidFill>
                <a:ea typeface="宋体" pitchFamily="2" charset="-122"/>
              </a:endParaRPr>
            </a:p>
            <a:p>
              <a:pPr algn="ctr" defTabSz="889000" eaLnBrk="0" hangingPunct="0">
                <a:lnSpc>
                  <a:spcPct val="90000"/>
                </a:lnSpc>
                <a:spcAft>
                  <a:spcPct val="35000"/>
                </a:spcAft>
              </a:pPr>
              <a:r>
                <a:rPr lang="en-US" altLang="zh-CN" sz="2400" b="1">
                  <a:solidFill>
                    <a:srgbClr val="000000"/>
                  </a:solidFill>
                  <a:ea typeface="宋体" pitchFamily="2" charset="-122"/>
                </a:rPr>
                <a:t>Lowest power 6G and 10G FPGAs</a:t>
              </a:r>
            </a:p>
            <a:p>
              <a:pPr algn="ctr" defTabSz="889000" eaLnBrk="0" hangingPunct="0">
                <a:lnSpc>
                  <a:spcPct val="90000"/>
                </a:lnSpc>
                <a:spcAft>
                  <a:spcPct val="35000"/>
                </a:spcAft>
              </a:pPr>
              <a:r>
                <a:rPr lang="en-US" altLang="zh-CN" sz="2000" b="1">
                  <a:solidFill>
                    <a:srgbClr val="000000"/>
                  </a:solidFill>
                  <a:ea typeface="宋体" pitchFamily="2" charset="-122"/>
                </a:rPr>
                <a:t>Adaptive logic modules (ALMs)</a:t>
              </a:r>
            </a:p>
            <a:p>
              <a:pPr algn="ctr" defTabSz="889000" eaLnBrk="0" hangingPunct="0">
                <a:lnSpc>
                  <a:spcPct val="90000"/>
                </a:lnSpc>
                <a:spcAft>
                  <a:spcPct val="35000"/>
                </a:spcAft>
              </a:pPr>
              <a:r>
                <a:rPr lang="en-US" altLang="zh-CN" sz="2000" b="1">
                  <a:solidFill>
                    <a:srgbClr val="000000"/>
                  </a:solidFill>
                  <a:ea typeface="宋体" pitchFamily="2" charset="-122"/>
                </a:rPr>
                <a:t>Variable-precision digital signal processing (DSP) blocks</a:t>
              </a:r>
            </a:p>
            <a:p>
              <a:pPr algn="ctr" defTabSz="889000" eaLnBrk="0" hangingPunct="0">
                <a:lnSpc>
                  <a:spcPct val="90000"/>
                </a:lnSpc>
                <a:spcAft>
                  <a:spcPct val="35000"/>
                </a:spcAft>
              </a:pPr>
              <a:r>
                <a:rPr lang="en-US" altLang="zh-CN" sz="2000" b="1">
                  <a:solidFill>
                    <a:srgbClr val="000000"/>
                  </a:solidFill>
                  <a:ea typeface="宋体" pitchFamily="2" charset="-122"/>
                </a:rPr>
                <a:t>M10K embedded memory blocks</a:t>
              </a:r>
            </a:p>
            <a:p>
              <a:pPr algn="ctr" defTabSz="889000" eaLnBrk="0" hangingPunct="0">
                <a:lnSpc>
                  <a:spcPct val="90000"/>
                </a:lnSpc>
                <a:spcAft>
                  <a:spcPct val="35000"/>
                </a:spcAft>
              </a:pPr>
              <a:r>
                <a:rPr lang="en-US" altLang="zh-CN" sz="2000" b="1">
                  <a:solidFill>
                    <a:srgbClr val="000000"/>
                  </a:solidFill>
                  <a:ea typeface="宋体" pitchFamily="2" charset="-122"/>
                </a:rPr>
                <a:t>Distributed memory logic array blocks (MLABs) </a:t>
              </a:r>
            </a:p>
            <a:p>
              <a:pPr algn="ctr" defTabSz="889000" eaLnBrk="0" hangingPunct="0">
                <a:lnSpc>
                  <a:spcPct val="90000"/>
                </a:lnSpc>
                <a:spcAft>
                  <a:spcPct val="35000"/>
                </a:spcAft>
              </a:pPr>
              <a:r>
                <a:rPr lang="en-US" altLang="zh-CN" sz="2000" b="1">
                  <a:solidFill>
                    <a:srgbClr val="000000"/>
                  </a:solidFill>
                  <a:ea typeface="宋体" pitchFamily="2" charset="-122"/>
                </a:rPr>
                <a:t>PCI Express</a:t>
              </a:r>
              <a:r>
                <a:rPr lang="en-US" altLang="zh-CN" sz="2000" b="1" baseline="30000">
                  <a:solidFill>
                    <a:srgbClr val="000000"/>
                  </a:solidFill>
                  <a:ea typeface="宋体" pitchFamily="2" charset="-122"/>
                </a:rPr>
                <a:t>®</a:t>
              </a:r>
              <a:r>
                <a:rPr lang="en-US" altLang="zh-CN" sz="2000" b="1">
                  <a:solidFill>
                    <a:srgbClr val="000000"/>
                  </a:solidFill>
                  <a:ea typeface="宋体" pitchFamily="2" charset="-122"/>
                </a:rPr>
                <a:t> (PCIe</a:t>
              </a:r>
              <a:r>
                <a:rPr lang="en-US" altLang="zh-CN" sz="2000" b="1" baseline="30000">
                  <a:solidFill>
                    <a:srgbClr val="000000"/>
                  </a:solidFill>
                  <a:ea typeface="宋体" pitchFamily="2" charset="-122"/>
                </a:rPr>
                <a:t>®</a:t>
              </a:r>
              <a:r>
                <a:rPr lang="en-US" altLang="zh-CN" sz="2000" b="1">
                  <a:solidFill>
                    <a:srgbClr val="000000"/>
                  </a:solidFill>
                  <a:ea typeface="宋体" pitchFamily="2" charset="-122"/>
                </a:rPr>
                <a:t>) Gen1 and Gen2</a:t>
              </a:r>
            </a:p>
            <a:p>
              <a:pPr algn="ctr" defTabSz="889000" eaLnBrk="0" hangingPunct="0">
                <a:lnSpc>
                  <a:spcPct val="90000"/>
                </a:lnSpc>
                <a:spcAft>
                  <a:spcPct val="35000"/>
                </a:spcAft>
              </a:pPr>
              <a:r>
                <a:rPr lang="en-US" altLang="zh-CN" sz="2000" b="1">
                  <a:solidFill>
                    <a:srgbClr val="000000"/>
                  </a:solidFill>
                  <a:ea typeface="宋体" pitchFamily="2" charset="-122"/>
                </a:rPr>
                <a:t>Hard multiport memory controller</a:t>
              </a:r>
              <a:endParaRPr lang="en-US" altLang="zh-CN" sz="2000">
                <a:solidFill>
                  <a:srgbClr val="000000"/>
                </a:solidFill>
                <a:ea typeface="宋体" pitchFamily="2" charset="-122"/>
              </a:endParaRPr>
            </a:p>
          </p:txBody>
        </p:sp>
        <p:sp>
          <p:nvSpPr>
            <p:cNvPr id="11" name="Rounded Rectangle 10"/>
            <p:cNvSpPr/>
            <p:nvPr/>
          </p:nvSpPr>
          <p:spPr>
            <a:xfrm>
              <a:off x="582508" y="4501824"/>
              <a:ext cx="3371939" cy="125650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tint val="99000"/>
                <a:hueOff val="0"/>
                <a:satOff val="0"/>
                <a:lumOff val="0"/>
                <a:alphaOff val="0"/>
              </a:schemeClr>
            </a:fillRef>
            <a:effectRef idx="2">
              <a:schemeClr val="accent2">
                <a:tint val="99000"/>
                <a:hueOff val="0"/>
                <a:satOff val="0"/>
                <a:lumOff val="0"/>
                <a:alphaOff val="0"/>
              </a:schemeClr>
            </a:effectRef>
            <a:fontRef idx="minor">
              <a:schemeClr val="lt1"/>
            </a:fontRef>
          </p:style>
        </p:sp>
        <p:sp>
          <p:nvSpPr>
            <p:cNvPr id="12" name="Freeform 11"/>
            <p:cNvSpPr/>
            <p:nvPr/>
          </p:nvSpPr>
          <p:spPr>
            <a:xfrm>
              <a:off x="785718" y="4667251"/>
              <a:ext cx="3371939" cy="1256508"/>
            </a:xfrm>
            <a:custGeom>
              <a:avLst/>
              <a:gdLst>
                <a:gd name="connsiteX0" fmla="*/ 0 w 3371939"/>
                <a:gd name="connsiteY0" fmla="*/ 95443 h 954431"/>
                <a:gd name="connsiteX1" fmla="*/ 27955 w 3371939"/>
                <a:gd name="connsiteY1" fmla="*/ 27955 h 954431"/>
                <a:gd name="connsiteX2" fmla="*/ 95443 w 3371939"/>
                <a:gd name="connsiteY2" fmla="*/ 0 h 954431"/>
                <a:gd name="connsiteX3" fmla="*/ 3276496 w 3371939"/>
                <a:gd name="connsiteY3" fmla="*/ 0 h 954431"/>
                <a:gd name="connsiteX4" fmla="*/ 3343984 w 3371939"/>
                <a:gd name="connsiteY4" fmla="*/ 27955 h 954431"/>
                <a:gd name="connsiteX5" fmla="*/ 3371939 w 3371939"/>
                <a:gd name="connsiteY5" fmla="*/ 95443 h 954431"/>
                <a:gd name="connsiteX6" fmla="*/ 3371939 w 3371939"/>
                <a:gd name="connsiteY6" fmla="*/ 858988 h 954431"/>
                <a:gd name="connsiteX7" fmla="*/ 3343984 w 3371939"/>
                <a:gd name="connsiteY7" fmla="*/ 926476 h 954431"/>
                <a:gd name="connsiteX8" fmla="*/ 3276496 w 3371939"/>
                <a:gd name="connsiteY8" fmla="*/ 954431 h 954431"/>
                <a:gd name="connsiteX9" fmla="*/ 95443 w 3371939"/>
                <a:gd name="connsiteY9" fmla="*/ 954431 h 954431"/>
                <a:gd name="connsiteX10" fmla="*/ 27955 w 3371939"/>
                <a:gd name="connsiteY10" fmla="*/ 926476 h 954431"/>
                <a:gd name="connsiteX11" fmla="*/ 0 w 3371939"/>
                <a:gd name="connsiteY11" fmla="*/ 858988 h 954431"/>
                <a:gd name="connsiteX12" fmla="*/ 0 w 3371939"/>
                <a:gd name="connsiteY12" fmla="*/ 95443 h 95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1939" h="954431">
                  <a:moveTo>
                    <a:pt x="0" y="95443"/>
                  </a:moveTo>
                  <a:cubicBezTo>
                    <a:pt x="0" y="70130"/>
                    <a:pt x="10056" y="45854"/>
                    <a:pt x="27955" y="27955"/>
                  </a:cubicBezTo>
                  <a:cubicBezTo>
                    <a:pt x="45854" y="10056"/>
                    <a:pt x="70130" y="0"/>
                    <a:pt x="95443" y="0"/>
                  </a:cubicBezTo>
                  <a:lnTo>
                    <a:pt x="3276496" y="0"/>
                  </a:lnTo>
                  <a:cubicBezTo>
                    <a:pt x="3301809" y="0"/>
                    <a:pt x="3326085" y="10056"/>
                    <a:pt x="3343984" y="27955"/>
                  </a:cubicBezTo>
                  <a:cubicBezTo>
                    <a:pt x="3361883" y="45854"/>
                    <a:pt x="3371939" y="70130"/>
                    <a:pt x="3371939" y="95443"/>
                  </a:cubicBezTo>
                  <a:lnTo>
                    <a:pt x="3371939" y="858988"/>
                  </a:lnTo>
                  <a:cubicBezTo>
                    <a:pt x="3371939" y="884301"/>
                    <a:pt x="3361883" y="908577"/>
                    <a:pt x="3343984" y="926476"/>
                  </a:cubicBezTo>
                  <a:cubicBezTo>
                    <a:pt x="3326085" y="944375"/>
                    <a:pt x="3301809" y="954431"/>
                    <a:pt x="3276496" y="954431"/>
                  </a:cubicBezTo>
                  <a:lnTo>
                    <a:pt x="95443" y="954431"/>
                  </a:lnTo>
                  <a:cubicBezTo>
                    <a:pt x="70130" y="954431"/>
                    <a:pt x="45854" y="944375"/>
                    <a:pt x="27955" y="926476"/>
                  </a:cubicBezTo>
                  <a:cubicBezTo>
                    <a:pt x="10056" y="908577"/>
                    <a:pt x="0" y="884301"/>
                    <a:pt x="0" y="858988"/>
                  </a:cubicBezTo>
                  <a:lnTo>
                    <a:pt x="0" y="95443"/>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2">
                <a:tint val="99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104154" tIns="104154" rIns="104154" bIns="104154" anchor="ctr"/>
            <a:lstStyle/>
            <a:p>
              <a:pPr algn="ctr" defTabSz="889000" eaLnBrk="0" hangingPunct="0">
                <a:lnSpc>
                  <a:spcPct val="90000"/>
                </a:lnSpc>
                <a:spcAft>
                  <a:spcPct val="35000"/>
                </a:spcAft>
              </a:pPr>
              <a:endParaRPr lang="en-US" altLang="zh-CN" sz="2000" b="1">
                <a:solidFill>
                  <a:srgbClr val="000000"/>
                </a:solidFill>
                <a:ea typeface="宋体" pitchFamily="2" charset="-122"/>
              </a:endParaRPr>
            </a:p>
            <a:p>
              <a:pPr algn="ctr" defTabSz="889000" eaLnBrk="0" hangingPunct="0">
                <a:lnSpc>
                  <a:spcPct val="90000"/>
                </a:lnSpc>
                <a:spcAft>
                  <a:spcPct val="35000"/>
                </a:spcAft>
              </a:pPr>
              <a:endParaRPr lang="en-US" altLang="zh-CN" sz="2000" b="1">
                <a:solidFill>
                  <a:srgbClr val="000000"/>
                </a:solidFill>
                <a:ea typeface="宋体" pitchFamily="2" charset="-122"/>
              </a:endParaRPr>
            </a:p>
            <a:p>
              <a:pPr algn="ctr" defTabSz="889000" eaLnBrk="0" hangingPunct="0">
                <a:lnSpc>
                  <a:spcPct val="90000"/>
                </a:lnSpc>
                <a:spcAft>
                  <a:spcPct val="35000"/>
                </a:spcAft>
              </a:pPr>
              <a:r>
                <a:rPr lang="en-US" altLang="zh-CN" sz="2000" b="1">
                  <a:solidFill>
                    <a:srgbClr val="000000"/>
                  </a:solidFill>
                  <a:ea typeface="宋体" pitchFamily="2" charset="-122"/>
                </a:rPr>
                <a:t>With 6G transceivers</a:t>
              </a:r>
            </a:p>
          </p:txBody>
        </p:sp>
        <p:sp>
          <p:nvSpPr>
            <p:cNvPr id="13" name="Rounded Rectangle 12"/>
            <p:cNvSpPr/>
            <p:nvPr/>
          </p:nvSpPr>
          <p:spPr>
            <a:xfrm>
              <a:off x="4703767" y="4501824"/>
              <a:ext cx="3371939" cy="125650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tint val="99000"/>
                <a:hueOff val="0"/>
                <a:satOff val="0"/>
                <a:lumOff val="0"/>
                <a:alphaOff val="0"/>
              </a:schemeClr>
            </a:fillRef>
            <a:effectRef idx="2">
              <a:schemeClr val="accent2">
                <a:tint val="99000"/>
                <a:hueOff val="0"/>
                <a:satOff val="0"/>
                <a:lumOff val="0"/>
                <a:alphaOff val="0"/>
              </a:schemeClr>
            </a:effectRef>
            <a:fontRef idx="minor">
              <a:schemeClr val="lt1"/>
            </a:fontRef>
          </p:style>
        </p:sp>
        <p:sp>
          <p:nvSpPr>
            <p:cNvPr id="14" name="Freeform 13"/>
            <p:cNvSpPr/>
            <p:nvPr/>
          </p:nvSpPr>
          <p:spPr>
            <a:xfrm>
              <a:off x="4906977" y="4667251"/>
              <a:ext cx="3371939" cy="1256508"/>
            </a:xfrm>
            <a:custGeom>
              <a:avLst/>
              <a:gdLst>
                <a:gd name="connsiteX0" fmla="*/ 0 w 3371939"/>
                <a:gd name="connsiteY0" fmla="*/ 95443 h 954431"/>
                <a:gd name="connsiteX1" fmla="*/ 27955 w 3371939"/>
                <a:gd name="connsiteY1" fmla="*/ 27955 h 954431"/>
                <a:gd name="connsiteX2" fmla="*/ 95443 w 3371939"/>
                <a:gd name="connsiteY2" fmla="*/ 0 h 954431"/>
                <a:gd name="connsiteX3" fmla="*/ 3276496 w 3371939"/>
                <a:gd name="connsiteY3" fmla="*/ 0 h 954431"/>
                <a:gd name="connsiteX4" fmla="*/ 3343984 w 3371939"/>
                <a:gd name="connsiteY4" fmla="*/ 27955 h 954431"/>
                <a:gd name="connsiteX5" fmla="*/ 3371939 w 3371939"/>
                <a:gd name="connsiteY5" fmla="*/ 95443 h 954431"/>
                <a:gd name="connsiteX6" fmla="*/ 3371939 w 3371939"/>
                <a:gd name="connsiteY6" fmla="*/ 858988 h 954431"/>
                <a:gd name="connsiteX7" fmla="*/ 3343984 w 3371939"/>
                <a:gd name="connsiteY7" fmla="*/ 926476 h 954431"/>
                <a:gd name="connsiteX8" fmla="*/ 3276496 w 3371939"/>
                <a:gd name="connsiteY8" fmla="*/ 954431 h 954431"/>
                <a:gd name="connsiteX9" fmla="*/ 95443 w 3371939"/>
                <a:gd name="connsiteY9" fmla="*/ 954431 h 954431"/>
                <a:gd name="connsiteX10" fmla="*/ 27955 w 3371939"/>
                <a:gd name="connsiteY10" fmla="*/ 926476 h 954431"/>
                <a:gd name="connsiteX11" fmla="*/ 0 w 3371939"/>
                <a:gd name="connsiteY11" fmla="*/ 858988 h 954431"/>
                <a:gd name="connsiteX12" fmla="*/ 0 w 3371939"/>
                <a:gd name="connsiteY12" fmla="*/ 95443 h 95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1939" h="954431">
                  <a:moveTo>
                    <a:pt x="0" y="95443"/>
                  </a:moveTo>
                  <a:cubicBezTo>
                    <a:pt x="0" y="70130"/>
                    <a:pt x="10056" y="45854"/>
                    <a:pt x="27955" y="27955"/>
                  </a:cubicBezTo>
                  <a:cubicBezTo>
                    <a:pt x="45854" y="10056"/>
                    <a:pt x="70130" y="0"/>
                    <a:pt x="95443" y="0"/>
                  </a:cubicBezTo>
                  <a:lnTo>
                    <a:pt x="3276496" y="0"/>
                  </a:lnTo>
                  <a:cubicBezTo>
                    <a:pt x="3301809" y="0"/>
                    <a:pt x="3326085" y="10056"/>
                    <a:pt x="3343984" y="27955"/>
                  </a:cubicBezTo>
                  <a:cubicBezTo>
                    <a:pt x="3361883" y="45854"/>
                    <a:pt x="3371939" y="70130"/>
                    <a:pt x="3371939" y="95443"/>
                  </a:cubicBezTo>
                  <a:lnTo>
                    <a:pt x="3371939" y="858988"/>
                  </a:lnTo>
                  <a:cubicBezTo>
                    <a:pt x="3371939" y="884301"/>
                    <a:pt x="3361883" y="908577"/>
                    <a:pt x="3343984" y="926476"/>
                  </a:cubicBezTo>
                  <a:cubicBezTo>
                    <a:pt x="3326085" y="944375"/>
                    <a:pt x="3301809" y="954431"/>
                    <a:pt x="3276496" y="954431"/>
                  </a:cubicBezTo>
                  <a:lnTo>
                    <a:pt x="95443" y="954431"/>
                  </a:lnTo>
                  <a:cubicBezTo>
                    <a:pt x="70130" y="954431"/>
                    <a:pt x="45854" y="944375"/>
                    <a:pt x="27955" y="926476"/>
                  </a:cubicBezTo>
                  <a:cubicBezTo>
                    <a:pt x="10056" y="908577"/>
                    <a:pt x="0" y="884301"/>
                    <a:pt x="0" y="858988"/>
                  </a:cubicBezTo>
                  <a:lnTo>
                    <a:pt x="0" y="95443"/>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2">
                <a:tint val="99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104154" tIns="104154" rIns="104154" bIns="104154" anchor="ctr"/>
            <a:lstStyle/>
            <a:p>
              <a:pPr algn="ctr" defTabSz="889000" eaLnBrk="0" hangingPunct="0">
                <a:lnSpc>
                  <a:spcPct val="90000"/>
                </a:lnSpc>
                <a:spcAft>
                  <a:spcPct val="35000"/>
                </a:spcAft>
              </a:pPr>
              <a:endParaRPr lang="en-US" altLang="zh-CN" sz="2000" b="1">
                <a:solidFill>
                  <a:srgbClr val="000000"/>
                </a:solidFill>
                <a:ea typeface="宋体" pitchFamily="2" charset="-122"/>
              </a:endParaRPr>
            </a:p>
            <a:p>
              <a:pPr algn="ctr" defTabSz="889000" eaLnBrk="0" hangingPunct="0">
                <a:lnSpc>
                  <a:spcPct val="90000"/>
                </a:lnSpc>
                <a:spcAft>
                  <a:spcPct val="35000"/>
                </a:spcAft>
              </a:pPr>
              <a:endParaRPr lang="en-US" altLang="zh-CN" sz="2000" b="1">
                <a:solidFill>
                  <a:srgbClr val="000000"/>
                </a:solidFill>
                <a:ea typeface="宋体" pitchFamily="2" charset="-122"/>
              </a:endParaRPr>
            </a:p>
            <a:p>
              <a:pPr algn="ctr" defTabSz="889000" eaLnBrk="0" hangingPunct="0">
                <a:lnSpc>
                  <a:spcPct val="90000"/>
                </a:lnSpc>
                <a:spcAft>
                  <a:spcPct val="35000"/>
                </a:spcAft>
              </a:pPr>
              <a:r>
                <a:rPr lang="en-US" altLang="zh-CN" sz="2000" b="1">
                  <a:solidFill>
                    <a:srgbClr val="000000"/>
                  </a:solidFill>
                  <a:ea typeface="宋体" pitchFamily="2" charset="-122"/>
                </a:rPr>
                <a:t>With 10G transceivers</a:t>
              </a:r>
            </a:p>
          </p:txBody>
        </p:sp>
      </p:grpSp>
      <p:sp>
        <p:nvSpPr>
          <p:cNvPr id="12291" name="Slide Number Placeholder 3"/>
          <p:cNvSpPr>
            <a:spLocks noGrp="1"/>
          </p:cNvSpPr>
          <p:nvPr>
            <p:ph type="sldNum" sz="quarter" idx="10"/>
          </p:nvPr>
        </p:nvSpPr>
        <p:spPr>
          <a:noFill/>
        </p:spPr>
        <p:txBody>
          <a:bodyPr/>
          <a:lstStyle/>
          <a:p>
            <a:fld id="{5902A955-D2D7-4E2E-8D76-85B959751038}" type="slidenum">
              <a:rPr lang="en-US" altLang="zh-CN"/>
              <a:pPr/>
              <a:t>16</a:t>
            </a:fld>
            <a:endParaRPr lang="en-US" altLang="zh-CN"/>
          </a:p>
        </p:txBody>
      </p:sp>
      <p:pic>
        <p:nvPicPr>
          <p:cNvPr id="12292" name="Picture 16" descr="ArriaV_cmyk.jpg"/>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3228975" y="952500"/>
            <a:ext cx="2638425" cy="884238"/>
          </a:xfrm>
          <a:prstGeom prst="rect">
            <a:avLst/>
          </a:prstGeom>
          <a:noFill/>
          <a:ln w="9525">
            <a:noFill/>
            <a:miter lim="800000"/>
            <a:headEnd/>
            <a:tailEnd/>
          </a:ln>
        </p:spPr>
      </p:pic>
      <p:pic>
        <p:nvPicPr>
          <p:cNvPr id="12293" name="Picture 19" descr="ArriaVGX_cmyk.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581150" y="5124450"/>
            <a:ext cx="1960563" cy="876300"/>
          </a:xfrm>
          <a:prstGeom prst="rect">
            <a:avLst/>
          </a:prstGeom>
          <a:noFill/>
          <a:ln w="9525">
            <a:noFill/>
            <a:miter lim="800000"/>
            <a:headEnd/>
            <a:tailEnd/>
          </a:ln>
        </p:spPr>
      </p:pic>
      <p:pic>
        <p:nvPicPr>
          <p:cNvPr id="12294" name="Picture 20" descr="ArriaVGT_cmyk.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5683250" y="5130800"/>
            <a:ext cx="1960563" cy="876300"/>
          </a:xfrm>
          <a:prstGeom prst="rect">
            <a:avLst/>
          </a:prstGeom>
          <a:noFill/>
          <a:ln w="9525">
            <a:noFill/>
            <a:miter lim="800000"/>
            <a:headEnd/>
            <a:tailEnd/>
          </a:ln>
        </p:spPr>
      </p:pic>
      <p:sp>
        <p:nvSpPr>
          <p:cNvPr id="12295" name="Rectangle 2"/>
          <p:cNvSpPr>
            <a:spLocks noGrp="1" noChangeArrowheads="1"/>
          </p:cNvSpPr>
          <p:nvPr>
            <p:ph type="title" idx="4294967295"/>
          </p:nvPr>
        </p:nvSpPr>
        <p:spPr>
          <a:xfrm>
            <a:off x="350838" y="207963"/>
            <a:ext cx="7878762" cy="688975"/>
          </a:xfrm>
        </p:spPr>
        <p:txBody>
          <a:bodyPr/>
          <a:lstStyle/>
          <a:p>
            <a:pPr eaLnBrk="1" hangingPunct="1"/>
            <a:r>
              <a:rPr lang="en-US" altLang="zh-CN" smtClean="0">
                <a:ea typeface="宋体" pitchFamily="2" charset="-122"/>
              </a:rPr>
              <a:t>Arria V FPGAs</a:t>
            </a:r>
            <a:br>
              <a:rPr lang="en-US" altLang="zh-CN" smtClean="0">
                <a:ea typeface="宋体" pitchFamily="2" charset="-122"/>
              </a:rPr>
            </a:br>
            <a:endParaRPr lang="en-US" altLang="zh-CN" smtClean="0">
              <a:ea typeface="宋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9" descr="\\sj-gspencer-670\MediaBin_Archive\Graphic Design\Photos_Illustrations\Stock Images\Broadcast\iStock_000002014832Large.jpg"/>
          <p:cNvPicPr>
            <a:picLocks noChangeAspect="1" noChangeArrowheads="1"/>
          </p:cNvPicPr>
          <p:nvPr>
            <p:custDataLst>
              <p:tags r:id="rId2"/>
            </p:custDataLst>
          </p:nvPr>
        </p:nvPicPr>
        <p:blipFill>
          <a:blip r:embed="rId11" cstate="print"/>
          <a:srcRect l="2767" t="12836" r="44043" b="6456"/>
          <a:stretch>
            <a:fillRect/>
          </a:stretch>
        </p:blipFill>
        <p:spPr bwMode="auto">
          <a:xfrm>
            <a:off x="6254433" y="4346465"/>
            <a:ext cx="695325" cy="703363"/>
          </a:xfrm>
          <a:prstGeom prst="ellipse">
            <a:avLst/>
          </a:prstGeom>
          <a:noFill/>
        </p:spPr>
      </p:pic>
      <p:pic>
        <p:nvPicPr>
          <p:cNvPr id="33" name="Picture 32" descr="iStock_000001259012XSmall.jpg"/>
          <p:cNvPicPr>
            <a:picLocks noChangeAspect="1"/>
          </p:cNvPicPr>
          <p:nvPr>
            <p:custDataLst>
              <p:tags r:id="rId3"/>
            </p:custDataLst>
          </p:nvPr>
        </p:nvPicPr>
        <p:blipFill>
          <a:blip r:embed="rId12" cstate="print"/>
          <a:srcRect l="27451"/>
          <a:stretch>
            <a:fillRect/>
          </a:stretch>
        </p:blipFill>
        <p:spPr>
          <a:xfrm>
            <a:off x="5753624" y="3545324"/>
            <a:ext cx="681135" cy="681752"/>
          </a:xfrm>
          <a:prstGeom prst="ellipse">
            <a:avLst/>
          </a:prstGeom>
        </p:spPr>
      </p:pic>
      <p:pic>
        <p:nvPicPr>
          <p:cNvPr id="13340" name="Picture 28" descr="\\sj-gspencer-670\MediaBin_Archive\Graphic Design\Photos_Illustrations\Stock Images\Broadcast\iStock_000000449931XSmall.jpg"/>
          <p:cNvPicPr>
            <a:picLocks noChangeAspect="1" noChangeArrowheads="1"/>
          </p:cNvPicPr>
          <p:nvPr>
            <p:custDataLst>
              <p:tags r:id="rId4"/>
            </p:custDataLst>
          </p:nvPr>
        </p:nvPicPr>
        <p:blipFill>
          <a:blip r:embed="rId13" cstate="print"/>
          <a:srcRect l="29177"/>
          <a:stretch>
            <a:fillRect/>
          </a:stretch>
        </p:blipFill>
        <p:spPr bwMode="auto">
          <a:xfrm>
            <a:off x="7071678" y="4732020"/>
            <a:ext cx="685800" cy="693420"/>
          </a:xfrm>
          <a:prstGeom prst="ellipse">
            <a:avLst/>
          </a:prstGeom>
          <a:noFill/>
        </p:spPr>
      </p:pic>
      <p:sp>
        <p:nvSpPr>
          <p:cNvPr id="13317" name="Slide Number Placeholder 3"/>
          <p:cNvSpPr txBox="1">
            <a:spLocks noGrp="1"/>
          </p:cNvSpPr>
          <p:nvPr/>
        </p:nvSpPr>
        <p:spPr bwMode="auto">
          <a:xfrm>
            <a:off x="350838" y="6588125"/>
            <a:ext cx="698500" cy="282575"/>
          </a:xfrm>
          <a:prstGeom prst="rect">
            <a:avLst/>
          </a:prstGeom>
          <a:noFill/>
          <a:ln w="9525">
            <a:noFill/>
            <a:miter lim="800000"/>
            <a:headEnd/>
            <a:tailEnd/>
          </a:ln>
        </p:spPr>
        <p:txBody>
          <a:bodyPr/>
          <a:lstStyle/>
          <a:p>
            <a:pPr eaLnBrk="0" hangingPunct="0"/>
            <a:fld id="{7131DE97-C970-4B4B-8C7F-CE82288369E2}" type="slidenum">
              <a:rPr lang="en-US" altLang="zh-CN" sz="800">
                <a:ea typeface="宋体" pitchFamily="2" charset="-122"/>
              </a:rPr>
              <a:pPr eaLnBrk="0" hangingPunct="0"/>
              <a:t>17</a:t>
            </a:fld>
            <a:endParaRPr lang="en-US" altLang="zh-CN" sz="800">
              <a:ea typeface="宋体" pitchFamily="2" charset="-122"/>
            </a:endParaRPr>
          </a:p>
        </p:txBody>
      </p:sp>
      <p:sp>
        <p:nvSpPr>
          <p:cNvPr id="13318" name="Rectangle 2"/>
          <p:cNvSpPr>
            <a:spLocks noGrp="1" noChangeArrowheads="1"/>
          </p:cNvSpPr>
          <p:nvPr>
            <p:ph type="title" idx="4294967295"/>
          </p:nvPr>
        </p:nvSpPr>
        <p:spPr>
          <a:xfrm>
            <a:off x="350838" y="273050"/>
            <a:ext cx="8793162" cy="688975"/>
          </a:xfrm>
        </p:spPr>
        <p:txBody>
          <a:bodyPr/>
          <a:lstStyle/>
          <a:p>
            <a:pPr eaLnBrk="1" hangingPunct="1"/>
            <a:r>
              <a:rPr lang="en-US" altLang="zh-CN" sz="2400" smtClean="0">
                <a:ea typeface="宋体" pitchFamily="2" charset="-122"/>
              </a:rPr>
              <a:t>Arria V FPGAs: Balanced Power, Performance, and Cost</a:t>
            </a:r>
            <a:br>
              <a:rPr lang="en-US" altLang="zh-CN" sz="2400" smtClean="0">
                <a:ea typeface="宋体" pitchFamily="2" charset="-122"/>
              </a:rPr>
            </a:br>
            <a:endParaRPr lang="en-US" altLang="zh-CN" sz="2400" smtClean="0">
              <a:ea typeface="宋体" pitchFamily="2" charset="-122"/>
            </a:endParaRPr>
          </a:p>
        </p:txBody>
      </p:sp>
      <p:sp>
        <p:nvSpPr>
          <p:cNvPr id="9223" name="Rectangle 3"/>
          <p:cNvSpPr>
            <a:spLocks noGrp="1" noChangeArrowheads="1"/>
          </p:cNvSpPr>
          <p:nvPr>
            <p:ph type="body" idx="4294967295"/>
          </p:nvPr>
        </p:nvSpPr>
        <p:spPr>
          <a:xfrm>
            <a:off x="352425" y="922338"/>
            <a:ext cx="5946775" cy="5381625"/>
          </a:xfrm>
        </p:spPr>
        <p:txBody>
          <a:bodyPr>
            <a:normAutofit/>
          </a:bodyPr>
          <a:lstStyle/>
          <a:p>
            <a:pPr marL="228600" indent="-228600" eaLnBrk="1" hangingPunct="1">
              <a:lnSpc>
                <a:spcPct val="80000"/>
              </a:lnSpc>
              <a:spcBef>
                <a:spcPct val="0"/>
              </a:spcBef>
              <a:spcAft>
                <a:spcPts val="800"/>
              </a:spcAft>
            </a:pPr>
            <a:r>
              <a:rPr lang="en-US" altLang="zh-CN" sz="1800" dirty="0" smtClean="0">
                <a:ea typeface="宋体" pitchFamily="2" charset="-122"/>
              </a:rPr>
              <a:t>Lowest power mid-range FPGAs</a:t>
            </a:r>
          </a:p>
          <a:p>
            <a:pPr marL="628650" lvl="1" indent="-228600" eaLnBrk="1" hangingPunct="1">
              <a:lnSpc>
                <a:spcPct val="80000"/>
              </a:lnSpc>
              <a:spcBef>
                <a:spcPct val="0"/>
              </a:spcBef>
              <a:spcAft>
                <a:spcPts val="800"/>
              </a:spcAft>
            </a:pPr>
            <a:r>
              <a:rPr lang="en-US" altLang="zh-CN" sz="1400" dirty="0" smtClean="0">
                <a:ea typeface="宋体" pitchFamily="2" charset="-122"/>
              </a:rPr>
              <a:t>Built on 28-nm Low-Power (28LP) process</a:t>
            </a:r>
          </a:p>
          <a:p>
            <a:pPr marL="628650" lvl="1" indent="-228600" eaLnBrk="1" hangingPunct="1">
              <a:lnSpc>
                <a:spcPct val="80000"/>
              </a:lnSpc>
              <a:spcBef>
                <a:spcPct val="0"/>
              </a:spcBef>
              <a:spcAft>
                <a:spcPts val="800"/>
              </a:spcAft>
            </a:pPr>
            <a:r>
              <a:rPr lang="en-US" altLang="ja-JP" sz="1400" dirty="0" smtClean="0">
                <a:ea typeface="MS PGothic" pitchFamily="34" charset="-128"/>
              </a:rPr>
              <a:t>Lowest static power in class</a:t>
            </a:r>
            <a:endParaRPr lang="en-US" altLang="ja-JP" sz="1000" dirty="0" smtClean="0">
              <a:ea typeface="MS PGothic" pitchFamily="34" charset="-128"/>
            </a:endParaRPr>
          </a:p>
          <a:p>
            <a:pPr marL="628650" lvl="1" indent="-228600" eaLnBrk="1" hangingPunct="1">
              <a:lnSpc>
                <a:spcPct val="80000"/>
              </a:lnSpc>
              <a:spcBef>
                <a:spcPct val="0"/>
              </a:spcBef>
              <a:spcAft>
                <a:spcPts val="800"/>
              </a:spcAft>
            </a:pPr>
            <a:r>
              <a:rPr lang="en-US" altLang="ja-JP" sz="1400" dirty="0" smtClean="0">
                <a:ea typeface="MS PGothic" pitchFamily="34" charset="-128"/>
              </a:rPr>
              <a:t>&lt;100 </a:t>
            </a:r>
            <a:r>
              <a:rPr lang="en-US" altLang="ja-JP" sz="1400" dirty="0" err="1" smtClean="0">
                <a:ea typeface="MS PGothic" pitchFamily="34" charset="-128"/>
              </a:rPr>
              <a:t>mW</a:t>
            </a:r>
            <a:r>
              <a:rPr lang="en-US" altLang="ja-JP" sz="1400" dirty="0" smtClean="0">
                <a:ea typeface="MS PGothic" pitchFamily="34" charset="-128"/>
              </a:rPr>
              <a:t> per transceiver channel at 6G, &lt;140 </a:t>
            </a:r>
            <a:r>
              <a:rPr lang="en-US" altLang="ja-JP" sz="1400" dirty="0" err="1" smtClean="0">
                <a:ea typeface="MS PGothic" pitchFamily="34" charset="-128"/>
              </a:rPr>
              <a:t>mW</a:t>
            </a:r>
            <a:r>
              <a:rPr lang="en-US" altLang="ja-JP" sz="1400" dirty="0" smtClean="0">
                <a:ea typeface="MS PGothic" pitchFamily="34" charset="-128"/>
              </a:rPr>
              <a:t> at 10G</a:t>
            </a:r>
          </a:p>
          <a:p>
            <a:pPr marL="628650" lvl="1" indent="-228600" eaLnBrk="1" hangingPunct="1">
              <a:lnSpc>
                <a:spcPct val="80000"/>
              </a:lnSpc>
              <a:spcBef>
                <a:spcPct val="0"/>
              </a:spcBef>
              <a:spcAft>
                <a:spcPts val="800"/>
              </a:spcAft>
            </a:pPr>
            <a:r>
              <a:rPr lang="en-US" altLang="zh-CN" sz="1400" dirty="0" smtClean="0">
                <a:ea typeface="宋体" pitchFamily="2" charset="-122"/>
              </a:rPr>
              <a:t>40% lower power than previous generation</a:t>
            </a:r>
          </a:p>
          <a:p>
            <a:pPr marL="628650" lvl="1" indent="-228600" eaLnBrk="1" hangingPunct="1">
              <a:lnSpc>
                <a:spcPct val="80000"/>
              </a:lnSpc>
              <a:spcBef>
                <a:spcPct val="0"/>
              </a:spcBef>
              <a:spcAft>
                <a:spcPts val="800"/>
              </a:spcAft>
            </a:pPr>
            <a:endParaRPr lang="en-US" altLang="ja-JP" sz="1200" dirty="0" smtClean="0">
              <a:ea typeface="MS PGothic" pitchFamily="34" charset="-128"/>
            </a:endParaRPr>
          </a:p>
          <a:p>
            <a:pPr marL="228600" indent="-228600" eaLnBrk="1" hangingPunct="1">
              <a:lnSpc>
                <a:spcPct val="80000"/>
              </a:lnSpc>
              <a:spcBef>
                <a:spcPct val="0"/>
              </a:spcBef>
              <a:spcAft>
                <a:spcPts val="800"/>
              </a:spcAft>
            </a:pPr>
            <a:r>
              <a:rPr lang="en-US" altLang="ja-JP" sz="1800" dirty="0" smtClean="0">
                <a:ea typeface="MS PGothic" pitchFamily="34" charset="-128"/>
              </a:rPr>
              <a:t>Innovative features reduce system power and cost</a:t>
            </a:r>
          </a:p>
          <a:p>
            <a:pPr marL="628650" lvl="1" indent="-228600" eaLnBrk="1" hangingPunct="1">
              <a:lnSpc>
                <a:spcPct val="80000"/>
              </a:lnSpc>
              <a:spcBef>
                <a:spcPct val="0"/>
              </a:spcBef>
              <a:spcAft>
                <a:spcPts val="800"/>
              </a:spcAft>
            </a:pPr>
            <a:r>
              <a:rPr lang="en-US" altLang="ja-JP" sz="1400" dirty="0" smtClean="0">
                <a:ea typeface="MS PGothic" pitchFamily="34" charset="-128"/>
              </a:rPr>
              <a:t>Up to 36 x 6G backplane-capable low-power transceivers</a:t>
            </a:r>
          </a:p>
          <a:p>
            <a:pPr marL="628650" lvl="1" indent="-228600" eaLnBrk="1" hangingPunct="1">
              <a:lnSpc>
                <a:spcPct val="80000"/>
              </a:lnSpc>
              <a:spcBef>
                <a:spcPct val="0"/>
              </a:spcBef>
              <a:spcAft>
                <a:spcPts val="800"/>
              </a:spcAft>
            </a:pPr>
            <a:r>
              <a:rPr lang="en-US" altLang="ja-JP" sz="1400" dirty="0" smtClean="0">
                <a:ea typeface="MS PGothic" pitchFamily="34" charset="-128"/>
              </a:rPr>
              <a:t>Up to 8 x 10G chip-to-chip transceivers</a:t>
            </a:r>
          </a:p>
          <a:p>
            <a:pPr marL="628650" lvl="1" indent="-228600" eaLnBrk="1" hangingPunct="1">
              <a:lnSpc>
                <a:spcPct val="80000"/>
              </a:lnSpc>
              <a:spcBef>
                <a:spcPct val="0"/>
              </a:spcBef>
              <a:spcAft>
                <a:spcPts val="800"/>
              </a:spcAft>
            </a:pPr>
            <a:r>
              <a:rPr lang="en-US" altLang="ja-JP" sz="1400" dirty="0" smtClean="0">
                <a:ea typeface="MS PGothic" pitchFamily="34" charset="-128"/>
              </a:rPr>
              <a:t>Hard intellectual property (IP) for:</a:t>
            </a:r>
          </a:p>
          <a:p>
            <a:pPr marL="1028700" lvl="2" eaLnBrk="1" hangingPunct="1">
              <a:lnSpc>
                <a:spcPct val="80000"/>
              </a:lnSpc>
              <a:spcBef>
                <a:spcPct val="0"/>
              </a:spcBef>
              <a:spcAft>
                <a:spcPts val="800"/>
              </a:spcAft>
            </a:pPr>
            <a:r>
              <a:rPr lang="en-US" altLang="ja-JP" sz="1000" dirty="0" smtClean="0">
                <a:ea typeface="MS PGothic" pitchFamily="34" charset="-128"/>
              </a:rPr>
              <a:t>Multiport memory controller</a:t>
            </a:r>
          </a:p>
          <a:p>
            <a:pPr marL="1028700" lvl="2" eaLnBrk="1" hangingPunct="1">
              <a:lnSpc>
                <a:spcPct val="80000"/>
              </a:lnSpc>
              <a:spcBef>
                <a:spcPct val="0"/>
              </a:spcBef>
              <a:spcAft>
                <a:spcPts val="800"/>
              </a:spcAft>
            </a:pPr>
            <a:r>
              <a:rPr lang="en-US" altLang="ja-JP" sz="1000" dirty="0" smtClean="0">
                <a:ea typeface="MS PGothic" pitchFamily="34" charset="-128"/>
              </a:rPr>
              <a:t>PCIe Gen2 </a:t>
            </a:r>
          </a:p>
          <a:p>
            <a:pPr marL="628650" lvl="1" indent="-228600" eaLnBrk="1" hangingPunct="1">
              <a:lnSpc>
                <a:spcPct val="80000"/>
              </a:lnSpc>
              <a:spcBef>
                <a:spcPct val="0"/>
              </a:spcBef>
              <a:spcAft>
                <a:spcPts val="800"/>
              </a:spcAft>
            </a:pPr>
            <a:r>
              <a:rPr lang="en-US" altLang="ja-JP" sz="1400" dirty="0" smtClean="0">
                <a:ea typeface="MS PGothic" pitchFamily="34" charset="-128"/>
              </a:rPr>
              <a:t>Variable-precision DSP blocks</a:t>
            </a:r>
          </a:p>
          <a:p>
            <a:pPr marL="628650" lvl="1" indent="-228600" eaLnBrk="1" hangingPunct="1">
              <a:lnSpc>
                <a:spcPct val="80000"/>
              </a:lnSpc>
              <a:spcBef>
                <a:spcPct val="0"/>
              </a:spcBef>
              <a:spcAft>
                <a:spcPts val="800"/>
              </a:spcAft>
            </a:pPr>
            <a:r>
              <a:rPr lang="en-US" altLang="ja-JP" sz="1400" dirty="0" smtClean="0">
                <a:ea typeface="MS PGothic" pitchFamily="34" charset="-128"/>
              </a:rPr>
              <a:t>Partial reconfiguration</a:t>
            </a:r>
          </a:p>
          <a:p>
            <a:pPr marL="628650" lvl="1" indent="-228600" eaLnBrk="1" hangingPunct="1">
              <a:lnSpc>
                <a:spcPct val="80000"/>
              </a:lnSpc>
              <a:spcBef>
                <a:spcPct val="0"/>
              </a:spcBef>
              <a:spcAft>
                <a:spcPts val="800"/>
              </a:spcAft>
            </a:pPr>
            <a:endParaRPr lang="en-US" altLang="ja-JP" sz="1400" dirty="0" smtClean="0">
              <a:ea typeface="MS PGothic" pitchFamily="34" charset="-128"/>
            </a:endParaRPr>
          </a:p>
          <a:p>
            <a:pPr marL="228600" indent="-228600" eaLnBrk="1" hangingPunct="1">
              <a:lnSpc>
                <a:spcPct val="80000"/>
              </a:lnSpc>
              <a:spcBef>
                <a:spcPct val="0"/>
              </a:spcBef>
              <a:spcAft>
                <a:spcPts val="800"/>
              </a:spcAft>
            </a:pPr>
            <a:r>
              <a:rPr lang="en-US" altLang="ja-JP" sz="1800" dirty="0" smtClean="0">
                <a:ea typeface="MS PGothic" pitchFamily="34" charset="-128"/>
              </a:rPr>
              <a:t>Simplification reduces system power and cost</a:t>
            </a:r>
          </a:p>
          <a:p>
            <a:pPr marL="628650" lvl="1" indent="-228600" eaLnBrk="1" hangingPunct="1">
              <a:lnSpc>
                <a:spcPct val="80000"/>
              </a:lnSpc>
              <a:spcBef>
                <a:spcPct val="0"/>
              </a:spcBef>
              <a:spcAft>
                <a:spcPts val="800"/>
              </a:spcAft>
            </a:pPr>
            <a:r>
              <a:rPr lang="en-US" altLang="ja-JP" sz="1400" dirty="0" smtClean="0">
                <a:ea typeface="MS PGothic" pitchFamily="34" charset="-128"/>
              </a:rPr>
              <a:t>Only three power rails to simplify power distribution</a:t>
            </a:r>
            <a:endParaRPr lang="en-US" altLang="ja-JP" sz="1800" dirty="0" smtClean="0">
              <a:ea typeface="MS PGothic" pitchFamily="34" charset="-128"/>
            </a:endParaRPr>
          </a:p>
          <a:p>
            <a:pPr marL="628650" lvl="1" indent="-228600" eaLnBrk="1" hangingPunct="1">
              <a:lnSpc>
                <a:spcPct val="80000"/>
              </a:lnSpc>
              <a:spcBef>
                <a:spcPct val="0"/>
              </a:spcBef>
              <a:spcAft>
                <a:spcPts val="800"/>
              </a:spcAft>
            </a:pPr>
            <a:r>
              <a:rPr lang="en-US" altLang="ja-JP" sz="1400" dirty="0" smtClean="0">
                <a:ea typeface="MS PGothic" pitchFamily="34" charset="-128"/>
              </a:rPr>
              <a:t>Thermal </a:t>
            </a:r>
            <a:r>
              <a:rPr lang="en-US" altLang="ja-JP" sz="1400" dirty="0" smtClean="0">
                <a:ea typeface="MS PGothic" pitchFamily="34" charset="-128"/>
              </a:rPr>
              <a:t>Composite </a:t>
            </a:r>
            <a:r>
              <a:rPr lang="en-US" altLang="zh-CN" sz="1400" dirty="0" smtClean="0">
                <a:ea typeface="MS PGothic" pitchFamily="34" charset="-128"/>
              </a:rPr>
              <a:t>F</a:t>
            </a:r>
            <a:r>
              <a:rPr lang="en-US" altLang="ja-JP" sz="1400" dirty="0" smtClean="0">
                <a:ea typeface="MS PGothic" pitchFamily="34" charset="-128"/>
              </a:rPr>
              <a:t>lip-Chip </a:t>
            </a:r>
            <a:r>
              <a:rPr lang="en-US" altLang="zh-CN" sz="1400" dirty="0" smtClean="0">
                <a:ea typeface="MS PGothic" pitchFamily="34" charset="-128"/>
              </a:rPr>
              <a:t>BGA </a:t>
            </a:r>
            <a:r>
              <a:rPr lang="en-US" altLang="ja-JP" sz="1400" dirty="0" smtClean="0">
                <a:ea typeface="MS PGothic" pitchFamily="34" charset="-128"/>
              </a:rPr>
              <a:t>package options for better thermal characteristics</a:t>
            </a:r>
          </a:p>
        </p:txBody>
      </p:sp>
      <p:grpSp>
        <p:nvGrpSpPr>
          <p:cNvPr id="2" name="Group 5"/>
          <p:cNvGrpSpPr>
            <a:grpSpLocks/>
          </p:cNvGrpSpPr>
          <p:nvPr>
            <p:custDataLst>
              <p:tags r:id="rId5"/>
            </p:custDataLst>
          </p:nvPr>
        </p:nvGrpSpPr>
        <p:grpSpPr bwMode="auto">
          <a:xfrm rot="1583885" flipV="1">
            <a:off x="6299200" y="3055938"/>
            <a:ext cx="2211388" cy="1611312"/>
            <a:chOff x="4173" y="709"/>
            <a:chExt cx="1231" cy="898"/>
          </a:xfrm>
        </p:grpSpPr>
        <p:sp>
          <p:nvSpPr>
            <p:cNvPr id="13333" name="Freeform 6"/>
            <p:cNvSpPr>
              <a:spLocks/>
            </p:cNvSpPr>
            <p:nvPr/>
          </p:nvSpPr>
          <p:spPr bwMode="auto">
            <a:xfrm rot="4455996">
              <a:off x="4586" y="790"/>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rot="10800000" vert="eaVert"/>
            <a:lstStyle/>
            <a:p>
              <a:endParaRPr lang="zh-CN" altLang="en-US"/>
            </a:p>
          </p:txBody>
        </p:sp>
        <p:sp>
          <p:nvSpPr>
            <p:cNvPr id="13334" name="Freeform 7"/>
            <p:cNvSpPr>
              <a:spLocks/>
            </p:cNvSpPr>
            <p:nvPr/>
          </p:nvSpPr>
          <p:spPr bwMode="auto">
            <a:xfrm rot="3170922">
              <a:off x="4392" y="731"/>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rot="10800000"/>
            <a:lstStyle/>
            <a:p>
              <a:endParaRPr lang="zh-CN" altLang="en-US"/>
            </a:p>
          </p:txBody>
        </p:sp>
        <p:sp>
          <p:nvSpPr>
            <p:cNvPr id="13335" name="Freeform 8"/>
            <p:cNvSpPr>
              <a:spLocks/>
            </p:cNvSpPr>
            <p:nvPr/>
          </p:nvSpPr>
          <p:spPr bwMode="auto">
            <a:xfrm rot="1479094">
              <a:off x="4173" y="727"/>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rot="10800000"/>
            <a:lstStyle/>
            <a:p>
              <a:endParaRPr lang="zh-CN" altLang="en-US"/>
            </a:p>
          </p:txBody>
        </p:sp>
      </p:grpSp>
      <p:grpSp>
        <p:nvGrpSpPr>
          <p:cNvPr id="3" name="Group 9"/>
          <p:cNvGrpSpPr>
            <a:grpSpLocks/>
          </p:cNvGrpSpPr>
          <p:nvPr>
            <p:custDataLst>
              <p:tags r:id="rId6"/>
            </p:custDataLst>
          </p:nvPr>
        </p:nvGrpSpPr>
        <p:grpSpPr bwMode="auto">
          <a:xfrm rot="1583885" flipH="1">
            <a:off x="6350000" y="1296988"/>
            <a:ext cx="2209800" cy="1612900"/>
            <a:chOff x="4173" y="709"/>
            <a:chExt cx="1231" cy="898"/>
          </a:xfrm>
        </p:grpSpPr>
        <p:sp>
          <p:nvSpPr>
            <p:cNvPr id="13330" name="Freeform 10"/>
            <p:cNvSpPr>
              <a:spLocks/>
            </p:cNvSpPr>
            <p:nvPr/>
          </p:nvSpPr>
          <p:spPr bwMode="auto">
            <a:xfrm rot="4455996">
              <a:off x="4586" y="790"/>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vert="eaVert"/>
            <a:lstStyle/>
            <a:p>
              <a:endParaRPr lang="zh-CN" altLang="en-US"/>
            </a:p>
          </p:txBody>
        </p:sp>
        <p:sp>
          <p:nvSpPr>
            <p:cNvPr id="13331" name="Freeform 11"/>
            <p:cNvSpPr>
              <a:spLocks/>
            </p:cNvSpPr>
            <p:nvPr/>
          </p:nvSpPr>
          <p:spPr bwMode="auto">
            <a:xfrm rot="3170922">
              <a:off x="4392" y="731"/>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a:lstStyle/>
            <a:p>
              <a:endParaRPr lang="zh-CN" altLang="en-US"/>
            </a:p>
          </p:txBody>
        </p:sp>
        <p:sp>
          <p:nvSpPr>
            <p:cNvPr id="13332" name="Freeform 12"/>
            <p:cNvSpPr>
              <a:spLocks/>
            </p:cNvSpPr>
            <p:nvPr/>
          </p:nvSpPr>
          <p:spPr bwMode="auto">
            <a:xfrm rot="1479094">
              <a:off x="4173" y="727"/>
              <a:ext cx="839" cy="796"/>
            </a:xfrm>
            <a:custGeom>
              <a:avLst/>
              <a:gdLst>
                <a:gd name="T0" fmla="*/ 85 w 839"/>
                <a:gd name="T1" fmla="*/ 127 h 796"/>
                <a:gd name="T2" fmla="*/ 0 w 839"/>
                <a:gd name="T3" fmla="*/ 347 h 796"/>
                <a:gd name="T4" fmla="*/ 800 w 839"/>
                <a:gd name="T5" fmla="*/ 796 h 796"/>
                <a:gd name="T6" fmla="*/ 85 w 839"/>
                <a:gd name="T7" fmla="*/ 127 h 796"/>
                <a:gd name="T8" fmla="*/ 0 60000 65536"/>
                <a:gd name="T9" fmla="*/ 0 60000 65536"/>
                <a:gd name="T10" fmla="*/ 0 60000 65536"/>
                <a:gd name="T11" fmla="*/ 0 60000 65536"/>
                <a:gd name="T12" fmla="*/ 0 w 839"/>
                <a:gd name="T13" fmla="*/ 0 h 796"/>
                <a:gd name="T14" fmla="*/ 839 w 839"/>
                <a:gd name="T15" fmla="*/ 796 h 796"/>
              </a:gdLst>
              <a:ahLst/>
              <a:cxnLst>
                <a:cxn ang="T8">
                  <a:pos x="T0" y="T1"/>
                </a:cxn>
                <a:cxn ang="T9">
                  <a:pos x="T2" y="T3"/>
                </a:cxn>
                <a:cxn ang="T10">
                  <a:pos x="T4" y="T5"/>
                </a:cxn>
                <a:cxn ang="T11">
                  <a:pos x="T6" y="T7"/>
                </a:cxn>
              </a:cxnLst>
              <a:rect l="T12" t="T13" r="T14" b="T15"/>
              <a:pathLst>
                <a:path w="839" h="796">
                  <a:moveTo>
                    <a:pt x="85" y="127"/>
                  </a:moveTo>
                  <a:cubicBezTo>
                    <a:pt x="54" y="167"/>
                    <a:pt x="0" y="347"/>
                    <a:pt x="0" y="347"/>
                  </a:cubicBezTo>
                  <a:cubicBezTo>
                    <a:pt x="757" y="116"/>
                    <a:pt x="800" y="796"/>
                    <a:pt x="800" y="796"/>
                  </a:cubicBezTo>
                  <a:cubicBezTo>
                    <a:pt x="814" y="759"/>
                    <a:pt x="839" y="0"/>
                    <a:pt x="85" y="127"/>
                  </a:cubicBezTo>
                  <a:close/>
                </a:path>
              </a:pathLst>
            </a:custGeom>
            <a:gradFill rotWithShape="1">
              <a:gsLst>
                <a:gs pos="0">
                  <a:schemeClr val="bg1">
                    <a:alpha val="0"/>
                  </a:schemeClr>
                </a:gs>
                <a:gs pos="100000">
                  <a:schemeClr val="hlink"/>
                </a:gs>
              </a:gsLst>
              <a:lin ang="0" scaled="1"/>
            </a:gradFill>
            <a:ln w="9525">
              <a:noFill/>
              <a:round/>
              <a:headEnd/>
              <a:tailEnd/>
            </a:ln>
          </p:spPr>
          <p:txBody>
            <a:bodyPr/>
            <a:lstStyle/>
            <a:p>
              <a:endParaRPr lang="zh-CN" altLang="en-US"/>
            </a:p>
          </p:txBody>
        </p:sp>
      </p:grpSp>
      <p:sp>
        <p:nvSpPr>
          <p:cNvPr id="25" name="Oval 24"/>
          <p:cNvSpPr/>
          <p:nvPr/>
        </p:nvSpPr>
        <p:spPr bwMode="auto">
          <a:xfrm>
            <a:off x="6253163" y="4354513"/>
            <a:ext cx="690562" cy="688975"/>
          </a:xfrm>
          <a:prstGeom prst="ellipse">
            <a:avLst/>
          </a:prstGeom>
          <a:noFill/>
          <a:ln w="9525" cap="flat" cmpd="sng" algn="ctr">
            <a:solidFill>
              <a:schemeClr val="bg2">
                <a:lumMod val="75000"/>
              </a:schemeClr>
            </a:solidFill>
            <a:prstDash val="solid"/>
            <a:round/>
            <a:headEnd type="none" w="med" len="med"/>
            <a:tailEnd type="none" w="med" len="med"/>
          </a:ln>
          <a:effectLst/>
        </p:spPr>
        <p:txBody>
          <a:bodyPr wrap="none" anchor="ctr"/>
          <a:lstStyle/>
          <a:p>
            <a:pPr algn="ctr" eaLnBrk="0" hangingPunct="0"/>
            <a:endParaRPr lang="zh-CN" altLang="zh-CN" sz="1400"/>
          </a:p>
        </p:txBody>
      </p:sp>
      <p:sp>
        <p:nvSpPr>
          <p:cNvPr id="26" name="Oval 25"/>
          <p:cNvSpPr/>
          <p:nvPr/>
        </p:nvSpPr>
        <p:spPr bwMode="auto">
          <a:xfrm>
            <a:off x="5749925" y="3540125"/>
            <a:ext cx="688975" cy="688975"/>
          </a:xfrm>
          <a:prstGeom prst="ellipse">
            <a:avLst/>
          </a:prstGeom>
          <a:noFill/>
          <a:ln w="9525" cap="flat" cmpd="sng" algn="ctr">
            <a:solidFill>
              <a:schemeClr val="bg2">
                <a:lumMod val="75000"/>
              </a:schemeClr>
            </a:solidFill>
            <a:prstDash val="solid"/>
            <a:round/>
            <a:headEnd type="none" w="med" len="med"/>
            <a:tailEnd type="none" w="med" len="med"/>
          </a:ln>
          <a:effectLst/>
        </p:spPr>
        <p:txBody>
          <a:bodyPr wrap="none" anchor="ctr"/>
          <a:lstStyle/>
          <a:p>
            <a:pPr algn="ctr" eaLnBrk="0" hangingPunct="0"/>
            <a:endParaRPr lang="zh-CN" altLang="zh-CN" sz="1400"/>
          </a:p>
        </p:txBody>
      </p:sp>
      <p:sp>
        <p:nvSpPr>
          <p:cNvPr id="31" name="Oval 30"/>
          <p:cNvSpPr/>
          <p:nvPr/>
        </p:nvSpPr>
        <p:spPr bwMode="auto">
          <a:xfrm>
            <a:off x="7070725" y="4733925"/>
            <a:ext cx="688975" cy="688975"/>
          </a:xfrm>
          <a:prstGeom prst="ellipse">
            <a:avLst/>
          </a:prstGeom>
          <a:noFill/>
          <a:ln w="9525" cap="flat" cmpd="sng" algn="ctr">
            <a:solidFill>
              <a:schemeClr val="bg2">
                <a:lumMod val="75000"/>
              </a:schemeClr>
            </a:solidFill>
            <a:prstDash val="solid"/>
            <a:round/>
            <a:headEnd type="none" w="med" len="med"/>
            <a:tailEnd type="none" w="med" len="med"/>
          </a:ln>
          <a:effectLst/>
        </p:spPr>
        <p:txBody>
          <a:bodyPr wrap="none" anchor="ctr"/>
          <a:lstStyle/>
          <a:p>
            <a:pPr algn="ctr" eaLnBrk="0" hangingPunct="0"/>
            <a:endParaRPr lang="zh-CN" altLang="zh-CN" sz="1400"/>
          </a:p>
        </p:txBody>
      </p:sp>
      <p:sp>
        <p:nvSpPr>
          <p:cNvPr id="13325" name="Rectangle 23"/>
          <p:cNvSpPr>
            <a:spLocks noChangeArrowheads="1"/>
          </p:cNvSpPr>
          <p:nvPr/>
        </p:nvSpPr>
        <p:spPr bwMode="auto">
          <a:xfrm>
            <a:off x="6429375" y="952500"/>
            <a:ext cx="2247900" cy="1819275"/>
          </a:xfrm>
          <a:prstGeom prst="rect">
            <a:avLst/>
          </a:prstGeom>
          <a:solidFill>
            <a:schemeClr val="bg1">
              <a:alpha val="52940"/>
            </a:schemeClr>
          </a:solidFill>
          <a:ln w="9525" algn="ctr">
            <a:noFill/>
            <a:round/>
            <a:headEnd/>
            <a:tailEnd/>
          </a:ln>
        </p:spPr>
        <p:txBody>
          <a:bodyPr/>
          <a:lstStyle/>
          <a:p>
            <a:pPr eaLnBrk="0" hangingPunct="0"/>
            <a:endParaRPr lang="zh-CN" altLang="zh-CN"/>
          </a:p>
        </p:txBody>
      </p:sp>
      <p:pic>
        <p:nvPicPr>
          <p:cNvPr id="13326" name="Picture 63" descr="1.png"/>
          <p:cNvPicPr>
            <a:picLocks noChangeAspect="1"/>
          </p:cNvPicPr>
          <p:nvPr>
            <p:custDataLst>
              <p:tags r:id="rId7"/>
            </p:custDataLst>
          </p:nvPr>
        </p:nvPicPr>
        <p:blipFill>
          <a:blip r:embed="rId14"/>
          <a:srcRect/>
          <a:stretch>
            <a:fillRect/>
          </a:stretch>
        </p:blipFill>
        <p:spPr bwMode="auto">
          <a:xfrm rot="900000">
            <a:off x="7051675" y="2193925"/>
            <a:ext cx="1406525" cy="1419225"/>
          </a:xfrm>
          <a:prstGeom prst="rect">
            <a:avLst/>
          </a:prstGeom>
          <a:noFill/>
          <a:ln w="9525">
            <a:noFill/>
            <a:miter lim="800000"/>
            <a:headEnd/>
            <a:tailEnd/>
          </a:ln>
        </p:spPr>
      </p:pic>
      <p:pic>
        <p:nvPicPr>
          <p:cNvPr id="13327" name="Picture 16" descr="ArriaV_cmyk"/>
          <p:cNvPicPr>
            <a:picLocks noChangeAspect="1" noChangeArrowheads="1"/>
          </p:cNvPicPr>
          <p:nvPr>
            <p:custDataLst>
              <p:tags r:id="rId8"/>
            </p:custDataLst>
          </p:nvPr>
        </p:nvPicPr>
        <p:blipFill>
          <a:blip r:embed="rId15"/>
          <a:srcRect/>
          <a:stretch>
            <a:fillRect/>
          </a:stretch>
        </p:blipFill>
        <p:spPr bwMode="auto">
          <a:xfrm rot="900000">
            <a:off x="7232650" y="2921000"/>
            <a:ext cx="1027113" cy="244475"/>
          </a:xfrm>
          <a:prstGeom prst="rect">
            <a:avLst/>
          </a:prstGeom>
          <a:noFill/>
          <a:ln w="9525">
            <a:noFill/>
            <a:miter lim="800000"/>
            <a:headEnd/>
            <a:tailEnd/>
          </a:ln>
        </p:spPr>
      </p:pic>
      <p:sp>
        <p:nvSpPr>
          <p:cNvPr id="13328" name="Text Box 22"/>
          <p:cNvSpPr txBox="1">
            <a:spLocks noChangeArrowheads="1"/>
          </p:cNvSpPr>
          <p:nvPr/>
        </p:nvSpPr>
        <p:spPr bwMode="auto">
          <a:xfrm flipH="1">
            <a:off x="6811963" y="1104900"/>
            <a:ext cx="2243137" cy="646113"/>
          </a:xfrm>
          <a:prstGeom prst="rect">
            <a:avLst/>
          </a:prstGeom>
          <a:noFill/>
          <a:ln w="9525">
            <a:noFill/>
            <a:miter lim="800000"/>
            <a:headEnd/>
            <a:tailEnd/>
          </a:ln>
        </p:spPr>
        <p:txBody>
          <a:bodyPr wrap="none">
            <a:spAutoFit/>
          </a:bodyPr>
          <a:lstStyle/>
          <a:p>
            <a:pPr algn="ctr" eaLnBrk="0" hangingPunct="0"/>
            <a:r>
              <a:rPr lang="en-US" altLang="zh-TW" i="1">
                <a:solidFill>
                  <a:schemeClr val="accent2"/>
                </a:solidFill>
                <a:latin typeface="Arial Black" pitchFamily="34" charset="0"/>
                <a:ea typeface="PMingLiU" pitchFamily="18" charset="-120"/>
              </a:rPr>
              <a:t>&lt;100 mW at 6G</a:t>
            </a:r>
          </a:p>
          <a:p>
            <a:pPr algn="ctr" eaLnBrk="0" hangingPunct="0"/>
            <a:r>
              <a:rPr lang="en-US" altLang="zh-TW" i="1">
                <a:solidFill>
                  <a:schemeClr val="accent2"/>
                </a:solidFill>
                <a:latin typeface="Arial Black" pitchFamily="34" charset="0"/>
                <a:ea typeface="PMingLiU" pitchFamily="18" charset="-120"/>
              </a:rPr>
              <a:t>&lt;140 mW at 10G</a:t>
            </a:r>
          </a:p>
        </p:txBody>
      </p:sp>
      <p:sp>
        <p:nvSpPr>
          <p:cNvPr id="13329" name="Text Box 35"/>
          <p:cNvSpPr txBox="1">
            <a:spLocks noChangeArrowheads="1"/>
          </p:cNvSpPr>
          <p:nvPr/>
        </p:nvSpPr>
        <p:spPr bwMode="auto">
          <a:xfrm>
            <a:off x="163513" y="5997575"/>
            <a:ext cx="8724900" cy="369888"/>
          </a:xfrm>
          <a:prstGeom prst="rect">
            <a:avLst/>
          </a:prstGeom>
          <a:noFill/>
          <a:ln w="9525">
            <a:noFill/>
            <a:miter lim="800000"/>
            <a:headEnd/>
            <a:tailEnd/>
          </a:ln>
        </p:spPr>
        <p:txBody>
          <a:bodyPr>
            <a:spAutoFit/>
          </a:bodyPr>
          <a:lstStyle/>
          <a:p>
            <a:pPr algn="ctr" eaLnBrk="0" hangingPunct="0"/>
            <a:r>
              <a:rPr lang="en-US" altLang="zh-CN" b="1" i="1">
                <a:solidFill>
                  <a:srgbClr val="30C1BE"/>
                </a:solidFill>
                <a:latin typeface="Arial Black" pitchFamily="34" charset="0"/>
                <a:ea typeface="宋体" pitchFamily="2" charset="-122"/>
              </a:rPr>
              <a:t>Lowest Power and System Cost for Mid-Range Applications</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p>
            <a:fld id="{F65C7224-0201-48E7-B04E-F6CBC97206A1}" type="slidenum">
              <a:rPr lang="en-US" altLang="zh-CN"/>
              <a:pPr/>
              <a:t>18</a:t>
            </a:fld>
            <a:endParaRPr lang="en-US" altLang="zh-CN"/>
          </a:p>
        </p:txBody>
      </p:sp>
      <p:sp>
        <p:nvSpPr>
          <p:cNvPr id="14339" name="Rectangle 2"/>
          <p:cNvSpPr>
            <a:spLocks noGrp="1" noChangeArrowheads="1"/>
          </p:cNvSpPr>
          <p:nvPr>
            <p:ph type="title" idx="4294967295"/>
          </p:nvPr>
        </p:nvSpPr>
        <p:spPr>
          <a:xfrm>
            <a:off x="549275" y="273050"/>
            <a:ext cx="8594725" cy="914400"/>
          </a:xfrm>
        </p:spPr>
        <p:txBody>
          <a:bodyPr/>
          <a:lstStyle/>
          <a:p>
            <a:pPr eaLnBrk="1" hangingPunct="1"/>
            <a:r>
              <a:rPr lang="en-US" altLang="zh-CN" smtClean="0">
                <a:ea typeface="宋体" pitchFamily="2" charset="-122"/>
              </a:rPr>
              <a:t>Target Applications (1/2)</a:t>
            </a:r>
          </a:p>
        </p:txBody>
      </p:sp>
      <p:graphicFrame>
        <p:nvGraphicFramePr>
          <p:cNvPr id="7229" name="Group 61"/>
          <p:cNvGraphicFramePr>
            <a:graphicFrameLocks noGrp="1"/>
          </p:cNvGraphicFramePr>
          <p:nvPr>
            <p:ph idx="4294967295"/>
          </p:nvPr>
        </p:nvGraphicFramePr>
        <p:xfrm>
          <a:off x="504825" y="904875"/>
          <a:ext cx="8147050" cy="5425440"/>
        </p:xfrm>
        <a:graphic>
          <a:graphicData uri="http://schemas.openxmlformats.org/drawingml/2006/table">
            <a:tbl>
              <a:tblPr/>
              <a:tblGrid>
                <a:gridCol w="3746500"/>
                <a:gridCol w="4400550"/>
              </a:tblGrid>
              <a:tr h="312738">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1" i="0" u="none" strike="noStrike" cap="none" normalizeH="0" baseline="0" smtClean="0">
                          <a:ln>
                            <a:noFill/>
                          </a:ln>
                          <a:solidFill>
                            <a:schemeClr val="bg1"/>
                          </a:solidFill>
                          <a:effectLst/>
                          <a:latin typeface="Arial" pitchFamily="34" charset="0"/>
                          <a:ea typeface="宋体" pitchFamily="2" charset="-122"/>
                        </a:rPr>
                        <a:t>Industry</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1" i="0" u="none" strike="noStrike" cap="none" normalizeH="0" baseline="0" smtClean="0">
                          <a:ln>
                            <a:noFill/>
                          </a:ln>
                          <a:solidFill>
                            <a:schemeClr val="bg1"/>
                          </a:solidFill>
                          <a:effectLst/>
                          <a:latin typeface="Arial" pitchFamily="34" charset="0"/>
                          <a:ea typeface="宋体" pitchFamily="2" charset="-122"/>
                        </a:rPr>
                        <a:t>Applications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274638">
                <a:tc rowSpan="3">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2000" b="1" i="0" u="none" strike="noStrike" cap="none" normalizeH="0" baseline="0" smtClean="0">
                          <a:ln>
                            <a:noFill/>
                          </a:ln>
                          <a:solidFill>
                            <a:schemeClr val="tx1"/>
                          </a:solidFill>
                          <a:effectLst/>
                          <a:latin typeface="Arial" pitchFamily="34" charset="0"/>
                          <a:ea typeface="宋体" pitchFamily="2" charset="-122"/>
                        </a:rPr>
                        <a:t>Wireless communications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Remote radio heads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RF cards and channel cards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Mobile backhaul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4638">
                <a:tc rowSpan="3">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2000" b="1" i="0" u="none" strike="noStrike" cap="none" normalizeH="0" baseline="0" smtClean="0">
                          <a:ln>
                            <a:noFill/>
                          </a:ln>
                          <a:solidFill>
                            <a:schemeClr val="tx1"/>
                          </a:solidFill>
                          <a:effectLst/>
                          <a:latin typeface="Arial" pitchFamily="34" charset="0"/>
                          <a:ea typeface="宋体" pitchFamily="2" charset="-122"/>
                        </a:rPr>
                        <a:t>Wireline</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2000" b="1" i="0" u="none" strike="noStrike" cap="none" normalizeH="0" baseline="0" smtClean="0">
                          <a:ln>
                            <a:noFill/>
                          </a:ln>
                          <a:solidFill>
                            <a:schemeClr val="tx1"/>
                          </a:solidFill>
                          <a:effectLst/>
                          <a:latin typeface="Arial" pitchFamily="34" charset="0"/>
                          <a:ea typeface="宋体" pitchFamily="2" charset="-122"/>
                        </a:rPr>
                        <a:t>communications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2">
                        <a:alpha val="47058"/>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20G/40G bridging and switching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2">
                        <a:alpha val="47058"/>
                      </a:schemeClr>
                    </a:solid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20G packet processing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2">
                        <a:alpha val="47058"/>
                      </a:schemeClr>
                    </a:solid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Gigabit-capable passive optical network (GPON)</a:t>
                      </a:r>
                      <a:endParaRPr kumimoji="0" lang="en-US" altLang="zh-CN" sz="1600" b="1" i="1" u="none" strike="noStrike" cap="none" normalizeH="0" baseline="0" smtClean="0">
                        <a:ln>
                          <a:noFill/>
                        </a:ln>
                        <a:solidFill>
                          <a:srgbClr val="FF0000"/>
                        </a:solidFill>
                        <a:effectLst/>
                        <a:latin typeface="Arial" pitchFamily="34" charset="0"/>
                        <a:ea typeface="宋体" pitchFamily="2" charset="-122"/>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2">
                        <a:alpha val="47058"/>
                      </a:schemeClr>
                    </a:solidFill>
                  </a:tcPr>
                </a:tc>
              </a:tr>
              <a:tr h="274638">
                <a:tc rowSpan="4">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2000" b="1" i="0" u="none" strike="noStrike" cap="none" normalizeH="0" baseline="0" smtClean="0">
                          <a:ln>
                            <a:noFill/>
                          </a:ln>
                          <a:solidFill>
                            <a:schemeClr val="tx1"/>
                          </a:solidFill>
                          <a:effectLst/>
                          <a:latin typeface="Arial" pitchFamily="34" charset="0"/>
                          <a:ea typeface="宋体" pitchFamily="2" charset="-122"/>
                        </a:rPr>
                        <a:t>Broadcast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Digital modulation equipment (including EdgeQAM and satellite and terrestrial broadcast)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Pro audio/visual (A/V) switchers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Video conferencing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PCIe capture and cameras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4638">
                <a:tc rowSpan="3">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2000" b="1" i="0" u="none" strike="noStrike" cap="none" normalizeH="0" baseline="0" smtClean="0">
                          <a:ln>
                            <a:noFill/>
                          </a:ln>
                          <a:solidFill>
                            <a:schemeClr val="tx1"/>
                          </a:solidFill>
                          <a:effectLst/>
                          <a:latin typeface="Arial" pitchFamily="34" charset="0"/>
                          <a:ea typeface="宋体" pitchFamily="2" charset="-122"/>
                        </a:rPr>
                        <a:t>Computer and storage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Custom storage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D9D9D9"/>
                    </a:solid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Flash memory cache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D9D9D9"/>
                    </a:solidFill>
                  </a:tcPr>
                </a:tc>
              </a:tr>
              <a:tr h="27463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600" b="0" i="0" u="none" strike="noStrike" cap="none" normalizeH="0" baseline="0" smtClean="0">
                          <a:ln>
                            <a:noFill/>
                          </a:ln>
                          <a:solidFill>
                            <a:schemeClr val="tx1"/>
                          </a:solidFill>
                          <a:effectLst/>
                          <a:latin typeface="Arial" pitchFamily="34" charset="0"/>
                          <a:ea typeface="宋体" pitchFamily="2" charset="-122"/>
                        </a:rPr>
                        <a:t>Plug-in cards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D9D9D9"/>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p:spPr>
        <p:txBody>
          <a:bodyPr/>
          <a:lstStyle/>
          <a:p>
            <a:fld id="{C7AABF4A-334B-48FF-AA35-4E5915EDBA1C}" type="slidenum">
              <a:rPr lang="en-US" altLang="zh-CN"/>
              <a:pPr/>
              <a:t>19</a:t>
            </a:fld>
            <a:endParaRPr lang="en-US" altLang="zh-CN"/>
          </a:p>
        </p:txBody>
      </p:sp>
      <p:sp>
        <p:nvSpPr>
          <p:cNvPr id="15363" name="Rectangle 2"/>
          <p:cNvSpPr>
            <a:spLocks noGrp="1" noChangeArrowheads="1"/>
          </p:cNvSpPr>
          <p:nvPr>
            <p:ph type="title" idx="4294967295"/>
          </p:nvPr>
        </p:nvSpPr>
        <p:spPr>
          <a:xfrm>
            <a:off x="238125" y="247650"/>
            <a:ext cx="8905875" cy="939800"/>
          </a:xfrm>
        </p:spPr>
        <p:txBody>
          <a:bodyPr/>
          <a:lstStyle/>
          <a:p>
            <a:pPr eaLnBrk="1" hangingPunct="1"/>
            <a:r>
              <a:rPr lang="en-US" altLang="zh-CN" smtClean="0">
                <a:ea typeface="宋体" pitchFamily="2" charset="-122"/>
              </a:rPr>
              <a:t>Target Applications (2/2)</a:t>
            </a:r>
          </a:p>
        </p:txBody>
      </p:sp>
      <p:graphicFrame>
        <p:nvGraphicFramePr>
          <p:cNvPr id="8244" name="Group 52"/>
          <p:cNvGraphicFramePr>
            <a:graphicFrameLocks noGrp="1"/>
          </p:cNvGraphicFramePr>
          <p:nvPr>
            <p:ph idx="4294967295"/>
          </p:nvPr>
        </p:nvGraphicFramePr>
        <p:xfrm>
          <a:off x="609600" y="1211263"/>
          <a:ext cx="7876071" cy="4094732"/>
        </p:xfrm>
        <a:graphic>
          <a:graphicData uri="http://schemas.openxmlformats.org/drawingml/2006/table">
            <a:tbl>
              <a:tblPr/>
              <a:tblGrid>
                <a:gridCol w="3900422"/>
                <a:gridCol w="3975649"/>
              </a:tblGrid>
              <a:tr h="375482">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pitchFamily="34" charset="0"/>
                        </a:rPr>
                        <a:t>Industry</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pitchFamily="34" charset="0"/>
                        </a:rPr>
                        <a:t>Applications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297289">
                <a:tc rowSpan="4">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rPr>
                        <a:t>Test and medical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rPr>
                        <a:t>Ultrasound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97289">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0" i="0" u="none" strike="noStrike" cap="none" normalizeH="0" baseline="0" smtClean="0">
                          <a:ln>
                            <a:noFill/>
                          </a:ln>
                          <a:solidFill>
                            <a:schemeClr val="tx1"/>
                          </a:solidFill>
                          <a:effectLst/>
                          <a:latin typeface="Arial" pitchFamily="34" charset="0"/>
                        </a:rPr>
                        <a:t>CT scanning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97289">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pitchFamily="34" charset="0"/>
                        </a:rPr>
                        <a:t>Other diagnostic imaging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97289">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Portable and wireless tests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66450">
                <a:tc rowSpan="4">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rPr>
                        <a:t>Military</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Guidance control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r>
              <a:tr h="297289">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Tactical electronic warfare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r>
              <a:tr h="297289">
                <a:tc vMerge="1">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Custom storage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r>
              <a:tr h="297289">
                <a:tc vMerge="1">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Electro-optical/infrared (EO/IR) system</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r>
              <a:tr h="297289">
                <a:tc rowSpan="3">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Arial" pitchFamily="34" charset="0"/>
                        </a:rPr>
                        <a:t>Industrial and consumer</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pitchFamily="34" charset="0"/>
                        </a:rPr>
                        <a:t>Human-machine interface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97289">
                <a:tc vMerge="1">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pitchFamily="34" charset="0"/>
                        </a:rPr>
                        <a:t>I/O companion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97289">
                <a:tc vMerge="1">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High-end display</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5397" name="Slide Number Placeholder 3"/>
          <p:cNvSpPr txBox="1">
            <a:spLocks noGrp="1"/>
          </p:cNvSpPr>
          <p:nvPr/>
        </p:nvSpPr>
        <p:spPr bwMode="auto">
          <a:xfrm>
            <a:off x="293688" y="6588125"/>
            <a:ext cx="698500" cy="282575"/>
          </a:xfrm>
          <a:prstGeom prst="rect">
            <a:avLst/>
          </a:prstGeom>
          <a:noFill/>
          <a:ln w="9525">
            <a:noFill/>
            <a:miter lim="800000"/>
            <a:headEnd/>
            <a:tailEnd/>
          </a:ln>
        </p:spPr>
        <p:txBody>
          <a:bodyPr/>
          <a:lstStyle/>
          <a:p>
            <a:pPr eaLnBrk="0" hangingPunct="0"/>
            <a:fld id="{3115B700-6223-4E90-BB60-77F0AE88F3AE}" type="slidenum">
              <a:rPr lang="en-US" altLang="zh-CN" sz="900">
                <a:ea typeface="宋体" pitchFamily="2" charset="-122"/>
              </a:rPr>
              <a:pPr eaLnBrk="0" hangingPunct="0"/>
              <a:t>19</a:t>
            </a:fld>
            <a:endParaRPr lang="en-US" altLang="zh-CN" sz="900">
              <a:ea typeface="宋体" pitchFamily="2" charset="-122"/>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Agenda</a:t>
            </a:r>
            <a:endParaRPr lang="zh-CN" altLang="en-US" dirty="0"/>
          </a:p>
        </p:txBody>
      </p:sp>
      <p:sp>
        <p:nvSpPr>
          <p:cNvPr id="3" name="Content Placeholder 2"/>
          <p:cNvSpPr>
            <a:spLocks noGrp="1"/>
          </p:cNvSpPr>
          <p:nvPr>
            <p:ph idx="1"/>
          </p:nvPr>
        </p:nvSpPr>
        <p:spPr/>
        <p:txBody>
          <a:bodyPr/>
          <a:lstStyle/>
          <a:p>
            <a:r>
              <a:rPr lang="en-US" altLang="zh-CN" dirty="0" err="1" smtClean="0"/>
              <a:t>Altera’s</a:t>
            </a:r>
            <a:r>
              <a:rPr lang="en-US" altLang="zh-CN" dirty="0" smtClean="0"/>
              <a:t> 28-nm Portfolio</a:t>
            </a:r>
          </a:p>
          <a:p>
            <a:r>
              <a:rPr lang="en-US" altLang="zh-CN" dirty="0" smtClean="0"/>
              <a:t>Stratix V FPGAs: Build for Bandwidth</a:t>
            </a:r>
          </a:p>
          <a:p>
            <a:r>
              <a:rPr lang="en-US" altLang="zh-CN" dirty="0" err="1" smtClean="0"/>
              <a:t>Arria</a:t>
            </a:r>
            <a:r>
              <a:rPr lang="en-US" altLang="zh-CN" dirty="0" smtClean="0"/>
              <a:t> V FPGAs: Balanced Performance, Power and Cost</a:t>
            </a:r>
          </a:p>
          <a:p>
            <a:r>
              <a:rPr lang="en-US" altLang="zh-CN" dirty="0" smtClean="0"/>
              <a:t>Cyclone V FPGAs: Lowest System Cost and Power</a:t>
            </a:r>
          </a:p>
          <a:p>
            <a:r>
              <a:rPr lang="en-US" altLang="zh-CN" dirty="0" smtClean="0"/>
              <a:t>Altera </a:t>
            </a:r>
            <a:r>
              <a:rPr lang="en-US" altLang="zh-CN" dirty="0" err="1" smtClean="0"/>
              <a:t>SoC</a:t>
            </a:r>
            <a:r>
              <a:rPr lang="en-US" altLang="zh-CN" dirty="0" smtClean="0"/>
              <a:t> FPGAs</a:t>
            </a:r>
          </a:p>
          <a:p>
            <a:pPr>
              <a:buNone/>
            </a:pPr>
            <a:endParaRPr lang="en-US" altLang="zh-CN" dirty="0" smtClean="0"/>
          </a:p>
          <a:p>
            <a:pPr>
              <a:buNone/>
            </a:pPr>
            <a:endParaRPr lang="zh-CN" altLang="en-US" dirty="0"/>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dirty="0" smtClean="0"/>
              <a:t>Cyclone V FPGAs: </a:t>
            </a:r>
            <a:br>
              <a:rPr lang="en-US" dirty="0" smtClean="0"/>
            </a:br>
            <a:r>
              <a:rPr lang="en-US" dirty="0" smtClean="0"/>
              <a:t>Lowest System Cost and Power</a:t>
            </a:r>
            <a:endParaRPr lang="en-US" dirty="0"/>
          </a:p>
        </p:txBody>
      </p:sp>
      <p:sp>
        <p:nvSpPr>
          <p:cNvPr id="4" name="Subtitle 3"/>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261938" y="117475"/>
            <a:ext cx="8239125" cy="1244600"/>
          </a:xfrm>
        </p:spPr>
        <p:txBody>
          <a:bodyPr/>
          <a:lstStyle/>
          <a:p>
            <a:pPr eaLnBrk="1" hangingPunct="1"/>
            <a:r>
              <a:rPr lang="en-US" altLang="zh-CN" smtClean="0">
                <a:ea typeface="宋体" pitchFamily="2" charset="-122"/>
              </a:rPr>
              <a:t>Cyclone V FPGA Family: An Introduction</a:t>
            </a:r>
          </a:p>
        </p:txBody>
      </p:sp>
      <p:sp>
        <p:nvSpPr>
          <p:cNvPr id="4098" name="Slide Number Placeholder 3"/>
          <p:cNvSpPr>
            <a:spLocks noGrp="1"/>
          </p:cNvSpPr>
          <p:nvPr>
            <p:ph type="sldNum" sz="quarter" idx="10"/>
          </p:nvPr>
        </p:nvSpPr>
        <p:spPr/>
        <p:txBody>
          <a:bodyPr/>
          <a:lstStyle/>
          <a:p>
            <a:fld id="{AFEA2044-D975-458A-B1BA-A9DE1409D701}" type="slidenum">
              <a:rPr lang="en-US" altLang="zh-CN"/>
              <a:pPr/>
              <a:t>21</a:t>
            </a:fld>
            <a:endParaRPr lang="en-US" altLang="zh-CN"/>
          </a:p>
        </p:txBody>
      </p:sp>
      <p:graphicFrame>
        <p:nvGraphicFramePr>
          <p:cNvPr id="302085" name="Group 5"/>
          <p:cNvGraphicFramePr>
            <a:graphicFrameLocks noGrp="1"/>
          </p:cNvGraphicFramePr>
          <p:nvPr/>
        </p:nvGraphicFramePr>
        <p:xfrm>
          <a:off x="174625" y="3668713"/>
          <a:ext cx="2812533" cy="731520"/>
        </p:xfrm>
        <a:graphic>
          <a:graphicData uri="http://schemas.openxmlformats.org/drawingml/2006/table">
            <a:tbl>
              <a:tblPr/>
              <a:tblGrid>
                <a:gridCol w="2812533"/>
              </a:tblGrid>
              <a:tr h="22860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E Variant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22860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Lowest cost and power</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grpSp>
        <p:nvGrpSpPr>
          <p:cNvPr id="2" name="Group 9"/>
          <p:cNvGrpSpPr>
            <a:grpSpLocks/>
          </p:cNvGrpSpPr>
          <p:nvPr/>
        </p:nvGrpSpPr>
        <p:grpSpPr bwMode="auto">
          <a:xfrm>
            <a:off x="3254375" y="900113"/>
            <a:ext cx="2540000" cy="2563812"/>
            <a:chOff x="3755700" y="1657330"/>
            <a:chExt cx="1406525" cy="1419225"/>
          </a:xfrm>
        </p:grpSpPr>
        <p:pic>
          <p:nvPicPr>
            <p:cNvPr id="12321" name="Picture 63" descr="1.png"/>
            <p:cNvPicPr>
              <a:picLocks noChangeAspect="1"/>
            </p:cNvPicPr>
            <p:nvPr/>
          </p:nvPicPr>
          <p:blipFill>
            <a:blip r:embed="rId3"/>
            <a:srcRect/>
            <a:stretch>
              <a:fillRect/>
            </a:stretch>
          </p:blipFill>
          <p:spPr bwMode="auto">
            <a:xfrm>
              <a:off x="3755700" y="1657330"/>
              <a:ext cx="1406525" cy="1419225"/>
            </a:xfrm>
            <a:prstGeom prst="rect">
              <a:avLst/>
            </a:prstGeom>
            <a:noFill/>
            <a:ln w="9525">
              <a:noFill/>
              <a:miter lim="800000"/>
              <a:headEnd/>
              <a:tailEnd/>
            </a:ln>
          </p:spPr>
        </p:pic>
        <p:pic>
          <p:nvPicPr>
            <p:cNvPr id="12322" name="Picture 24" descr="CycloneV_pms"/>
            <p:cNvPicPr>
              <a:picLocks noChangeAspect="1" noChangeArrowheads="1"/>
            </p:cNvPicPr>
            <p:nvPr/>
          </p:nvPicPr>
          <p:blipFill>
            <a:blip r:embed="rId4"/>
            <a:srcRect/>
            <a:stretch>
              <a:fillRect/>
            </a:stretch>
          </p:blipFill>
          <p:spPr bwMode="auto">
            <a:xfrm>
              <a:off x="3874763" y="2465368"/>
              <a:ext cx="1187450" cy="228600"/>
            </a:xfrm>
            <a:prstGeom prst="rect">
              <a:avLst/>
            </a:prstGeom>
            <a:noFill/>
            <a:ln w="9525">
              <a:noFill/>
              <a:miter lim="800000"/>
              <a:headEnd/>
              <a:tailEnd/>
            </a:ln>
          </p:spPr>
        </p:pic>
      </p:grpSp>
      <p:graphicFrame>
        <p:nvGraphicFramePr>
          <p:cNvPr id="13" name="Group 5"/>
          <p:cNvGraphicFramePr>
            <a:graphicFrameLocks noGrp="1"/>
          </p:cNvGraphicFramePr>
          <p:nvPr/>
        </p:nvGraphicFramePr>
        <p:xfrm>
          <a:off x="3125788" y="3668713"/>
          <a:ext cx="2833798" cy="731520"/>
        </p:xfrm>
        <a:graphic>
          <a:graphicData uri="http://schemas.openxmlformats.org/drawingml/2006/table">
            <a:tbl>
              <a:tblPr/>
              <a:tblGrid>
                <a:gridCol w="2833798"/>
              </a:tblGrid>
              <a:tr h="22860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GX  Variant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22860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3G transceivers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graphicFrame>
        <p:nvGraphicFramePr>
          <p:cNvPr id="14" name="Group 5"/>
          <p:cNvGraphicFramePr>
            <a:graphicFrameLocks noGrp="1"/>
          </p:cNvGraphicFramePr>
          <p:nvPr/>
        </p:nvGraphicFramePr>
        <p:xfrm>
          <a:off x="6096000" y="3668713"/>
          <a:ext cx="2856023" cy="731520"/>
        </p:xfrm>
        <a:graphic>
          <a:graphicData uri="http://schemas.openxmlformats.org/drawingml/2006/table">
            <a:tbl>
              <a:tblPr/>
              <a:tblGrid>
                <a:gridCol w="2856023"/>
              </a:tblGrid>
              <a:tr h="22860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GT Variant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22860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1" i="0" u="none" strike="noStrike" cap="none" normalizeH="0" baseline="0" dirty="0" smtClean="0">
                          <a:ln>
                            <a:noFill/>
                          </a:ln>
                          <a:solidFill>
                            <a:schemeClr val="tx1"/>
                          </a:solidFill>
                          <a:effectLst/>
                          <a:latin typeface="Arial" charset="0"/>
                        </a:rPr>
                        <a:t>5G transceivers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7" name="Rectangle 16"/>
          <p:cNvSpPr/>
          <p:nvPr/>
        </p:nvSpPr>
        <p:spPr>
          <a:xfrm>
            <a:off x="5910263" y="1660525"/>
            <a:ext cx="2744787" cy="1016000"/>
          </a:xfrm>
          <a:prstGeom prst="rect">
            <a:avLst/>
          </a:prstGeom>
        </p:spPr>
        <p:txBody>
          <a:bodyPr>
            <a:spAutoFit/>
          </a:bodyPr>
          <a:lstStyle/>
          <a:p>
            <a:pPr algn="ctr"/>
            <a:r>
              <a:rPr lang="en-US" altLang="zh-CN" sz="2000" b="1" i="1">
                <a:solidFill>
                  <a:srgbClr val="30C1BE"/>
                </a:solidFill>
                <a:latin typeface="Arial Black" pitchFamily="34" charset="0"/>
                <a:ea typeface="宋体" pitchFamily="2" charset="-122"/>
              </a:rPr>
              <a:t>Opening Up Design Possibilities</a:t>
            </a:r>
            <a:endParaRPr lang="en-US" altLang="zh-CN" sz="2000" i="1">
              <a:solidFill>
                <a:srgbClr val="30C1BE"/>
              </a:solidFill>
              <a:latin typeface="Arial Black" pitchFamily="34" charset="0"/>
              <a:ea typeface="宋体" pitchFamily="2" charset="-122"/>
            </a:endParaRPr>
          </a:p>
        </p:txBody>
      </p:sp>
      <p:sp>
        <p:nvSpPr>
          <p:cNvPr id="12318" name="TextBox 10"/>
          <p:cNvSpPr txBox="1">
            <a:spLocks noChangeArrowheads="1"/>
          </p:cNvSpPr>
          <p:nvPr/>
        </p:nvSpPr>
        <p:spPr bwMode="auto">
          <a:xfrm>
            <a:off x="180975" y="4635500"/>
            <a:ext cx="2754313" cy="1477963"/>
          </a:xfrm>
          <a:prstGeom prst="rect">
            <a:avLst/>
          </a:prstGeom>
          <a:noFill/>
          <a:ln w="9525">
            <a:noFill/>
            <a:miter lim="800000"/>
            <a:headEnd/>
            <a:tailEnd/>
          </a:ln>
        </p:spPr>
        <p:txBody>
          <a:bodyPr>
            <a:spAutoFit/>
          </a:bodyPr>
          <a:lstStyle/>
          <a:p>
            <a:pPr algn="ctr"/>
            <a:r>
              <a:rPr lang="en-US" altLang="zh-CN" i="1">
                <a:ea typeface="宋体" pitchFamily="2" charset="-122"/>
              </a:rPr>
              <a:t>Optimized for lowest system cost and power for a wide spectrum of general logic and DSP applications  </a:t>
            </a:r>
            <a:endParaRPr lang="en-US" altLang="zh-CN">
              <a:ea typeface="宋体" pitchFamily="2" charset="-122"/>
            </a:endParaRPr>
          </a:p>
        </p:txBody>
      </p:sp>
      <p:sp>
        <p:nvSpPr>
          <p:cNvPr id="12319" name="TextBox 11"/>
          <p:cNvSpPr txBox="1">
            <a:spLocks noChangeArrowheads="1"/>
          </p:cNvSpPr>
          <p:nvPr/>
        </p:nvSpPr>
        <p:spPr bwMode="auto">
          <a:xfrm>
            <a:off x="3125788" y="4635500"/>
            <a:ext cx="2828925" cy="1200150"/>
          </a:xfrm>
          <a:prstGeom prst="rect">
            <a:avLst/>
          </a:prstGeom>
          <a:noFill/>
          <a:ln w="9525">
            <a:noFill/>
            <a:miter lim="800000"/>
            <a:headEnd/>
            <a:tailEnd/>
          </a:ln>
        </p:spPr>
        <p:txBody>
          <a:bodyPr>
            <a:spAutoFit/>
          </a:bodyPr>
          <a:lstStyle/>
          <a:p>
            <a:pPr algn="ctr"/>
            <a:r>
              <a:rPr lang="en-US" altLang="zh-CN" i="1">
                <a:ea typeface="宋体" pitchFamily="2" charset="-122"/>
              </a:rPr>
              <a:t>Optimized for lowest cost and power for 614 Mbps to 3.125 Gbps transceiver applications</a:t>
            </a:r>
            <a:endParaRPr lang="en-US" altLang="zh-CN">
              <a:ea typeface="宋体" pitchFamily="2" charset="-122"/>
            </a:endParaRPr>
          </a:p>
        </p:txBody>
      </p:sp>
      <p:sp>
        <p:nvSpPr>
          <p:cNvPr id="12320" name="TextBox 14"/>
          <p:cNvSpPr txBox="1">
            <a:spLocks noChangeArrowheads="1"/>
          </p:cNvSpPr>
          <p:nvPr/>
        </p:nvSpPr>
        <p:spPr bwMode="auto">
          <a:xfrm>
            <a:off x="6124575" y="4635500"/>
            <a:ext cx="2817813" cy="923925"/>
          </a:xfrm>
          <a:prstGeom prst="rect">
            <a:avLst/>
          </a:prstGeom>
          <a:noFill/>
          <a:ln w="9525">
            <a:noFill/>
            <a:miter lim="800000"/>
            <a:headEnd/>
            <a:tailEnd/>
          </a:ln>
        </p:spPr>
        <p:txBody>
          <a:bodyPr>
            <a:spAutoFit/>
          </a:bodyPr>
          <a:lstStyle/>
          <a:p>
            <a:pPr algn="ctr"/>
            <a:r>
              <a:rPr lang="en-US" altLang="zh-CN" i="1">
                <a:ea typeface="宋体" pitchFamily="2" charset="-122"/>
              </a:rPr>
              <a:t>FPGA industry’s lowest cost and power for 5.0 G transceiver applications </a:t>
            </a:r>
            <a:endParaRPr lang="en-US" altLang="zh-CN">
              <a:ea typeface="宋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8" descr="CVdiagram.jpg"/>
          <p:cNvPicPr>
            <a:picLocks noChangeAspect="1"/>
          </p:cNvPicPr>
          <p:nvPr/>
        </p:nvPicPr>
        <p:blipFill>
          <a:blip r:embed="rId3"/>
          <a:srcRect/>
          <a:stretch>
            <a:fillRect/>
          </a:stretch>
        </p:blipFill>
        <p:spPr bwMode="auto">
          <a:xfrm>
            <a:off x="161925" y="1566863"/>
            <a:ext cx="8820150" cy="4552950"/>
          </a:xfrm>
          <a:prstGeom prst="rect">
            <a:avLst/>
          </a:prstGeom>
          <a:noFill/>
          <a:ln w="9525">
            <a:noFill/>
            <a:miter lim="800000"/>
            <a:headEnd/>
            <a:tailEnd/>
          </a:ln>
        </p:spPr>
      </p:pic>
      <p:sp>
        <p:nvSpPr>
          <p:cNvPr id="13315" name="Title 1"/>
          <p:cNvSpPr>
            <a:spLocks noGrp="1"/>
          </p:cNvSpPr>
          <p:nvPr>
            <p:ph type="title"/>
          </p:nvPr>
        </p:nvSpPr>
        <p:spPr>
          <a:xfrm>
            <a:off x="319088" y="198438"/>
            <a:ext cx="8331200" cy="914400"/>
          </a:xfrm>
        </p:spPr>
        <p:txBody>
          <a:bodyPr/>
          <a:lstStyle/>
          <a:p>
            <a:pPr eaLnBrk="1" hangingPunct="1"/>
            <a:r>
              <a:rPr lang="en-US" altLang="zh-CN" smtClean="0">
                <a:ea typeface="宋体" pitchFamily="2" charset="-122"/>
              </a:rPr>
              <a:t>System Cost Reduction via Integration</a:t>
            </a:r>
          </a:p>
        </p:txBody>
      </p:sp>
      <p:sp>
        <p:nvSpPr>
          <p:cNvPr id="82" name="Content Placeholder 40"/>
          <p:cNvSpPr>
            <a:spLocks noGrp="1"/>
          </p:cNvSpPr>
          <p:nvPr>
            <p:ph idx="1"/>
          </p:nvPr>
        </p:nvSpPr>
        <p:spPr>
          <a:xfrm>
            <a:off x="4560888" y="4487863"/>
            <a:ext cx="4583112" cy="1168400"/>
          </a:xfrm>
        </p:spPr>
        <p:txBody>
          <a:bodyPr/>
          <a:lstStyle/>
          <a:p>
            <a:pPr marL="457200" indent="-457200" algn="ctr" eaLnBrk="1" hangingPunct="1">
              <a:buFont typeface="Wingdings" pitchFamily="2" charset="2"/>
              <a:buNone/>
            </a:pPr>
            <a:r>
              <a:rPr lang="en-US" altLang="zh-CN" sz="2000" b="1" i="1" smtClean="0">
                <a:solidFill>
                  <a:srgbClr val="30C1BE"/>
                </a:solidFill>
                <a:latin typeface="Arial Black" pitchFamily="34" charset="0"/>
                <a:ea typeface="宋体" pitchFamily="2" charset="-122"/>
              </a:rPr>
              <a:t>Lower Power and </a:t>
            </a:r>
          </a:p>
          <a:p>
            <a:pPr marL="457200" indent="-457200" algn="ctr" eaLnBrk="1" hangingPunct="1">
              <a:buFont typeface="Wingdings" pitchFamily="2" charset="2"/>
              <a:buNone/>
            </a:pPr>
            <a:r>
              <a:rPr lang="en-US" altLang="zh-CN" sz="2000" b="1" i="1" smtClean="0">
                <a:solidFill>
                  <a:srgbClr val="30C1BE"/>
                </a:solidFill>
                <a:latin typeface="Arial Black" pitchFamily="34" charset="0"/>
                <a:ea typeface="宋体" pitchFamily="2" charset="-122"/>
              </a:rPr>
              <a:t>More Bandwidth</a:t>
            </a:r>
          </a:p>
        </p:txBody>
      </p:sp>
      <p:sp>
        <p:nvSpPr>
          <p:cNvPr id="4" name="Slide Number Placeholder 3"/>
          <p:cNvSpPr>
            <a:spLocks noGrp="1"/>
          </p:cNvSpPr>
          <p:nvPr>
            <p:ph type="sldNum" sz="quarter" idx="10"/>
          </p:nvPr>
        </p:nvSpPr>
        <p:spPr/>
        <p:txBody>
          <a:bodyPr/>
          <a:lstStyle/>
          <a:p>
            <a:fld id="{01E91CC2-C26A-4AD6-8E26-35180907AA5E}" type="slidenum">
              <a:rPr lang="en-US" altLang="zh-CN"/>
              <a:pPr/>
              <a:t>22</a:t>
            </a:fld>
            <a:endParaRPr lang="en-US" altLang="zh-CN"/>
          </a:p>
        </p:txBody>
      </p:sp>
      <p:sp>
        <p:nvSpPr>
          <p:cNvPr id="13318" name="TextBox 76"/>
          <p:cNvSpPr txBox="1">
            <a:spLocks noChangeArrowheads="1"/>
          </p:cNvSpPr>
          <p:nvPr/>
        </p:nvSpPr>
        <p:spPr bwMode="auto">
          <a:xfrm>
            <a:off x="1506538" y="927100"/>
            <a:ext cx="1758950" cy="522288"/>
          </a:xfrm>
          <a:prstGeom prst="rect">
            <a:avLst/>
          </a:prstGeom>
          <a:noFill/>
          <a:ln w="9525">
            <a:noFill/>
            <a:miter lim="800000"/>
            <a:headEnd/>
            <a:tailEnd/>
          </a:ln>
        </p:spPr>
        <p:txBody>
          <a:bodyPr>
            <a:spAutoFit/>
          </a:bodyPr>
          <a:lstStyle/>
          <a:p>
            <a:pPr algn="ctr" eaLnBrk="0" hangingPunct="0"/>
            <a:r>
              <a:rPr lang="en-US" altLang="zh-CN" sz="2800" b="1">
                <a:ea typeface="宋体" pitchFamily="2" charset="-122"/>
              </a:rPr>
              <a:t>Before</a:t>
            </a:r>
          </a:p>
        </p:txBody>
      </p:sp>
      <p:sp>
        <p:nvSpPr>
          <p:cNvPr id="13319" name="TextBox 77"/>
          <p:cNvSpPr txBox="1">
            <a:spLocks noChangeArrowheads="1"/>
          </p:cNvSpPr>
          <p:nvPr/>
        </p:nvSpPr>
        <p:spPr bwMode="auto">
          <a:xfrm>
            <a:off x="5949950" y="927100"/>
            <a:ext cx="1757363" cy="522288"/>
          </a:xfrm>
          <a:prstGeom prst="rect">
            <a:avLst/>
          </a:prstGeom>
          <a:noFill/>
          <a:ln w="9525">
            <a:noFill/>
            <a:miter lim="800000"/>
            <a:headEnd/>
            <a:tailEnd/>
          </a:ln>
        </p:spPr>
        <p:txBody>
          <a:bodyPr>
            <a:spAutoFit/>
          </a:bodyPr>
          <a:lstStyle/>
          <a:p>
            <a:pPr algn="ctr" eaLnBrk="0" hangingPunct="0"/>
            <a:r>
              <a:rPr lang="en-US" altLang="zh-CN" sz="2800" b="1">
                <a:ea typeface="宋体" pitchFamily="2" charset="-122"/>
              </a:rPr>
              <a:t>After</a:t>
            </a:r>
          </a:p>
        </p:txBody>
      </p:sp>
      <p:cxnSp>
        <p:nvCxnSpPr>
          <p:cNvPr id="13320" name="Straight Connector 9"/>
          <p:cNvCxnSpPr>
            <a:cxnSpLocks noChangeShapeType="1"/>
          </p:cNvCxnSpPr>
          <p:nvPr/>
        </p:nvCxnSpPr>
        <p:spPr bwMode="auto">
          <a:xfrm rot="5400000" flipH="1" flipV="1">
            <a:off x="1990725" y="3500438"/>
            <a:ext cx="5141913" cy="20637"/>
          </a:xfrm>
          <a:prstGeom prst="line">
            <a:avLst/>
          </a:prstGeom>
          <a:noFill/>
          <a:ln w="9525" algn="ctr">
            <a:solidFill>
              <a:schemeClr val="tx1"/>
            </a:solidFill>
            <a:prstDash val="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2000"/>
                                        <p:tgtEl>
                                          <p:spTgt spid="8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xEl>
                                              <p:pRg st="1" end="1"/>
                                            </p:txEl>
                                          </p:spTgt>
                                        </p:tgtEl>
                                        <p:attrNameLst>
                                          <p:attrName>style.visibility</p:attrName>
                                        </p:attrNameLst>
                                      </p:cBhvr>
                                      <p:to>
                                        <p:strVal val="visible"/>
                                      </p:to>
                                    </p:set>
                                    <p:animEffect transition="in" filter="fade">
                                      <p:cBhvr>
                                        <p:cTn id="10" dur="2000"/>
                                        <p:tgtEl>
                                          <p:spTgt spid="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0838" y="273050"/>
            <a:ext cx="8664575" cy="598488"/>
          </a:xfrm>
        </p:spPr>
        <p:txBody>
          <a:bodyPr/>
          <a:lstStyle/>
          <a:p>
            <a:pPr eaLnBrk="1" hangingPunct="1"/>
            <a:r>
              <a:rPr lang="en-US" altLang="zh-CN" smtClean="0">
                <a:ea typeface="宋体" pitchFamily="2" charset="-122"/>
              </a:rPr>
              <a:t>Cyclone V FPGAs:</a:t>
            </a:r>
            <a:br>
              <a:rPr lang="en-US" altLang="zh-CN" smtClean="0">
                <a:ea typeface="宋体" pitchFamily="2" charset="-122"/>
              </a:rPr>
            </a:br>
            <a:r>
              <a:rPr lang="en-US" altLang="zh-CN" smtClean="0">
                <a:ea typeface="宋体" pitchFamily="2" charset="-122"/>
              </a:rPr>
              <a:t>Lowest System Cost and Power</a:t>
            </a:r>
          </a:p>
        </p:txBody>
      </p:sp>
      <p:sp>
        <p:nvSpPr>
          <p:cNvPr id="14339" name="Rectangle 3"/>
          <p:cNvSpPr>
            <a:spLocks noGrp="1" noChangeArrowheads="1"/>
          </p:cNvSpPr>
          <p:nvPr>
            <p:ph idx="1"/>
          </p:nvPr>
        </p:nvSpPr>
        <p:spPr>
          <a:xfrm>
            <a:off x="350838" y="1789113"/>
            <a:ext cx="5986462" cy="4303712"/>
          </a:xfrm>
        </p:spPr>
        <p:txBody>
          <a:bodyPr>
            <a:normAutofit lnSpcReduction="10000"/>
          </a:bodyPr>
          <a:lstStyle/>
          <a:p>
            <a:pPr eaLnBrk="1" hangingPunct="1">
              <a:lnSpc>
                <a:spcPct val="80000"/>
              </a:lnSpc>
            </a:pPr>
            <a:r>
              <a:rPr lang="en-US" altLang="zh-CN" sz="2000" dirty="0" smtClean="0">
                <a:ea typeface="宋体" pitchFamily="2" charset="-122"/>
              </a:rPr>
              <a:t>Lowest system cost</a:t>
            </a:r>
          </a:p>
          <a:p>
            <a:pPr lvl="1" eaLnBrk="1" hangingPunct="1">
              <a:lnSpc>
                <a:spcPct val="80000"/>
              </a:lnSpc>
            </a:pPr>
            <a:r>
              <a:rPr lang="en-US" altLang="zh-CN" sz="1600" dirty="0" smtClean="0">
                <a:ea typeface="宋体" pitchFamily="2" charset="-122"/>
              </a:rPr>
              <a:t>Increased use of hard IP blocks</a:t>
            </a:r>
          </a:p>
          <a:p>
            <a:pPr lvl="1" eaLnBrk="1" hangingPunct="1">
              <a:lnSpc>
                <a:spcPct val="80000"/>
              </a:lnSpc>
            </a:pPr>
            <a:r>
              <a:rPr lang="en-US" altLang="zh-CN" sz="1600" dirty="0" smtClean="0">
                <a:ea typeface="宋体" pitchFamily="2" charset="-122"/>
              </a:rPr>
              <a:t>Only two voltage rails for core and transceivers</a:t>
            </a:r>
          </a:p>
          <a:p>
            <a:pPr lvl="1" eaLnBrk="1" hangingPunct="1">
              <a:lnSpc>
                <a:spcPct val="80000"/>
              </a:lnSpc>
            </a:pPr>
            <a:r>
              <a:rPr lang="en-US" altLang="zh-CN" sz="1600" dirty="0" smtClean="0">
                <a:ea typeface="宋体" pitchFamily="2" charset="-122"/>
              </a:rPr>
              <a:t>Configuration via Protocol (</a:t>
            </a:r>
            <a:r>
              <a:rPr lang="en-US" altLang="zh-CN" sz="1600" dirty="0" err="1" smtClean="0">
                <a:ea typeface="宋体" pitchFamily="2" charset="-122"/>
              </a:rPr>
              <a:t>CvP</a:t>
            </a:r>
            <a:r>
              <a:rPr lang="en-US" altLang="zh-CN" sz="1600" dirty="0" smtClean="0">
                <a:ea typeface="宋体" pitchFamily="2" charset="-122"/>
              </a:rPr>
              <a:t>)</a:t>
            </a:r>
          </a:p>
          <a:p>
            <a:pPr lvl="1" eaLnBrk="1" hangingPunct="1">
              <a:lnSpc>
                <a:spcPct val="80000"/>
              </a:lnSpc>
            </a:pPr>
            <a:r>
              <a:rPr lang="en-US" altLang="zh-CN" sz="1600" dirty="0" err="1" smtClean="0">
                <a:ea typeface="宋体" pitchFamily="2" charset="-122"/>
              </a:rPr>
              <a:t>Wirebond</a:t>
            </a:r>
            <a:r>
              <a:rPr lang="en-US" altLang="zh-CN" sz="1600" dirty="0" smtClean="0">
                <a:ea typeface="宋体" pitchFamily="2" charset="-122"/>
              </a:rPr>
              <a:t> packaging</a:t>
            </a:r>
          </a:p>
          <a:p>
            <a:pPr lvl="2" eaLnBrk="1" hangingPunct="1">
              <a:lnSpc>
                <a:spcPct val="80000"/>
              </a:lnSpc>
              <a:buFont typeface="Wingdings" pitchFamily="2" charset="2"/>
              <a:buNone/>
            </a:pPr>
            <a:endParaRPr lang="en-US" altLang="zh-CN" sz="1400" dirty="0" smtClean="0">
              <a:ea typeface="宋体" pitchFamily="2" charset="-122"/>
            </a:endParaRPr>
          </a:p>
          <a:p>
            <a:pPr eaLnBrk="1" hangingPunct="1">
              <a:lnSpc>
                <a:spcPct val="80000"/>
              </a:lnSpc>
            </a:pPr>
            <a:r>
              <a:rPr lang="en-US" altLang="zh-CN" sz="2000" dirty="0" smtClean="0">
                <a:ea typeface="宋体" pitchFamily="2" charset="-122"/>
              </a:rPr>
              <a:t>Lowest system power</a:t>
            </a:r>
          </a:p>
          <a:p>
            <a:pPr lvl="1" eaLnBrk="1" hangingPunct="1">
              <a:lnSpc>
                <a:spcPct val="80000"/>
              </a:lnSpc>
            </a:pPr>
            <a:r>
              <a:rPr lang="en-US" altLang="zh-CN" sz="1600" dirty="0" smtClean="0">
                <a:ea typeface="宋体" pitchFamily="2" charset="-122"/>
              </a:rPr>
              <a:t>40% lower total power than previous generation</a:t>
            </a:r>
          </a:p>
          <a:p>
            <a:pPr lvl="1" eaLnBrk="1" hangingPunct="1">
              <a:lnSpc>
                <a:spcPct val="80000"/>
              </a:lnSpc>
            </a:pPr>
            <a:r>
              <a:rPr lang="en-US" altLang="zh-CN" sz="1600" dirty="0" smtClean="0">
                <a:ea typeface="宋体" pitchFamily="2" charset="-122"/>
              </a:rPr>
              <a:t>28-nm LP process</a:t>
            </a:r>
          </a:p>
          <a:p>
            <a:pPr lvl="1" eaLnBrk="1" hangingPunct="1">
              <a:lnSpc>
                <a:spcPct val="80000"/>
              </a:lnSpc>
            </a:pPr>
            <a:r>
              <a:rPr lang="en-US" altLang="zh-CN" sz="1600" dirty="0" smtClean="0">
                <a:ea typeface="宋体" pitchFamily="2" charset="-122"/>
              </a:rPr>
              <a:t>Hard IP blocks</a:t>
            </a:r>
          </a:p>
          <a:p>
            <a:pPr eaLnBrk="1" hangingPunct="1">
              <a:lnSpc>
                <a:spcPct val="80000"/>
              </a:lnSpc>
            </a:pPr>
            <a:endParaRPr lang="en-US" altLang="zh-CN" sz="2000" dirty="0" smtClean="0">
              <a:ea typeface="宋体" pitchFamily="2" charset="-122"/>
            </a:endParaRPr>
          </a:p>
          <a:p>
            <a:pPr eaLnBrk="1" hangingPunct="1">
              <a:lnSpc>
                <a:spcPct val="80000"/>
              </a:lnSpc>
            </a:pPr>
            <a:r>
              <a:rPr lang="en-US" altLang="zh-CN" sz="2000" dirty="0" smtClean="0">
                <a:ea typeface="宋体" pitchFamily="2" charset="-122"/>
              </a:rPr>
              <a:t>High Functionality</a:t>
            </a:r>
          </a:p>
          <a:p>
            <a:pPr lvl="1" eaLnBrk="1" hangingPunct="1">
              <a:lnSpc>
                <a:spcPct val="80000"/>
              </a:lnSpc>
            </a:pPr>
            <a:r>
              <a:rPr lang="en-US" altLang="zh-CN" sz="1600" dirty="0" smtClean="0">
                <a:ea typeface="宋体" pitchFamily="2" charset="-122"/>
              </a:rPr>
              <a:t>300K logic elements</a:t>
            </a:r>
            <a:endParaRPr lang="en-US" altLang="zh-CN" sz="1600" dirty="0" smtClean="0">
              <a:solidFill>
                <a:schemeClr val="folHlink"/>
              </a:solidFill>
              <a:ea typeface="宋体" pitchFamily="2" charset="-122"/>
            </a:endParaRPr>
          </a:p>
          <a:p>
            <a:pPr lvl="1" eaLnBrk="1" hangingPunct="1">
              <a:lnSpc>
                <a:spcPct val="80000"/>
              </a:lnSpc>
            </a:pPr>
            <a:r>
              <a:rPr lang="en-US" altLang="zh-CN" sz="1600" dirty="0" smtClean="0">
                <a:ea typeface="宋体" pitchFamily="2" charset="-122"/>
              </a:rPr>
              <a:t>12 </a:t>
            </a:r>
            <a:r>
              <a:rPr lang="en-US" altLang="zh-CN" sz="1600" dirty="0" err="1" smtClean="0">
                <a:ea typeface="宋体" pitchFamily="2" charset="-122"/>
              </a:rPr>
              <a:t>Mbits</a:t>
            </a:r>
            <a:r>
              <a:rPr lang="en-US" altLang="zh-CN" sz="1600" dirty="0" smtClean="0">
                <a:ea typeface="宋体" pitchFamily="2" charset="-122"/>
              </a:rPr>
              <a:t> of block memory </a:t>
            </a:r>
          </a:p>
          <a:p>
            <a:pPr lvl="1" eaLnBrk="1" hangingPunct="1">
              <a:lnSpc>
                <a:spcPct val="80000"/>
              </a:lnSpc>
            </a:pPr>
            <a:r>
              <a:rPr lang="en-US" altLang="zh-CN" sz="1600" dirty="0" smtClean="0">
                <a:ea typeface="宋体" pitchFamily="2" charset="-122"/>
              </a:rPr>
              <a:t>390 variable precision DSP blocks</a:t>
            </a:r>
          </a:p>
          <a:p>
            <a:pPr lvl="1" eaLnBrk="1" hangingPunct="1">
              <a:lnSpc>
                <a:spcPct val="80000"/>
              </a:lnSpc>
            </a:pPr>
            <a:r>
              <a:rPr lang="en-US" altLang="zh-CN" sz="1600" dirty="0" smtClean="0">
                <a:ea typeface="宋体" pitchFamily="2" charset="-122"/>
              </a:rPr>
              <a:t>Up to two </a:t>
            </a:r>
            <a:r>
              <a:rPr lang="en-US" altLang="zh-CN" sz="1600" dirty="0" err="1" smtClean="0">
                <a:ea typeface="宋体" pitchFamily="2" charset="-122"/>
              </a:rPr>
              <a:t>PCIe</a:t>
            </a:r>
            <a:r>
              <a:rPr lang="en-US" altLang="zh-CN" sz="1600" dirty="0" smtClean="0">
                <a:ea typeface="宋体" pitchFamily="2" charset="-122"/>
              </a:rPr>
              <a:t> and two Memory Controller Blocks</a:t>
            </a:r>
          </a:p>
          <a:p>
            <a:pPr lvl="1" eaLnBrk="1" hangingPunct="1">
              <a:lnSpc>
                <a:spcPct val="80000"/>
              </a:lnSpc>
            </a:pPr>
            <a:r>
              <a:rPr lang="en-US" altLang="zh-CN" sz="1600" dirty="0" smtClean="0">
                <a:ea typeface="宋体" pitchFamily="2" charset="-122"/>
              </a:rPr>
              <a:t>Up to twelve 5.0 </a:t>
            </a:r>
            <a:r>
              <a:rPr lang="en-US" altLang="zh-CN" sz="1600" dirty="0" err="1" smtClean="0">
                <a:ea typeface="宋体" pitchFamily="2" charset="-122"/>
              </a:rPr>
              <a:t>Gbs</a:t>
            </a:r>
            <a:r>
              <a:rPr lang="en-US" altLang="zh-CN" sz="1600" dirty="0" smtClean="0">
                <a:ea typeface="宋体" pitchFamily="2" charset="-122"/>
              </a:rPr>
              <a:t> transceiver I/O channels</a:t>
            </a:r>
            <a:endParaRPr lang="en-US" altLang="zh-CN" sz="1400" dirty="0" smtClean="0">
              <a:ea typeface="宋体" pitchFamily="2" charset="-122"/>
            </a:endParaRPr>
          </a:p>
          <a:p>
            <a:pPr lvl="1" eaLnBrk="1" hangingPunct="1">
              <a:lnSpc>
                <a:spcPct val="80000"/>
              </a:lnSpc>
              <a:buFont typeface="Symbol" pitchFamily="18" charset="2"/>
              <a:buNone/>
            </a:pPr>
            <a:endParaRPr lang="en-US" altLang="zh-CN" sz="1600" dirty="0" smtClean="0">
              <a:ea typeface="宋体" pitchFamily="2" charset="-122"/>
            </a:endParaRPr>
          </a:p>
        </p:txBody>
      </p:sp>
      <p:sp>
        <p:nvSpPr>
          <p:cNvPr id="25" name="Slide Number Placeholder 3"/>
          <p:cNvSpPr>
            <a:spLocks noGrp="1"/>
          </p:cNvSpPr>
          <p:nvPr>
            <p:ph type="sldNum" sz="quarter" idx="10"/>
          </p:nvPr>
        </p:nvSpPr>
        <p:spPr/>
        <p:txBody>
          <a:bodyPr/>
          <a:lstStyle/>
          <a:p>
            <a:fld id="{5785B14D-4E64-43C7-B0FC-A62B96042B7E}" type="slidenum">
              <a:rPr lang="en-US" altLang="zh-CN"/>
              <a:pPr/>
              <a:t>23</a:t>
            </a:fld>
            <a:endParaRPr lang="en-US" altLang="zh-CN"/>
          </a:p>
        </p:txBody>
      </p:sp>
      <p:pic>
        <p:nvPicPr>
          <p:cNvPr id="14341" name="Picture 63" descr="1.png"/>
          <p:cNvPicPr>
            <a:picLocks noChangeAspect="1"/>
          </p:cNvPicPr>
          <p:nvPr/>
        </p:nvPicPr>
        <p:blipFill>
          <a:blip r:embed="rId3"/>
          <a:srcRect/>
          <a:stretch>
            <a:fillRect/>
          </a:stretch>
        </p:blipFill>
        <p:spPr bwMode="auto">
          <a:xfrm>
            <a:off x="6108700" y="1573213"/>
            <a:ext cx="2589213" cy="2662237"/>
          </a:xfrm>
          <a:prstGeom prst="rect">
            <a:avLst/>
          </a:prstGeom>
          <a:noFill/>
          <a:ln w="9525">
            <a:noFill/>
            <a:miter lim="800000"/>
            <a:headEnd/>
            <a:tailEnd/>
          </a:ln>
        </p:spPr>
      </p:pic>
      <p:pic>
        <p:nvPicPr>
          <p:cNvPr id="14342" name="Picture 24" descr="CycloneV_pms"/>
          <p:cNvPicPr>
            <a:picLocks noChangeAspect="1" noChangeArrowheads="1"/>
          </p:cNvPicPr>
          <p:nvPr/>
        </p:nvPicPr>
        <p:blipFill>
          <a:blip r:embed="rId4"/>
          <a:srcRect/>
          <a:stretch>
            <a:fillRect/>
          </a:stretch>
        </p:blipFill>
        <p:spPr bwMode="auto">
          <a:xfrm>
            <a:off x="6794500" y="1803400"/>
            <a:ext cx="1187450" cy="228600"/>
          </a:xfrm>
          <a:prstGeom prst="rect">
            <a:avLst/>
          </a:prstGeom>
          <a:noFill/>
          <a:ln w="9525">
            <a:noFill/>
            <a:miter lim="800000"/>
            <a:headEnd/>
            <a:tailEnd/>
          </a:ln>
        </p:spPr>
      </p:pic>
      <p:sp>
        <p:nvSpPr>
          <p:cNvPr id="7" name="TextBox 6"/>
          <p:cNvSpPr txBox="1"/>
          <p:nvPr/>
        </p:nvSpPr>
        <p:spPr>
          <a:xfrm>
            <a:off x="6232525" y="2830513"/>
            <a:ext cx="2198038" cy="855619"/>
          </a:xfrm>
          <a:prstGeom prst="rect">
            <a:avLst/>
          </a:prstGeom>
          <a:noFill/>
        </p:spPr>
        <p:txBody>
          <a:bodyPr wrap="none">
            <a:spAutoFit/>
          </a:bodyPr>
          <a:lstStyle/>
          <a:p>
            <a:pPr lvl="2" indent="-914400">
              <a:lnSpc>
                <a:spcPct val="80000"/>
              </a:lnSpc>
            </a:pPr>
            <a:r>
              <a:rPr lang="en-US" altLang="zh-CN" sz="1400" b="1" dirty="0">
                <a:ea typeface="宋体" pitchFamily="2" charset="-122"/>
              </a:rPr>
              <a:t>Hard IP:</a:t>
            </a:r>
          </a:p>
          <a:p>
            <a:pPr lvl="2" indent="-914400">
              <a:lnSpc>
                <a:spcPct val="80000"/>
              </a:lnSpc>
            </a:pPr>
            <a:r>
              <a:rPr lang="en-US" altLang="zh-CN" sz="1200" dirty="0" smtClean="0">
                <a:ea typeface="宋体" pitchFamily="2" charset="-122"/>
              </a:rPr>
              <a:t>* 5-Gbps </a:t>
            </a:r>
            <a:r>
              <a:rPr lang="en-US" altLang="zh-CN" sz="1200" dirty="0">
                <a:ea typeface="宋体" pitchFamily="2" charset="-122"/>
              </a:rPr>
              <a:t>transceiver I/Os</a:t>
            </a:r>
            <a:endParaRPr lang="en-US" altLang="zh-CN" sz="1400" dirty="0">
              <a:ea typeface="宋体" pitchFamily="2" charset="-122"/>
            </a:endParaRPr>
          </a:p>
          <a:p>
            <a:pPr lvl="2" indent="-914400">
              <a:lnSpc>
                <a:spcPct val="80000"/>
              </a:lnSpc>
            </a:pPr>
            <a:r>
              <a:rPr lang="en-US" altLang="zh-CN" sz="1200" dirty="0" smtClean="0">
                <a:ea typeface="宋体" pitchFamily="2" charset="-122"/>
              </a:rPr>
              <a:t>* </a:t>
            </a:r>
            <a:r>
              <a:rPr lang="en-US" altLang="zh-CN" sz="1200" dirty="0" err="1" smtClean="0">
                <a:ea typeface="宋体" pitchFamily="2" charset="-122"/>
              </a:rPr>
              <a:t>PCIe</a:t>
            </a:r>
            <a:r>
              <a:rPr lang="en-US" altLang="zh-CN" sz="1200" dirty="0" smtClean="0">
                <a:ea typeface="宋体" pitchFamily="2" charset="-122"/>
              </a:rPr>
              <a:t> </a:t>
            </a:r>
            <a:r>
              <a:rPr lang="en-US" altLang="zh-CN" sz="1200" dirty="0">
                <a:ea typeface="宋体" pitchFamily="2" charset="-122"/>
              </a:rPr>
              <a:t>Gen 2 multi-function</a:t>
            </a:r>
          </a:p>
          <a:p>
            <a:pPr lvl="2" indent="-914400">
              <a:lnSpc>
                <a:spcPct val="80000"/>
              </a:lnSpc>
            </a:pPr>
            <a:r>
              <a:rPr lang="en-US" altLang="zh-CN" sz="1200" dirty="0" smtClean="0">
                <a:ea typeface="宋体" pitchFamily="2" charset="-122"/>
              </a:rPr>
              <a:t>* Multi-port </a:t>
            </a:r>
            <a:r>
              <a:rPr lang="en-US" altLang="zh-CN" sz="1200" dirty="0">
                <a:ea typeface="宋体" pitchFamily="2" charset="-122"/>
              </a:rPr>
              <a:t>memory controller</a:t>
            </a:r>
          </a:p>
          <a:p>
            <a:pPr lvl="2" indent="-914400">
              <a:lnSpc>
                <a:spcPct val="80000"/>
              </a:lnSpc>
            </a:pPr>
            <a:r>
              <a:rPr lang="en-US" altLang="zh-CN" sz="1200" dirty="0" smtClean="0">
                <a:ea typeface="宋体" pitchFamily="2" charset="-122"/>
              </a:rPr>
              <a:t>* Variable </a:t>
            </a:r>
            <a:r>
              <a:rPr lang="en-US" altLang="zh-CN" sz="1200" dirty="0">
                <a:ea typeface="宋体" pitchFamily="2" charset="-122"/>
              </a:rPr>
              <a:t>precision DSP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Altera </a:t>
            </a:r>
            <a:r>
              <a:rPr lang="en-US" altLang="zh-CN" dirty="0" err="1" smtClean="0"/>
              <a:t>SoC</a:t>
            </a:r>
            <a:r>
              <a:rPr lang="en-US" altLang="zh-CN" dirty="0" smtClean="0"/>
              <a:t> FPGAs</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Key Requirements Driving Industry Trend</a:t>
            </a:r>
            <a:endParaRPr lang="zh-CN" altLang="en-US" dirty="0"/>
          </a:p>
        </p:txBody>
      </p:sp>
      <p:sp>
        <p:nvSpPr>
          <p:cNvPr id="3" name="Content Placeholder 2"/>
          <p:cNvSpPr>
            <a:spLocks noGrp="1"/>
          </p:cNvSpPr>
          <p:nvPr>
            <p:ph idx="1"/>
          </p:nvPr>
        </p:nvSpPr>
        <p:spPr/>
        <p:txBody>
          <a:bodyPr>
            <a:normAutofit/>
          </a:bodyPr>
          <a:lstStyle/>
          <a:p>
            <a:endParaRPr lang="en-US" altLang="zh-CN" sz="2400" dirty="0" smtClean="0"/>
          </a:p>
          <a:p>
            <a:r>
              <a:rPr lang="en-US" altLang="zh-CN" sz="2400" dirty="0" smtClean="0"/>
              <a:t>Performance improvement and cost saving</a:t>
            </a:r>
          </a:p>
          <a:p>
            <a:endParaRPr lang="en-US" altLang="zh-CN" sz="2400" dirty="0" smtClean="0"/>
          </a:p>
          <a:p>
            <a:r>
              <a:rPr lang="en-US" altLang="zh-CN" sz="2400" dirty="0" smtClean="0"/>
              <a:t>Low power to meet thermal requirement</a:t>
            </a:r>
          </a:p>
          <a:p>
            <a:endParaRPr lang="en-US" altLang="zh-CN" sz="2400" dirty="0" smtClean="0"/>
          </a:p>
          <a:p>
            <a:r>
              <a:rPr lang="en-US" altLang="zh-CN" sz="2400" dirty="0" smtClean="0"/>
              <a:t>Bandwidth improvement</a:t>
            </a:r>
          </a:p>
          <a:p>
            <a:endParaRPr lang="en-US" altLang="zh-CN" sz="2400" dirty="0" smtClean="0"/>
          </a:p>
          <a:p>
            <a:r>
              <a:rPr lang="en-US" altLang="zh-CN" sz="2400" dirty="0" smtClean="0"/>
              <a:t>Leverage design resource and ecosystem</a:t>
            </a:r>
            <a:endParaRPr lang="zh-CN" altLang="en-US" sz="2400" dirty="0"/>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26</a:t>
            </a:fld>
            <a:endParaRPr lang="en-US" dirty="0"/>
          </a:p>
        </p:txBody>
      </p:sp>
      <p:pic>
        <p:nvPicPr>
          <p:cNvPr id="1026" name="Picture 2"/>
          <p:cNvPicPr>
            <a:picLocks noChangeAspect="1" noChangeArrowheads="1"/>
          </p:cNvPicPr>
          <p:nvPr/>
        </p:nvPicPr>
        <p:blipFill>
          <a:blip r:embed="rId3" cstate="email"/>
          <a:srcRect/>
          <a:stretch>
            <a:fillRect/>
          </a:stretch>
        </p:blipFill>
        <p:spPr bwMode="auto">
          <a:xfrm>
            <a:off x="446088" y="380999"/>
            <a:ext cx="8177212" cy="562732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50838" y="273050"/>
            <a:ext cx="8331200" cy="914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smtClean="0">
                <a:ln>
                  <a:noFill/>
                </a:ln>
                <a:solidFill>
                  <a:srgbClr val="003399"/>
                </a:solidFill>
                <a:effectLst/>
                <a:uLnTx/>
                <a:uFillTx/>
                <a:latin typeface="+mj-lt"/>
                <a:ea typeface="+mj-ea"/>
                <a:cs typeface="+mj-cs"/>
              </a:rPr>
              <a:t>ARM Cortex-A9 Core</a:t>
            </a:r>
            <a:endParaRPr kumimoji="0" lang="zh-CN" altLang="en-US" sz="3200" b="1" i="0" u="none" strike="noStrike" kern="0" cap="none" spc="0" normalizeH="0" baseline="0" noProof="0" dirty="0">
              <a:ln>
                <a:noFill/>
              </a:ln>
              <a:solidFill>
                <a:srgbClr val="003399"/>
              </a:solidFill>
              <a:effectLst/>
              <a:uLnTx/>
              <a:uFillTx/>
              <a:latin typeface="+mj-lt"/>
              <a:ea typeface="+mj-ea"/>
              <a:cs typeface="+mj-cs"/>
            </a:endParaRPr>
          </a:p>
        </p:txBody>
      </p:sp>
      <p:sp>
        <p:nvSpPr>
          <p:cNvPr id="6" name="Content Placeholder 4"/>
          <p:cNvSpPr txBox="1">
            <a:spLocks/>
          </p:cNvSpPr>
          <p:nvPr/>
        </p:nvSpPr>
        <p:spPr>
          <a:xfrm>
            <a:off x="350838" y="1187450"/>
            <a:ext cx="4678362" cy="467995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altLang="zh-CN" sz="2000" b="0" i="0" u="none" strike="noStrike" kern="0" cap="none" spc="0" normalizeH="0" baseline="0" noProof="0" smtClean="0">
                <a:ln>
                  <a:noFill/>
                </a:ln>
                <a:solidFill>
                  <a:schemeClr val="tx1"/>
                </a:solidFill>
                <a:effectLst/>
                <a:uLnTx/>
                <a:uFillTx/>
                <a:latin typeface="+mn-lt"/>
                <a:ea typeface="+mn-ea"/>
                <a:cs typeface="+mn-cs"/>
              </a:rPr>
              <a:t>Dual-Issue Superscaler pipeline</a:t>
            </a:r>
          </a:p>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altLang="zh-CN" sz="2000" b="0" i="0" u="none" strike="noStrike" kern="0" cap="none" spc="0" normalizeH="0" baseline="0" noProof="0" smtClean="0">
                <a:ln>
                  <a:noFill/>
                </a:ln>
                <a:solidFill>
                  <a:schemeClr val="tx1"/>
                </a:solidFill>
                <a:effectLst/>
                <a:uLnTx/>
                <a:uFillTx/>
                <a:latin typeface="+mn-lt"/>
                <a:ea typeface="+mn-ea"/>
                <a:cs typeface="+mn-cs"/>
              </a:rPr>
              <a:t>Out-of-Order dispatch and execution</a:t>
            </a:r>
          </a:p>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altLang="zh-CN" sz="2000" b="0" i="0" u="none" strike="noStrike" kern="0" cap="none" spc="0" normalizeH="0" baseline="0" noProof="0" smtClean="0">
                <a:ln>
                  <a:noFill/>
                </a:ln>
                <a:solidFill>
                  <a:schemeClr val="tx1"/>
                </a:solidFill>
                <a:effectLst/>
                <a:uLnTx/>
                <a:uFillTx/>
                <a:latin typeface="+mn-lt"/>
                <a:ea typeface="+mn-ea"/>
                <a:cs typeface="+mn-cs"/>
              </a:rPr>
              <a:t>2.5Dhrystone MIPS/MHz</a:t>
            </a:r>
          </a:p>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altLang="zh-CN" sz="2000" b="0" i="0" u="none" strike="noStrike" kern="0" cap="none" spc="0" normalizeH="0" baseline="0" noProof="0" smtClean="0">
                <a:ln>
                  <a:noFill/>
                </a:ln>
                <a:solidFill>
                  <a:schemeClr val="tx1"/>
                </a:solidFill>
                <a:effectLst/>
                <a:uLnTx/>
                <a:uFillTx/>
                <a:latin typeface="+mn-lt"/>
                <a:ea typeface="+mn-ea"/>
                <a:cs typeface="+mn-cs"/>
              </a:rPr>
              <a:t>Single, and double-precision Floating-Point Unit</a:t>
            </a:r>
          </a:p>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it-IT" altLang="zh-CN" sz="2000" b="0" i="0" u="none" strike="noStrike" kern="0" cap="none" spc="0" normalizeH="0" baseline="0" noProof="0" smtClean="0">
                <a:ln>
                  <a:noFill/>
                </a:ln>
                <a:solidFill>
                  <a:schemeClr val="tx1"/>
                </a:solidFill>
                <a:effectLst/>
                <a:uLnTx/>
                <a:uFillTx/>
                <a:latin typeface="+mn-lt"/>
                <a:ea typeface="+mn-ea"/>
                <a:cs typeface="+mn-cs"/>
              </a:rPr>
              <a:t>NEON Media Processing Engine (SIMD) for media and signal processing </a:t>
            </a:r>
            <a:r>
              <a:rPr kumimoji="0" lang="en-US" altLang="zh-CN" sz="2000" b="0" i="0" u="none" strike="noStrike" kern="0" cap="none" spc="0" normalizeH="0" baseline="0" noProof="0" smtClean="0">
                <a:ln>
                  <a:noFill/>
                </a:ln>
                <a:solidFill>
                  <a:schemeClr val="tx1"/>
                </a:solidFill>
                <a:effectLst/>
                <a:uLnTx/>
                <a:uFillTx/>
                <a:latin typeface="+mn-lt"/>
                <a:ea typeface="+mn-ea"/>
                <a:cs typeface="+mn-cs"/>
              </a:rPr>
              <a:t>acceleration</a:t>
            </a:r>
          </a:p>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altLang="zh-CN" sz="2000" b="0" i="0" u="none" strike="noStrike" kern="0" cap="none" spc="0" normalizeH="0" baseline="0" noProof="0" smtClean="0">
                <a:ln>
                  <a:noFill/>
                </a:ln>
                <a:solidFill>
                  <a:schemeClr val="tx1"/>
                </a:solidFill>
                <a:effectLst/>
                <a:uLnTx/>
                <a:uFillTx/>
                <a:latin typeface="+mn-lt"/>
                <a:ea typeface="+mn-ea"/>
                <a:cs typeface="+mn-cs"/>
              </a:rPr>
              <a:t>Thumb-2 for up to 30% reduction in memory footprint</a:t>
            </a:r>
          </a:p>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altLang="zh-CN" sz="2000" b="0" i="0" u="none" strike="noStrike" kern="0" cap="none" spc="0" normalizeH="0" baseline="0" noProof="0" smtClean="0">
                <a:ln>
                  <a:noFill/>
                </a:ln>
                <a:solidFill>
                  <a:schemeClr val="tx1"/>
                </a:solidFill>
                <a:effectLst/>
                <a:uLnTx/>
                <a:uFillTx/>
                <a:latin typeface="+mn-lt"/>
                <a:ea typeface="+mn-ea"/>
                <a:cs typeface="+mn-cs"/>
              </a:rPr>
              <a:t>Coherent L1 caches</a:t>
            </a:r>
          </a:p>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altLang="zh-CN" sz="2000" b="0" i="0" u="none" strike="noStrike" kern="0" cap="none" spc="0" normalizeH="0" baseline="0" noProof="0" smtClean="0">
                <a:ln>
                  <a:noFill/>
                </a:ln>
                <a:solidFill>
                  <a:schemeClr val="tx1"/>
                </a:solidFill>
                <a:effectLst/>
                <a:uLnTx/>
                <a:uFillTx/>
                <a:latin typeface="+mn-lt"/>
                <a:ea typeface="+mn-ea"/>
                <a:cs typeface="+mn-cs"/>
              </a:rPr>
              <a:t>Memory coherency maintained between processors and FPGA </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3" cstate="email"/>
          <a:srcRect/>
          <a:stretch>
            <a:fillRect/>
          </a:stretch>
        </p:blipFill>
        <p:spPr bwMode="auto">
          <a:xfrm>
            <a:off x="5890260" y="3779520"/>
            <a:ext cx="2212042" cy="2193608"/>
          </a:xfrm>
          <a:prstGeom prst="rect">
            <a:avLst/>
          </a:prstGeom>
          <a:noFill/>
          <a:ln w="9525">
            <a:noFill/>
            <a:miter lim="800000"/>
            <a:headEnd/>
            <a:tailEnd/>
          </a:ln>
        </p:spPr>
      </p:pic>
      <p:pic>
        <p:nvPicPr>
          <p:cNvPr id="9" name="Picture 4" descr="http://www.arm.com/zh/images/Processor_Complete_Overview_Roadmap.jpg"/>
          <p:cNvPicPr>
            <a:picLocks noChangeAspect="1" noChangeArrowheads="1"/>
          </p:cNvPicPr>
          <p:nvPr/>
        </p:nvPicPr>
        <p:blipFill>
          <a:blip r:embed="rId4" cstate="email"/>
          <a:srcRect/>
          <a:stretch>
            <a:fillRect/>
          </a:stretch>
        </p:blipFill>
        <p:spPr bwMode="auto">
          <a:xfrm>
            <a:off x="5373912" y="1019973"/>
            <a:ext cx="3023327" cy="2348067"/>
          </a:xfrm>
          <a:prstGeom prst="rect">
            <a:avLst/>
          </a:prstGeom>
          <a:noFill/>
        </p:spPr>
      </p:pic>
      <p:sp>
        <p:nvSpPr>
          <p:cNvPr id="10" name="Oval 9"/>
          <p:cNvSpPr/>
          <p:nvPr/>
        </p:nvSpPr>
        <p:spPr bwMode="auto">
          <a:xfrm>
            <a:off x="7559040" y="1417320"/>
            <a:ext cx="853440" cy="25908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0838" y="273050"/>
            <a:ext cx="8331200" cy="914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smtClean="0">
                <a:ln>
                  <a:noFill/>
                </a:ln>
                <a:solidFill>
                  <a:srgbClr val="003399"/>
                </a:solidFill>
                <a:effectLst/>
                <a:uLnTx/>
                <a:uFillTx/>
                <a:latin typeface="+mj-lt"/>
                <a:ea typeface="+mj-ea"/>
                <a:cs typeface="+mj-cs"/>
              </a:rPr>
              <a:t>Leveraging the ARM ecosystem</a:t>
            </a:r>
            <a:endParaRPr kumimoji="0" lang="zh-CN" altLang="en-US" sz="3200" b="1" i="0" u="none" strike="noStrike" kern="0" cap="none" spc="0" normalizeH="0" baseline="0" noProof="0" dirty="0">
              <a:ln>
                <a:noFill/>
              </a:ln>
              <a:solidFill>
                <a:srgbClr val="003399"/>
              </a:solidFill>
              <a:effectLst/>
              <a:uLnTx/>
              <a:uFillTx/>
              <a:latin typeface="+mj-lt"/>
              <a:ea typeface="+mj-ea"/>
              <a:cs typeface="+mj-cs"/>
            </a:endParaRPr>
          </a:p>
        </p:txBody>
      </p:sp>
      <p:pic>
        <p:nvPicPr>
          <p:cNvPr id="7" name="Picture 4"/>
          <p:cNvPicPr>
            <a:picLocks noChangeAspect="1" noChangeArrowheads="1"/>
          </p:cNvPicPr>
          <p:nvPr/>
        </p:nvPicPr>
        <p:blipFill>
          <a:blip r:embed="rId3" cstate="email"/>
          <a:srcRect/>
          <a:stretch>
            <a:fillRect/>
          </a:stretch>
        </p:blipFill>
        <p:spPr bwMode="auto">
          <a:xfrm>
            <a:off x="45720" y="876300"/>
            <a:ext cx="9052285" cy="49301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2"/>
          <p:cNvSpPr txBox="1">
            <a:spLocks noChangeArrowheads="1"/>
          </p:cNvSpPr>
          <p:nvPr/>
        </p:nvSpPr>
        <p:spPr>
          <a:xfrm>
            <a:off x="350838" y="273050"/>
            <a:ext cx="8331200" cy="9144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003399"/>
                </a:solidFill>
                <a:effectLst/>
                <a:uLnTx/>
                <a:uFillTx/>
                <a:latin typeface="+mj-lt"/>
                <a:ea typeface="+mj-ea"/>
                <a:cs typeface="+mj-cs"/>
              </a:rPr>
              <a:t>Qsys System Integration Platform</a:t>
            </a:r>
            <a:endParaRPr kumimoji="0" lang="en-US" sz="3200" b="1" i="0" u="none" strike="noStrike" kern="0" cap="none" spc="0" normalizeH="0" baseline="0" noProof="0" dirty="0" smtClean="0">
              <a:ln>
                <a:noFill/>
              </a:ln>
              <a:solidFill>
                <a:srgbClr val="003399"/>
              </a:solidFill>
              <a:effectLst/>
              <a:uLnTx/>
              <a:uFillTx/>
              <a:latin typeface="+mj-lt"/>
              <a:ea typeface="+mj-ea"/>
              <a:cs typeface="+mj-cs"/>
            </a:endParaRPr>
          </a:p>
        </p:txBody>
      </p:sp>
      <p:sp>
        <p:nvSpPr>
          <p:cNvPr id="138" name="Rectangle 5"/>
          <p:cNvSpPr>
            <a:spLocks noChangeArrowheads="1"/>
          </p:cNvSpPr>
          <p:nvPr/>
        </p:nvSpPr>
        <p:spPr bwMode="auto">
          <a:xfrm>
            <a:off x="252413" y="2933700"/>
            <a:ext cx="3257550" cy="1706563"/>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graphicFrame>
        <p:nvGraphicFramePr>
          <p:cNvPr id="139" name="Group 89"/>
          <p:cNvGraphicFramePr>
            <a:graphicFrameLocks noGrp="1"/>
          </p:cNvGraphicFramePr>
          <p:nvPr/>
        </p:nvGraphicFramePr>
        <p:xfrm>
          <a:off x="333375" y="3255963"/>
          <a:ext cx="3095625" cy="1227137"/>
        </p:xfrm>
        <a:graphic>
          <a:graphicData uri="http://schemas.openxmlformats.org/drawingml/2006/table">
            <a:tbl>
              <a:tblPr/>
              <a:tblGrid>
                <a:gridCol w="1149350"/>
                <a:gridCol w="1946275"/>
              </a:tblGrid>
              <a:tr h="630237">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AXI3, AXI4</a:t>
                      </a:r>
                    </a:p>
                  </a:txBody>
                  <a:tcPr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596900">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Avalon interfaces</a:t>
                      </a:r>
                    </a:p>
                  </a:txBody>
                  <a:tcPr anchor="ctr" horzOverflow="overflow">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pic>
        <p:nvPicPr>
          <p:cNvPr id="140" name="Picture 25"/>
          <p:cNvPicPr>
            <a:picLocks noChangeAspect="1" noChangeArrowheads="1"/>
          </p:cNvPicPr>
          <p:nvPr/>
        </p:nvPicPr>
        <p:blipFill>
          <a:blip r:embed="rId3" cstate="print"/>
          <a:srcRect/>
          <a:stretch>
            <a:fillRect/>
          </a:stretch>
        </p:blipFill>
        <p:spPr bwMode="auto">
          <a:xfrm>
            <a:off x="428625" y="4073525"/>
            <a:ext cx="965200" cy="320675"/>
          </a:xfrm>
          <a:prstGeom prst="rect">
            <a:avLst/>
          </a:prstGeom>
          <a:noFill/>
          <a:ln w="9525">
            <a:noFill/>
            <a:miter lim="800000"/>
            <a:headEnd/>
            <a:tailEnd/>
          </a:ln>
        </p:spPr>
      </p:pic>
      <p:sp>
        <p:nvSpPr>
          <p:cNvPr id="141" name="Text Box 26"/>
          <p:cNvSpPr txBox="1">
            <a:spLocks noChangeArrowheads="1"/>
          </p:cNvSpPr>
          <p:nvPr/>
        </p:nvSpPr>
        <p:spPr bwMode="auto">
          <a:xfrm>
            <a:off x="165339" y="2887663"/>
            <a:ext cx="3365024" cy="369332"/>
          </a:xfrm>
          <a:prstGeom prst="rect">
            <a:avLst/>
          </a:prstGeom>
          <a:noFill/>
          <a:ln w="9525" algn="ctr">
            <a:noFill/>
            <a:miter lim="800000"/>
            <a:headEnd/>
            <a:tailEnd/>
          </a:ln>
        </p:spPr>
        <p:txBody>
          <a:bodyPr wrap="none">
            <a:spAutoFit/>
          </a:bodyPr>
          <a:lstStyle/>
          <a:p>
            <a:pPr algn="ctr" eaLnBrk="0" hangingPunct="0"/>
            <a:r>
              <a:rPr lang="en-US" b="1" dirty="0" smtClean="0">
                <a:solidFill>
                  <a:schemeClr val="tx2"/>
                </a:solidFill>
              </a:rPr>
              <a:t>Industry-standard </a:t>
            </a:r>
            <a:r>
              <a:rPr lang="en-US" b="1" dirty="0">
                <a:solidFill>
                  <a:schemeClr val="tx2"/>
                </a:solidFill>
              </a:rPr>
              <a:t>Interfaces</a:t>
            </a:r>
          </a:p>
        </p:txBody>
      </p:sp>
      <p:pic>
        <p:nvPicPr>
          <p:cNvPr id="142" name="Picture 27"/>
          <p:cNvPicPr>
            <a:picLocks noChangeAspect="1" noChangeArrowheads="1"/>
          </p:cNvPicPr>
          <p:nvPr/>
        </p:nvPicPr>
        <p:blipFill>
          <a:blip r:embed="rId4" cstate="print"/>
          <a:srcRect/>
          <a:stretch>
            <a:fillRect/>
          </a:stretch>
        </p:blipFill>
        <p:spPr bwMode="auto">
          <a:xfrm>
            <a:off x="444500" y="3443288"/>
            <a:ext cx="915988" cy="366712"/>
          </a:xfrm>
          <a:prstGeom prst="rect">
            <a:avLst/>
          </a:prstGeom>
          <a:noFill/>
          <a:ln w="9525">
            <a:noFill/>
            <a:miter lim="800000"/>
            <a:headEnd/>
            <a:tailEnd/>
          </a:ln>
        </p:spPr>
      </p:pic>
      <p:grpSp>
        <p:nvGrpSpPr>
          <p:cNvPr id="2" name="Group 91"/>
          <p:cNvGrpSpPr>
            <a:grpSpLocks/>
          </p:cNvGrpSpPr>
          <p:nvPr/>
        </p:nvGrpSpPr>
        <p:grpSpPr bwMode="auto">
          <a:xfrm>
            <a:off x="244476" y="1152525"/>
            <a:ext cx="3243264" cy="1668463"/>
            <a:chOff x="154" y="-1051"/>
            <a:chExt cx="2043" cy="1051"/>
          </a:xfrm>
        </p:grpSpPr>
        <p:grpSp>
          <p:nvGrpSpPr>
            <p:cNvPr id="3" name="Group 33"/>
            <p:cNvGrpSpPr>
              <a:grpSpLocks/>
            </p:cNvGrpSpPr>
            <p:nvPr/>
          </p:nvGrpSpPr>
          <p:grpSpPr bwMode="auto">
            <a:xfrm>
              <a:off x="154" y="-1051"/>
              <a:ext cx="2043" cy="1036"/>
              <a:chOff x="1849" y="1140"/>
              <a:chExt cx="2043" cy="1036"/>
            </a:xfrm>
          </p:grpSpPr>
          <p:sp>
            <p:nvSpPr>
              <p:cNvPr id="146" name="Rectangle 34"/>
              <p:cNvSpPr>
                <a:spLocks noChangeArrowheads="1"/>
              </p:cNvSpPr>
              <p:nvPr/>
            </p:nvSpPr>
            <p:spPr bwMode="auto">
              <a:xfrm>
                <a:off x="1858" y="1140"/>
                <a:ext cx="2034" cy="1036"/>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sp>
            <p:nvSpPr>
              <p:cNvPr id="147" name="Text Box 35"/>
              <p:cNvSpPr txBox="1">
                <a:spLocks noChangeArrowheads="1"/>
              </p:cNvSpPr>
              <p:nvPr/>
            </p:nvSpPr>
            <p:spPr bwMode="auto">
              <a:xfrm>
                <a:off x="1849" y="1143"/>
                <a:ext cx="2041" cy="213"/>
              </a:xfrm>
              <a:prstGeom prst="rect">
                <a:avLst/>
              </a:prstGeom>
              <a:noFill/>
              <a:ln w="9525" algn="ctr">
                <a:noFill/>
                <a:miter lim="800000"/>
                <a:headEnd/>
                <a:tailEnd/>
              </a:ln>
            </p:spPr>
            <p:txBody>
              <a:bodyPr wrap="none">
                <a:spAutoFit/>
              </a:bodyPr>
              <a:lstStyle/>
              <a:p>
                <a:pPr algn="ctr" eaLnBrk="0" hangingPunct="0"/>
                <a:r>
                  <a:rPr lang="en-US" sz="1600" b="1" dirty="0" smtClean="0">
                    <a:solidFill>
                      <a:schemeClr val="tx2"/>
                    </a:solidFill>
                  </a:rPr>
                  <a:t>High-performance </a:t>
                </a:r>
                <a:r>
                  <a:rPr lang="en-US" sz="1600" b="1" dirty="0">
                    <a:solidFill>
                      <a:schemeClr val="tx2"/>
                    </a:solidFill>
                  </a:rPr>
                  <a:t>Interconnect</a:t>
                </a:r>
              </a:p>
            </p:txBody>
          </p:sp>
          <p:sp>
            <p:nvSpPr>
              <p:cNvPr id="148" name="Rectangle 36"/>
              <p:cNvSpPr>
                <a:spLocks noChangeArrowheads="1"/>
              </p:cNvSpPr>
              <p:nvPr/>
            </p:nvSpPr>
            <p:spPr bwMode="auto">
              <a:xfrm>
                <a:off x="3483" y="1853"/>
                <a:ext cx="137" cy="148"/>
              </a:xfrm>
              <a:prstGeom prst="rect">
                <a:avLst/>
              </a:prstGeom>
              <a:solidFill>
                <a:schemeClr val="tx2"/>
              </a:solidFill>
              <a:ln w="9525" algn="ctr">
                <a:solidFill>
                  <a:schemeClr val="tx2"/>
                </a:solidFill>
                <a:miter lim="800000"/>
                <a:headEnd/>
                <a:tailEnd/>
              </a:ln>
            </p:spPr>
            <p:txBody>
              <a:bodyPr anchor="ctr">
                <a:spAutoFit/>
              </a:bodyPr>
              <a:lstStyle/>
              <a:p>
                <a:pPr algn="ctr" eaLnBrk="0" hangingPunct="0"/>
                <a:endParaRPr lang="en-US"/>
              </a:p>
            </p:txBody>
          </p:sp>
          <p:sp>
            <p:nvSpPr>
              <p:cNvPr id="149" name="Rectangle 37"/>
              <p:cNvSpPr>
                <a:spLocks noChangeArrowheads="1"/>
              </p:cNvSpPr>
              <p:nvPr/>
            </p:nvSpPr>
            <p:spPr bwMode="auto">
              <a:xfrm>
                <a:off x="3484" y="1494"/>
                <a:ext cx="137" cy="148"/>
              </a:xfrm>
              <a:prstGeom prst="rect">
                <a:avLst/>
              </a:prstGeom>
              <a:solidFill>
                <a:schemeClr val="tx2"/>
              </a:solidFill>
              <a:ln w="9525" algn="ctr">
                <a:solidFill>
                  <a:schemeClr val="tx2"/>
                </a:solidFill>
                <a:miter lim="800000"/>
                <a:headEnd/>
                <a:tailEnd/>
              </a:ln>
            </p:spPr>
            <p:txBody>
              <a:bodyPr anchor="ctr">
                <a:spAutoFit/>
              </a:bodyPr>
              <a:lstStyle/>
              <a:p>
                <a:pPr algn="ctr" eaLnBrk="0" hangingPunct="0"/>
                <a:endParaRPr lang="en-US"/>
              </a:p>
            </p:txBody>
          </p:sp>
          <p:sp>
            <p:nvSpPr>
              <p:cNvPr id="150" name="Rectangle 38"/>
              <p:cNvSpPr>
                <a:spLocks noChangeArrowheads="1"/>
              </p:cNvSpPr>
              <p:nvPr/>
            </p:nvSpPr>
            <p:spPr bwMode="auto">
              <a:xfrm>
                <a:off x="2100" y="1495"/>
                <a:ext cx="137" cy="148"/>
              </a:xfrm>
              <a:prstGeom prst="rect">
                <a:avLst/>
              </a:prstGeom>
              <a:solidFill>
                <a:schemeClr val="tx2"/>
              </a:solidFill>
              <a:ln w="9525" algn="ctr">
                <a:solidFill>
                  <a:schemeClr val="tx2"/>
                </a:solidFill>
                <a:miter lim="800000"/>
                <a:headEnd/>
                <a:tailEnd/>
              </a:ln>
            </p:spPr>
            <p:txBody>
              <a:bodyPr anchor="ctr">
                <a:spAutoFit/>
              </a:bodyPr>
              <a:lstStyle/>
              <a:p>
                <a:pPr algn="ctr" eaLnBrk="0" hangingPunct="0"/>
                <a:endParaRPr lang="en-US"/>
              </a:p>
            </p:txBody>
          </p:sp>
          <p:sp>
            <p:nvSpPr>
              <p:cNvPr id="151" name="Rectangle 39"/>
              <p:cNvSpPr>
                <a:spLocks noChangeArrowheads="1"/>
              </p:cNvSpPr>
              <p:nvPr/>
            </p:nvSpPr>
            <p:spPr bwMode="auto">
              <a:xfrm>
                <a:off x="2102" y="1851"/>
                <a:ext cx="137" cy="148"/>
              </a:xfrm>
              <a:prstGeom prst="rect">
                <a:avLst/>
              </a:prstGeom>
              <a:solidFill>
                <a:schemeClr val="tx2"/>
              </a:solidFill>
              <a:ln w="9525" algn="ctr">
                <a:solidFill>
                  <a:schemeClr val="tx2"/>
                </a:solidFill>
                <a:miter lim="800000"/>
                <a:headEnd/>
                <a:tailEnd/>
              </a:ln>
            </p:spPr>
            <p:txBody>
              <a:bodyPr anchor="ctr">
                <a:spAutoFit/>
              </a:bodyPr>
              <a:lstStyle/>
              <a:p>
                <a:pPr algn="ctr" eaLnBrk="0" hangingPunct="0"/>
                <a:endParaRPr lang="en-US"/>
              </a:p>
            </p:txBody>
          </p:sp>
          <p:cxnSp>
            <p:nvCxnSpPr>
              <p:cNvPr id="152" name="AutoShape 40"/>
              <p:cNvCxnSpPr>
                <a:cxnSpLocks noChangeShapeType="1"/>
                <a:stCxn id="150" idx="3"/>
              </p:cNvCxnSpPr>
              <p:nvPr/>
            </p:nvCxnSpPr>
            <p:spPr bwMode="auto">
              <a:xfrm>
                <a:off x="2237" y="1569"/>
                <a:ext cx="226" cy="0"/>
              </a:xfrm>
              <a:prstGeom prst="straightConnector1">
                <a:avLst/>
              </a:prstGeom>
              <a:noFill/>
              <a:ln w="9525">
                <a:solidFill>
                  <a:schemeClr val="tx2"/>
                </a:solidFill>
                <a:round/>
                <a:headEnd/>
                <a:tailEnd type="triangle" w="med" len="med"/>
              </a:ln>
            </p:spPr>
          </p:cxnSp>
          <p:cxnSp>
            <p:nvCxnSpPr>
              <p:cNvPr id="153" name="AutoShape 41"/>
              <p:cNvCxnSpPr>
                <a:cxnSpLocks noChangeShapeType="1"/>
                <a:stCxn id="151" idx="3"/>
              </p:cNvCxnSpPr>
              <p:nvPr/>
            </p:nvCxnSpPr>
            <p:spPr bwMode="auto">
              <a:xfrm>
                <a:off x="2239" y="1925"/>
                <a:ext cx="221" cy="2"/>
              </a:xfrm>
              <a:prstGeom prst="straightConnector1">
                <a:avLst/>
              </a:prstGeom>
              <a:noFill/>
              <a:ln w="9525">
                <a:solidFill>
                  <a:schemeClr val="tx2"/>
                </a:solidFill>
                <a:round/>
                <a:headEnd/>
                <a:tailEnd type="triangle" w="med" len="med"/>
              </a:ln>
            </p:spPr>
          </p:cxnSp>
          <p:cxnSp>
            <p:nvCxnSpPr>
              <p:cNvPr id="154" name="AutoShape 42"/>
              <p:cNvCxnSpPr>
                <a:cxnSpLocks noChangeShapeType="1"/>
                <a:stCxn id="149" idx="1"/>
              </p:cNvCxnSpPr>
              <p:nvPr/>
            </p:nvCxnSpPr>
            <p:spPr bwMode="auto">
              <a:xfrm flipH="1" flipV="1">
                <a:off x="3253" y="1567"/>
                <a:ext cx="231" cy="1"/>
              </a:xfrm>
              <a:prstGeom prst="straightConnector1">
                <a:avLst/>
              </a:prstGeom>
              <a:noFill/>
              <a:ln w="9525">
                <a:solidFill>
                  <a:schemeClr val="tx2"/>
                </a:solidFill>
                <a:round/>
                <a:headEnd/>
                <a:tailEnd type="triangle" w="med" len="med"/>
              </a:ln>
            </p:spPr>
          </p:cxnSp>
          <p:cxnSp>
            <p:nvCxnSpPr>
              <p:cNvPr id="155" name="AutoShape 43"/>
              <p:cNvCxnSpPr>
                <a:cxnSpLocks noChangeShapeType="1"/>
                <a:stCxn id="148" idx="1"/>
              </p:cNvCxnSpPr>
              <p:nvPr/>
            </p:nvCxnSpPr>
            <p:spPr bwMode="auto">
              <a:xfrm flipH="1">
                <a:off x="3255" y="1927"/>
                <a:ext cx="228" cy="0"/>
              </a:xfrm>
              <a:prstGeom prst="straightConnector1">
                <a:avLst/>
              </a:prstGeom>
              <a:noFill/>
              <a:ln w="9525">
                <a:solidFill>
                  <a:schemeClr val="tx2"/>
                </a:solidFill>
                <a:round/>
                <a:headEnd/>
                <a:tailEnd type="triangle" w="med" len="med"/>
              </a:ln>
            </p:spPr>
          </p:cxnSp>
          <p:cxnSp>
            <p:nvCxnSpPr>
              <p:cNvPr id="156" name="AutoShape 44"/>
              <p:cNvCxnSpPr>
                <a:cxnSpLocks noChangeShapeType="1"/>
              </p:cNvCxnSpPr>
              <p:nvPr/>
            </p:nvCxnSpPr>
            <p:spPr bwMode="auto">
              <a:xfrm flipV="1">
                <a:off x="2572" y="1643"/>
                <a:ext cx="3" cy="210"/>
              </a:xfrm>
              <a:prstGeom prst="straightConnector1">
                <a:avLst/>
              </a:prstGeom>
              <a:noFill/>
              <a:ln w="9525">
                <a:solidFill>
                  <a:schemeClr val="tx2"/>
                </a:solidFill>
                <a:round/>
                <a:headEnd type="triangle" w="med" len="med"/>
                <a:tailEnd type="triangle" w="med" len="med"/>
              </a:ln>
            </p:spPr>
          </p:cxnSp>
          <p:cxnSp>
            <p:nvCxnSpPr>
              <p:cNvPr id="157" name="AutoShape 45"/>
              <p:cNvCxnSpPr>
                <a:cxnSpLocks noChangeShapeType="1"/>
              </p:cNvCxnSpPr>
              <p:nvPr/>
            </p:nvCxnSpPr>
            <p:spPr bwMode="auto">
              <a:xfrm>
                <a:off x="2683" y="1927"/>
                <a:ext cx="349" cy="0"/>
              </a:xfrm>
              <a:prstGeom prst="straightConnector1">
                <a:avLst/>
              </a:prstGeom>
              <a:noFill/>
              <a:ln w="9525">
                <a:solidFill>
                  <a:schemeClr val="tx2"/>
                </a:solidFill>
                <a:round/>
                <a:headEnd type="triangle" w="med" len="med"/>
                <a:tailEnd type="triangle" w="med" len="med"/>
              </a:ln>
            </p:spPr>
          </p:cxnSp>
          <p:cxnSp>
            <p:nvCxnSpPr>
              <p:cNvPr id="158" name="AutoShape 46"/>
              <p:cNvCxnSpPr>
                <a:cxnSpLocks noChangeShapeType="1"/>
              </p:cNvCxnSpPr>
              <p:nvPr/>
            </p:nvCxnSpPr>
            <p:spPr bwMode="auto">
              <a:xfrm>
                <a:off x="3142" y="1641"/>
                <a:ext cx="2" cy="212"/>
              </a:xfrm>
              <a:prstGeom prst="straightConnector1">
                <a:avLst/>
              </a:prstGeom>
              <a:noFill/>
              <a:ln w="9525">
                <a:solidFill>
                  <a:schemeClr val="tx2"/>
                </a:solidFill>
                <a:round/>
                <a:headEnd type="triangle" w="med" len="med"/>
                <a:tailEnd type="triangle" w="med" len="med"/>
              </a:ln>
            </p:spPr>
          </p:cxnSp>
          <p:pic>
            <p:nvPicPr>
              <p:cNvPr id="159" name="Picture 47"/>
              <p:cNvPicPr>
                <a:picLocks noChangeAspect="1" noChangeArrowheads="1"/>
              </p:cNvPicPr>
              <p:nvPr/>
            </p:nvPicPr>
            <p:blipFill>
              <a:blip r:embed="rId5" cstate="print"/>
              <a:srcRect/>
              <a:stretch>
                <a:fillRect/>
              </a:stretch>
            </p:blipFill>
            <p:spPr bwMode="auto">
              <a:xfrm>
                <a:off x="2463" y="1495"/>
                <a:ext cx="223" cy="148"/>
              </a:xfrm>
              <a:prstGeom prst="rect">
                <a:avLst/>
              </a:prstGeom>
              <a:noFill/>
              <a:ln w="9525" algn="ctr">
                <a:noFill/>
                <a:miter lim="800000"/>
                <a:headEnd/>
                <a:tailEnd/>
              </a:ln>
            </p:spPr>
          </p:pic>
          <p:pic>
            <p:nvPicPr>
              <p:cNvPr id="160" name="Picture 48"/>
              <p:cNvPicPr>
                <a:picLocks noChangeAspect="1" noChangeArrowheads="1"/>
              </p:cNvPicPr>
              <p:nvPr/>
            </p:nvPicPr>
            <p:blipFill>
              <a:blip r:embed="rId5" cstate="print"/>
              <a:srcRect/>
              <a:stretch>
                <a:fillRect/>
              </a:stretch>
            </p:blipFill>
            <p:spPr bwMode="auto">
              <a:xfrm>
                <a:off x="2460" y="1853"/>
                <a:ext cx="223" cy="148"/>
              </a:xfrm>
              <a:prstGeom prst="rect">
                <a:avLst/>
              </a:prstGeom>
              <a:noFill/>
              <a:ln w="9525" algn="ctr">
                <a:noFill/>
                <a:miter lim="800000"/>
                <a:headEnd/>
                <a:tailEnd/>
              </a:ln>
            </p:spPr>
          </p:pic>
          <p:pic>
            <p:nvPicPr>
              <p:cNvPr id="161" name="Picture 49"/>
              <p:cNvPicPr>
                <a:picLocks noChangeAspect="1" noChangeArrowheads="1"/>
              </p:cNvPicPr>
              <p:nvPr/>
            </p:nvPicPr>
            <p:blipFill>
              <a:blip r:embed="rId5" cstate="print"/>
              <a:srcRect/>
              <a:stretch>
                <a:fillRect/>
              </a:stretch>
            </p:blipFill>
            <p:spPr bwMode="auto">
              <a:xfrm>
                <a:off x="3032" y="1853"/>
                <a:ext cx="223" cy="148"/>
              </a:xfrm>
              <a:prstGeom prst="rect">
                <a:avLst/>
              </a:prstGeom>
              <a:noFill/>
              <a:ln w="9525" algn="ctr">
                <a:noFill/>
                <a:miter lim="800000"/>
                <a:headEnd/>
                <a:tailEnd/>
              </a:ln>
            </p:spPr>
          </p:pic>
          <p:pic>
            <p:nvPicPr>
              <p:cNvPr id="162" name="Picture 50"/>
              <p:cNvPicPr>
                <a:picLocks noChangeAspect="1" noChangeArrowheads="1"/>
              </p:cNvPicPr>
              <p:nvPr/>
            </p:nvPicPr>
            <p:blipFill>
              <a:blip r:embed="rId5" cstate="print"/>
              <a:srcRect/>
              <a:stretch>
                <a:fillRect/>
              </a:stretch>
            </p:blipFill>
            <p:spPr bwMode="auto">
              <a:xfrm>
                <a:off x="3030" y="1493"/>
                <a:ext cx="223" cy="148"/>
              </a:xfrm>
              <a:prstGeom prst="rect">
                <a:avLst/>
              </a:prstGeom>
              <a:noFill/>
              <a:ln w="9525" algn="ctr">
                <a:noFill/>
                <a:miter lim="800000"/>
                <a:headEnd/>
                <a:tailEnd/>
              </a:ln>
            </p:spPr>
          </p:pic>
          <p:cxnSp>
            <p:nvCxnSpPr>
              <p:cNvPr id="163" name="AutoShape 51"/>
              <p:cNvCxnSpPr>
                <a:cxnSpLocks noChangeShapeType="1"/>
              </p:cNvCxnSpPr>
              <p:nvPr/>
            </p:nvCxnSpPr>
            <p:spPr bwMode="auto">
              <a:xfrm flipV="1">
                <a:off x="2686" y="1567"/>
                <a:ext cx="344" cy="2"/>
              </a:xfrm>
              <a:prstGeom prst="straightConnector1">
                <a:avLst/>
              </a:prstGeom>
              <a:noFill/>
              <a:ln w="9525">
                <a:solidFill>
                  <a:schemeClr val="tx2"/>
                </a:solidFill>
                <a:round/>
                <a:headEnd type="triangle" w="med" len="med"/>
                <a:tailEnd type="triangle" w="med" len="med"/>
              </a:ln>
            </p:spPr>
          </p:cxnSp>
        </p:grpSp>
        <p:sp>
          <p:nvSpPr>
            <p:cNvPr id="145" name="Text Box 52"/>
            <p:cNvSpPr txBox="1">
              <a:spLocks noChangeArrowheads="1"/>
            </p:cNvSpPr>
            <p:nvPr/>
          </p:nvSpPr>
          <p:spPr bwMode="auto">
            <a:xfrm>
              <a:off x="220" y="-173"/>
              <a:ext cx="1924" cy="173"/>
            </a:xfrm>
            <a:prstGeom prst="rect">
              <a:avLst/>
            </a:prstGeom>
            <a:noFill/>
            <a:ln w="9525" algn="ctr">
              <a:noFill/>
              <a:miter lim="800000"/>
              <a:headEnd/>
              <a:tailEnd/>
            </a:ln>
          </p:spPr>
          <p:txBody>
            <a:bodyPr wrap="none">
              <a:spAutoFit/>
            </a:bodyPr>
            <a:lstStyle/>
            <a:p>
              <a:pPr algn="ctr" eaLnBrk="0" hangingPunct="0"/>
              <a:r>
                <a:rPr lang="en-US" sz="1200" b="1" dirty="0"/>
                <a:t>Based on Network-on-Chip architecture</a:t>
              </a:r>
            </a:p>
          </p:txBody>
        </p:sp>
      </p:grpSp>
      <p:grpSp>
        <p:nvGrpSpPr>
          <p:cNvPr id="4" name="Group 53"/>
          <p:cNvGrpSpPr>
            <a:grpSpLocks/>
          </p:cNvGrpSpPr>
          <p:nvPr/>
        </p:nvGrpSpPr>
        <p:grpSpPr bwMode="auto">
          <a:xfrm>
            <a:off x="5813425" y="1165225"/>
            <a:ext cx="2949575" cy="1633538"/>
            <a:chOff x="3095" y="1774"/>
            <a:chExt cx="1858" cy="1029"/>
          </a:xfrm>
        </p:grpSpPr>
        <p:sp>
          <p:nvSpPr>
            <p:cNvPr id="165" name="Rectangle 54"/>
            <p:cNvSpPr>
              <a:spLocks noChangeArrowheads="1"/>
            </p:cNvSpPr>
            <p:nvPr/>
          </p:nvSpPr>
          <p:spPr bwMode="auto">
            <a:xfrm>
              <a:off x="3095" y="1774"/>
              <a:ext cx="1858" cy="1029"/>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sp>
          <p:nvSpPr>
            <p:cNvPr id="166" name="Text Box 55"/>
            <p:cNvSpPr txBox="1">
              <a:spLocks noChangeArrowheads="1"/>
            </p:cNvSpPr>
            <p:nvPr/>
          </p:nvSpPr>
          <p:spPr bwMode="auto">
            <a:xfrm>
              <a:off x="3680" y="1777"/>
              <a:ext cx="706" cy="211"/>
            </a:xfrm>
            <a:prstGeom prst="rect">
              <a:avLst/>
            </a:prstGeom>
            <a:noFill/>
            <a:ln w="9525" algn="ctr">
              <a:noFill/>
              <a:miter lim="800000"/>
              <a:headEnd/>
              <a:tailEnd/>
            </a:ln>
          </p:spPr>
          <p:txBody>
            <a:bodyPr wrap="none">
              <a:spAutoFit/>
            </a:bodyPr>
            <a:lstStyle/>
            <a:p>
              <a:pPr algn="ctr" eaLnBrk="0" hangingPunct="0"/>
              <a:r>
                <a:rPr lang="en-US" b="1">
                  <a:solidFill>
                    <a:schemeClr val="tx2"/>
                  </a:solidFill>
                </a:rPr>
                <a:t>Hierarchy</a:t>
              </a:r>
            </a:p>
          </p:txBody>
        </p:sp>
        <p:pic>
          <p:nvPicPr>
            <p:cNvPr id="167" name="Picture 56"/>
            <p:cNvPicPr>
              <a:picLocks noChangeAspect="1" noChangeArrowheads="1"/>
            </p:cNvPicPr>
            <p:nvPr/>
          </p:nvPicPr>
          <p:blipFill>
            <a:blip r:embed="rId6" cstate="print"/>
            <a:srcRect/>
            <a:stretch>
              <a:fillRect/>
            </a:stretch>
          </p:blipFill>
          <p:spPr bwMode="auto">
            <a:xfrm>
              <a:off x="3666" y="2053"/>
              <a:ext cx="711" cy="679"/>
            </a:xfrm>
            <a:prstGeom prst="rect">
              <a:avLst/>
            </a:prstGeom>
            <a:noFill/>
            <a:ln w="9525">
              <a:noFill/>
              <a:miter lim="800000"/>
              <a:headEnd/>
              <a:tailEnd/>
            </a:ln>
          </p:spPr>
        </p:pic>
      </p:grpSp>
      <p:grpSp>
        <p:nvGrpSpPr>
          <p:cNvPr id="5" name="Group 57"/>
          <p:cNvGrpSpPr>
            <a:grpSpLocks/>
          </p:cNvGrpSpPr>
          <p:nvPr/>
        </p:nvGrpSpPr>
        <p:grpSpPr bwMode="auto">
          <a:xfrm>
            <a:off x="5815014" y="2955925"/>
            <a:ext cx="3033713" cy="1687513"/>
            <a:chOff x="3298" y="2543"/>
            <a:chExt cx="1911" cy="1063"/>
          </a:xfrm>
        </p:grpSpPr>
        <p:sp>
          <p:nvSpPr>
            <p:cNvPr id="169" name="Rectangle 58"/>
            <p:cNvSpPr>
              <a:spLocks noChangeArrowheads="1"/>
            </p:cNvSpPr>
            <p:nvPr/>
          </p:nvSpPr>
          <p:spPr bwMode="auto">
            <a:xfrm>
              <a:off x="3298" y="2543"/>
              <a:ext cx="1863" cy="1063"/>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sp>
          <p:nvSpPr>
            <p:cNvPr id="170" name="Text Box 59"/>
            <p:cNvSpPr txBox="1">
              <a:spLocks noChangeArrowheads="1"/>
            </p:cNvSpPr>
            <p:nvPr/>
          </p:nvSpPr>
          <p:spPr bwMode="auto">
            <a:xfrm>
              <a:off x="3730" y="2580"/>
              <a:ext cx="970" cy="213"/>
            </a:xfrm>
            <a:prstGeom prst="rect">
              <a:avLst/>
            </a:prstGeom>
            <a:noFill/>
            <a:ln w="9525" algn="ctr">
              <a:noFill/>
              <a:miter lim="800000"/>
              <a:headEnd/>
              <a:tailEnd/>
            </a:ln>
          </p:spPr>
          <p:txBody>
            <a:bodyPr wrap="none">
              <a:spAutoFit/>
            </a:bodyPr>
            <a:lstStyle/>
            <a:p>
              <a:pPr algn="ctr" eaLnBrk="0" hangingPunct="0"/>
              <a:r>
                <a:rPr lang="en-US" b="1" dirty="0" smtClean="0">
                  <a:solidFill>
                    <a:schemeClr val="tx2"/>
                  </a:solidFill>
                </a:rPr>
                <a:t>Design Reuse</a:t>
              </a:r>
              <a:endParaRPr lang="en-US" b="1" dirty="0">
                <a:solidFill>
                  <a:schemeClr val="tx2"/>
                </a:solidFill>
              </a:endParaRPr>
            </a:p>
          </p:txBody>
        </p:sp>
        <p:sp>
          <p:nvSpPr>
            <p:cNvPr id="171" name="Text Box 60"/>
            <p:cNvSpPr txBox="1">
              <a:spLocks noChangeArrowheads="1"/>
            </p:cNvSpPr>
            <p:nvPr/>
          </p:nvSpPr>
          <p:spPr bwMode="auto">
            <a:xfrm>
              <a:off x="3342" y="3152"/>
              <a:ext cx="399" cy="250"/>
            </a:xfrm>
            <a:prstGeom prst="rect">
              <a:avLst/>
            </a:prstGeom>
            <a:noFill/>
            <a:ln w="9525" algn="ctr">
              <a:noFill/>
              <a:miter lim="800000"/>
              <a:headEnd/>
              <a:tailEnd/>
            </a:ln>
          </p:spPr>
          <p:txBody>
            <a:bodyPr wrap="none">
              <a:spAutoFit/>
            </a:bodyPr>
            <a:lstStyle/>
            <a:p>
              <a:pPr algn="ctr" eaLnBrk="0" hangingPunct="0"/>
              <a:r>
                <a:rPr lang="en-US" sz="1000" b="1">
                  <a:solidFill>
                    <a:schemeClr val="tx2"/>
                  </a:solidFill>
                </a:rPr>
                <a:t>Design</a:t>
              </a:r>
            </a:p>
            <a:p>
              <a:pPr algn="ctr" eaLnBrk="0" hangingPunct="0"/>
              <a:r>
                <a:rPr lang="en-US" sz="1000" b="1">
                  <a:solidFill>
                    <a:schemeClr val="tx2"/>
                  </a:solidFill>
                </a:rPr>
                <a:t>System</a:t>
              </a:r>
            </a:p>
          </p:txBody>
        </p:sp>
        <p:sp>
          <p:nvSpPr>
            <p:cNvPr id="172" name="Line 61"/>
            <p:cNvSpPr>
              <a:spLocks noChangeShapeType="1"/>
            </p:cNvSpPr>
            <p:nvPr/>
          </p:nvSpPr>
          <p:spPr bwMode="auto">
            <a:xfrm>
              <a:off x="3727" y="3294"/>
              <a:ext cx="136" cy="0"/>
            </a:xfrm>
            <a:prstGeom prst="line">
              <a:avLst/>
            </a:prstGeom>
            <a:noFill/>
            <a:ln w="38100">
              <a:solidFill>
                <a:schemeClr val="tx2"/>
              </a:solidFill>
              <a:round/>
              <a:headEnd/>
              <a:tailEnd type="triangle" w="med" len="med"/>
            </a:ln>
          </p:spPr>
          <p:txBody>
            <a:bodyPr>
              <a:spAutoFit/>
            </a:bodyPr>
            <a:lstStyle/>
            <a:p>
              <a:endParaRPr lang="en-US"/>
            </a:p>
          </p:txBody>
        </p:sp>
        <p:sp>
          <p:nvSpPr>
            <p:cNvPr id="173" name="Text Box 62"/>
            <p:cNvSpPr txBox="1">
              <a:spLocks noChangeArrowheads="1"/>
            </p:cNvSpPr>
            <p:nvPr/>
          </p:nvSpPr>
          <p:spPr bwMode="auto">
            <a:xfrm>
              <a:off x="4548" y="3122"/>
              <a:ext cx="661" cy="346"/>
            </a:xfrm>
            <a:prstGeom prst="rect">
              <a:avLst/>
            </a:prstGeom>
            <a:noFill/>
            <a:ln w="9525" algn="ctr">
              <a:noFill/>
              <a:miter lim="800000"/>
              <a:headEnd/>
              <a:tailEnd/>
            </a:ln>
          </p:spPr>
          <p:txBody>
            <a:bodyPr wrap="none">
              <a:spAutoFit/>
            </a:bodyPr>
            <a:lstStyle/>
            <a:p>
              <a:pPr algn="ctr" eaLnBrk="0" hangingPunct="0"/>
              <a:r>
                <a:rPr lang="en-US" sz="1000" b="1" dirty="0">
                  <a:solidFill>
                    <a:schemeClr val="tx2"/>
                  </a:solidFill>
                </a:rPr>
                <a:t>Add to</a:t>
              </a:r>
              <a:br>
                <a:rPr lang="en-US" sz="1000" b="1" dirty="0">
                  <a:solidFill>
                    <a:schemeClr val="tx2"/>
                  </a:solidFill>
                </a:rPr>
              </a:br>
              <a:r>
                <a:rPr lang="en-US" sz="1000" b="1" dirty="0">
                  <a:solidFill>
                    <a:schemeClr val="tx2"/>
                  </a:solidFill>
                </a:rPr>
                <a:t>Library</a:t>
              </a:r>
            </a:p>
            <a:p>
              <a:pPr algn="ctr" eaLnBrk="0" hangingPunct="0"/>
              <a:r>
                <a:rPr lang="en-US" sz="1000" b="1" dirty="0">
                  <a:solidFill>
                    <a:schemeClr val="tx2"/>
                  </a:solidFill>
                </a:rPr>
                <a:t>(design reuse)</a:t>
              </a:r>
            </a:p>
          </p:txBody>
        </p:sp>
        <p:sp>
          <p:nvSpPr>
            <p:cNvPr id="174" name="Line 63"/>
            <p:cNvSpPr>
              <a:spLocks noChangeShapeType="1"/>
            </p:cNvSpPr>
            <p:nvPr/>
          </p:nvSpPr>
          <p:spPr bwMode="auto">
            <a:xfrm>
              <a:off x="4598" y="3295"/>
              <a:ext cx="141" cy="0"/>
            </a:xfrm>
            <a:prstGeom prst="line">
              <a:avLst/>
            </a:prstGeom>
            <a:noFill/>
            <a:ln w="38100">
              <a:solidFill>
                <a:schemeClr val="tx2"/>
              </a:solidFill>
              <a:round/>
              <a:headEnd/>
              <a:tailEnd type="triangle" w="med" len="med"/>
            </a:ln>
          </p:spPr>
          <p:txBody>
            <a:bodyPr>
              <a:spAutoFit/>
            </a:bodyPr>
            <a:lstStyle/>
            <a:p>
              <a:endParaRPr lang="en-US"/>
            </a:p>
          </p:txBody>
        </p:sp>
        <p:grpSp>
          <p:nvGrpSpPr>
            <p:cNvPr id="6" name="Group 64"/>
            <p:cNvGrpSpPr>
              <a:grpSpLocks/>
            </p:cNvGrpSpPr>
            <p:nvPr/>
          </p:nvGrpSpPr>
          <p:grpSpPr bwMode="auto">
            <a:xfrm>
              <a:off x="3903" y="3096"/>
              <a:ext cx="671" cy="389"/>
              <a:chOff x="2679" y="3552"/>
              <a:chExt cx="671" cy="389"/>
            </a:xfrm>
          </p:grpSpPr>
          <p:sp>
            <p:nvSpPr>
              <p:cNvPr id="177" name="Rectangle 65"/>
              <p:cNvSpPr>
                <a:spLocks noChangeArrowheads="1"/>
              </p:cNvSpPr>
              <p:nvPr/>
            </p:nvSpPr>
            <p:spPr bwMode="auto">
              <a:xfrm>
                <a:off x="2679" y="3552"/>
                <a:ext cx="671" cy="389"/>
              </a:xfrm>
              <a:prstGeom prst="rect">
                <a:avLst/>
              </a:prstGeom>
              <a:solidFill>
                <a:schemeClr val="bg1"/>
              </a:solidFill>
              <a:ln w="38100" algn="ctr">
                <a:solidFill>
                  <a:schemeClr val="tx2"/>
                </a:solidFill>
                <a:miter lim="800000"/>
                <a:headEnd/>
                <a:tailEnd/>
              </a:ln>
            </p:spPr>
            <p:txBody>
              <a:bodyPr anchor="ctr">
                <a:spAutoFit/>
              </a:bodyPr>
              <a:lstStyle/>
              <a:p>
                <a:pPr algn="ctr" eaLnBrk="0" hangingPunct="0"/>
                <a:endParaRPr lang="en-US"/>
              </a:p>
            </p:txBody>
          </p:sp>
          <p:pic>
            <p:nvPicPr>
              <p:cNvPr id="178" name="Rectangle 23"/>
              <p:cNvPicPr>
                <a:picLocks noChangeArrowheads="1"/>
              </p:cNvPicPr>
              <p:nvPr/>
            </p:nvPicPr>
            <p:blipFill>
              <a:blip r:embed="rId7" cstate="print"/>
              <a:srcRect/>
              <a:stretch>
                <a:fillRect/>
              </a:stretch>
            </p:blipFill>
            <p:spPr bwMode="auto">
              <a:xfrm>
                <a:off x="2925" y="3575"/>
                <a:ext cx="171" cy="121"/>
              </a:xfrm>
              <a:prstGeom prst="rect">
                <a:avLst/>
              </a:prstGeom>
              <a:noFill/>
              <a:ln w="9525">
                <a:noFill/>
                <a:miter lim="800000"/>
                <a:headEnd/>
                <a:tailEnd/>
              </a:ln>
            </p:spPr>
          </p:pic>
          <p:pic>
            <p:nvPicPr>
              <p:cNvPr id="179" name="Rectangle 23"/>
              <p:cNvPicPr>
                <a:picLocks noChangeArrowheads="1"/>
              </p:cNvPicPr>
              <p:nvPr/>
            </p:nvPicPr>
            <p:blipFill>
              <a:blip r:embed="rId7" cstate="print"/>
              <a:srcRect/>
              <a:stretch>
                <a:fillRect/>
              </a:stretch>
            </p:blipFill>
            <p:spPr bwMode="auto">
              <a:xfrm>
                <a:off x="2925" y="3795"/>
                <a:ext cx="171" cy="120"/>
              </a:xfrm>
              <a:prstGeom prst="rect">
                <a:avLst/>
              </a:prstGeom>
              <a:noFill/>
              <a:ln w="9525">
                <a:noFill/>
                <a:miter lim="800000"/>
                <a:headEnd/>
                <a:tailEnd/>
              </a:ln>
            </p:spPr>
          </p:pic>
          <p:pic>
            <p:nvPicPr>
              <p:cNvPr id="180" name="Rectangle 23"/>
              <p:cNvPicPr>
                <a:picLocks noChangeArrowheads="1"/>
              </p:cNvPicPr>
              <p:nvPr/>
            </p:nvPicPr>
            <p:blipFill>
              <a:blip r:embed="rId7" cstate="print"/>
              <a:srcRect/>
              <a:stretch>
                <a:fillRect/>
              </a:stretch>
            </p:blipFill>
            <p:spPr bwMode="auto">
              <a:xfrm>
                <a:off x="3140" y="3795"/>
                <a:ext cx="171" cy="120"/>
              </a:xfrm>
              <a:prstGeom prst="rect">
                <a:avLst/>
              </a:prstGeom>
              <a:noFill/>
              <a:ln w="9525">
                <a:noFill/>
                <a:miter lim="800000"/>
                <a:headEnd/>
                <a:tailEnd/>
              </a:ln>
            </p:spPr>
          </p:pic>
          <p:pic>
            <p:nvPicPr>
              <p:cNvPr id="181" name="Rectangle 23"/>
              <p:cNvPicPr>
                <a:picLocks noChangeArrowheads="1"/>
              </p:cNvPicPr>
              <p:nvPr/>
            </p:nvPicPr>
            <p:blipFill>
              <a:blip r:embed="rId7" cstate="print"/>
              <a:srcRect/>
              <a:stretch>
                <a:fillRect/>
              </a:stretch>
            </p:blipFill>
            <p:spPr bwMode="auto">
              <a:xfrm>
                <a:off x="2711" y="3795"/>
                <a:ext cx="171" cy="120"/>
              </a:xfrm>
              <a:prstGeom prst="rect">
                <a:avLst/>
              </a:prstGeom>
              <a:noFill/>
              <a:ln w="9525">
                <a:noFill/>
                <a:miter lim="800000"/>
                <a:headEnd/>
                <a:tailEnd/>
              </a:ln>
            </p:spPr>
          </p:pic>
          <p:cxnSp>
            <p:nvCxnSpPr>
              <p:cNvPr id="182" name="AutoShape 70"/>
              <p:cNvCxnSpPr>
                <a:cxnSpLocks noChangeShapeType="1"/>
              </p:cNvCxnSpPr>
              <p:nvPr/>
            </p:nvCxnSpPr>
            <p:spPr bwMode="auto">
              <a:xfrm rot="5400000">
                <a:off x="2854" y="3639"/>
                <a:ext cx="99" cy="214"/>
              </a:xfrm>
              <a:prstGeom prst="bentConnector3">
                <a:avLst>
                  <a:gd name="adj1" fmla="val 49495"/>
                </a:avLst>
              </a:prstGeom>
              <a:noFill/>
              <a:ln w="9525">
                <a:solidFill>
                  <a:schemeClr val="tx1"/>
                </a:solidFill>
                <a:miter lim="800000"/>
                <a:headEnd type="triangle" w="sm" len="sm"/>
                <a:tailEnd type="triangle" w="sm" len="sm"/>
              </a:ln>
            </p:spPr>
          </p:cxnSp>
          <p:cxnSp>
            <p:nvCxnSpPr>
              <p:cNvPr id="183" name="AutoShape 71"/>
              <p:cNvCxnSpPr>
                <a:cxnSpLocks noChangeShapeType="1"/>
              </p:cNvCxnSpPr>
              <p:nvPr/>
            </p:nvCxnSpPr>
            <p:spPr bwMode="auto">
              <a:xfrm rot="5400000">
                <a:off x="2961" y="3746"/>
                <a:ext cx="99" cy="0"/>
              </a:xfrm>
              <a:prstGeom prst="straightConnector1">
                <a:avLst/>
              </a:prstGeom>
              <a:noFill/>
              <a:ln w="9525">
                <a:solidFill>
                  <a:schemeClr val="tx1"/>
                </a:solidFill>
                <a:round/>
                <a:headEnd type="triangle" w="sm" len="sm"/>
                <a:tailEnd type="triangle" w="sm" len="sm"/>
              </a:ln>
            </p:spPr>
          </p:cxnSp>
          <p:cxnSp>
            <p:nvCxnSpPr>
              <p:cNvPr id="184" name="AutoShape 72"/>
              <p:cNvCxnSpPr>
                <a:cxnSpLocks noChangeShapeType="1"/>
              </p:cNvCxnSpPr>
              <p:nvPr/>
            </p:nvCxnSpPr>
            <p:spPr bwMode="auto">
              <a:xfrm rot="16200000" flipH="1">
                <a:off x="3069" y="3638"/>
                <a:ext cx="99" cy="215"/>
              </a:xfrm>
              <a:prstGeom prst="bentConnector3">
                <a:avLst>
                  <a:gd name="adj1" fmla="val 49495"/>
                </a:avLst>
              </a:prstGeom>
              <a:noFill/>
              <a:ln w="9525">
                <a:solidFill>
                  <a:schemeClr val="tx1"/>
                </a:solidFill>
                <a:miter lim="800000"/>
                <a:headEnd type="triangle" w="sm" len="sm"/>
                <a:tailEnd type="triangle" w="sm" len="sm"/>
              </a:ln>
            </p:spPr>
          </p:cxnSp>
        </p:grpSp>
        <p:sp>
          <p:nvSpPr>
            <p:cNvPr id="176" name="Text Box 73"/>
            <p:cNvSpPr txBox="1">
              <a:spLocks noChangeArrowheads="1"/>
            </p:cNvSpPr>
            <p:nvPr/>
          </p:nvSpPr>
          <p:spPr bwMode="auto">
            <a:xfrm>
              <a:off x="3915" y="2943"/>
              <a:ext cx="650" cy="155"/>
            </a:xfrm>
            <a:prstGeom prst="rect">
              <a:avLst/>
            </a:prstGeom>
            <a:noFill/>
            <a:ln w="9525" algn="ctr">
              <a:noFill/>
              <a:miter lim="800000"/>
              <a:headEnd/>
              <a:tailEnd/>
            </a:ln>
          </p:spPr>
          <p:txBody>
            <a:bodyPr wrap="none">
              <a:spAutoFit/>
            </a:bodyPr>
            <a:lstStyle/>
            <a:p>
              <a:pPr algn="ctr" eaLnBrk="0" hangingPunct="0"/>
              <a:r>
                <a:rPr lang="en-US" sz="1000" b="1" dirty="0" smtClean="0">
                  <a:solidFill>
                    <a:schemeClr val="tx2"/>
                  </a:solidFill>
                </a:rPr>
                <a:t>Package </a:t>
              </a:r>
              <a:r>
                <a:rPr lang="en-US" sz="1000" b="1" dirty="0">
                  <a:solidFill>
                    <a:schemeClr val="tx2"/>
                  </a:solidFill>
                </a:rPr>
                <a:t>as IP</a:t>
              </a:r>
            </a:p>
          </p:txBody>
        </p:sp>
      </p:grpSp>
      <p:grpSp>
        <p:nvGrpSpPr>
          <p:cNvPr id="7" name="Group 74"/>
          <p:cNvGrpSpPr>
            <a:grpSpLocks/>
          </p:cNvGrpSpPr>
          <p:nvPr/>
        </p:nvGrpSpPr>
        <p:grpSpPr bwMode="auto">
          <a:xfrm>
            <a:off x="3003550" y="1887538"/>
            <a:ext cx="3251200" cy="2035175"/>
            <a:chOff x="2047" y="3901"/>
            <a:chExt cx="1711" cy="1071"/>
          </a:xfrm>
        </p:grpSpPr>
        <p:sp>
          <p:nvSpPr>
            <p:cNvPr id="186" name="Rectangle 75"/>
            <p:cNvSpPr>
              <a:spLocks noChangeArrowheads="1"/>
            </p:cNvSpPr>
            <p:nvPr/>
          </p:nvSpPr>
          <p:spPr bwMode="auto">
            <a:xfrm>
              <a:off x="2047" y="3901"/>
              <a:ext cx="1711" cy="1071"/>
            </a:xfrm>
            <a:prstGeom prst="rect">
              <a:avLst/>
            </a:prstGeom>
            <a:solidFill>
              <a:schemeClr val="bg1"/>
            </a:solidFill>
            <a:ln w="9525" algn="ctr">
              <a:solidFill>
                <a:schemeClr val="tx1"/>
              </a:solidFill>
              <a:miter lim="800000"/>
              <a:headEnd/>
              <a:tailEnd/>
            </a:ln>
          </p:spPr>
          <p:txBody>
            <a:bodyPr anchor="ctr">
              <a:spAutoFit/>
            </a:bodyPr>
            <a:lstStyle/>
            <a:p>
              <a:pPr algn="ctr" eaLnBrk="0" hangingPunct="0"/>
              <a:endParaRPr lang="en-US"/>
            </a:p>
          </p:txBody>
        </p:sp>
        <p:sp>
          <p:nvSpPr>
            <p:cNvPr id="187" name="Rectangle 76"/>
            <p:cNvSpPr>
              <a:spLocks noChangeArrowheads="1"/>
            </p:cNvSpPr>
            <p:nvPr/>
          </p:nvSpPr>
          <p:spPr bwMode="auto">
            <a:xfrm>
              <a:off x="2466" y="4237"/>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188" name="Rectangle 77"/>
            <p:cNvSpPr>
              <a:spLocks noChangeArrowheads="1"/>
            </p:cNvSpPr>
            <p:nvPr/>
          </p:nvSpPr>
          <p:spPr bwMode="auto">
            <a:xfrm>
              <a:off x="2307" y="4553"/>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189" name="Rectangle 78"/>
            <p:cNvSpPr>
              <a:spLocks noChangeArrowheads="1"/>
            </p:cNvSpPr>
            <p:nvPr/>
          </p:nvSpPr>
          <p:spPr bwMode="auto">
            <a:xfrm>
              <a:off x="2599" y="4553"/>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190" name="Rectangle 79"/>
            <p:cNvSpPr>
              <a:spLocks noChangeArrowheads="1"/>
            </p:cNvSpPr>
            <p:nvPr/>
          </p:nvSpPr>
          <p:spPr bwMode="auto">
            <a:xfrm>
              <a:off x="2883" y="4553"/>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191" name="Rectangle 80"/>
            <p:cNvSpPr>
              <a:spLocks noChangeArrowheads="1"/>
            </p:cNvSpPr>
            <p:nvPr/>
          </p:nvSpPr>
          <p:spPr bwMode="auto">
            <a:xfrm>
              <a:off x="3175" y="4553"/>
              <a:ext cx="213" cy="142"/>
            </a:xfrm>
            <a:prstGeom prst="rect">
              <a:avLst/>
            </a:prstGeom>
            <a:solidFill>
              <a:schemeClr val="tx2"/>
            </a:solidFill>
            <a:ln w="9525" algn="ctr">
              <a:noFill/>
              <a:miter lim="800000"/>
              <a:headEnd/>
              <a:tailEnd/>
            </a:ln>
          </p:spPr>
          <p:txBody>
            <a:bodyPr wrap="none" anchor="ctr">
              <a:spAutoFit/>
            </a:bodyPr>
            <a:lstStyle/>
            <a:p>
              <a:pPr algn="ctr" eaLnBrk="0" hangingPunct="0"/>
              <a:endParaRPr lang="en-US"/>
            </a:p>
          </p:txBody>
        </p:sp>
        <p:sp>
          <p:nvSpPr>
            <p:cNvPr id="192" name="Rectangle 81"/>
            <p:cNvSpPr>
              <a:spLocks noChangeArrowheads="1"/>
            </p:cNvSpPr>
            <p:nvPr/>
          </p:nvSpPr>
          <p:spPr bwMode="auto">
            <a:xfrm>
              <a:off x="3070" y="4174"/>
              <a:ext cx="253" cy="198"/>
            </a:xfrm>
            <a:prstGeom prst="rect">
              <a:avLst/>
            </a:prstGeom>
            <a:solidFill>
              <a:srgbClr val="CCECFF"/>
            </a:solidFill>
            <a:ln w="9525" algn="ctr">
              <a:solidFill>
                <a:schemeClr val="tx2"/>
              </a:solidFill>
              <a:miter lim="800000"/>
              <a:headEnd/>
              <a:tailEnd/>
            </a:ln>
          </p:spPr>
          <p:txBody>
            <a:bodyPr wrap="none" anchor="ctr"/>
            <a:lstStyle/>
            <a:p>
              <a:pPr algn="ctr" eaLnBrk="0" hangingPunct="0"/>
              <a:endParaRPr lang="en-US"/>
            </a:p>
          </p:txBody>
        </p:sp>
        <p:pic>
          <p:nvPicPr>
            <p:cNvPr id="193" name="Picture 82" descr="12316853131086947038mekonee_29_ladybugsvghi"/>
            <p:cNvPicPr>
              <a:picLocks noChangeAspect="1" noChangeArrowheads="1"/>
            </p:cNvPicPr>
            <p:nvPr/>
          </p:nvPicPr>
          <p:blipFill>
            <a:blip r:embed="rId8" cstate="print"/>
            <a:srcRect/>
            <a:stretch>
              <a:fillRect/>
            </a:stretch>
          </p:blipFill>
          <p:spPr bwMode="auto">
            <a:xfrm>
              <a:off x="3082" y="4147"/>
              <a:ext cx="209" cy="222"/>
            </a:xfrm>
            <a:prstGeom prst="rect">
              <a:avLst/>
            </a:prstGeom>
            <a:noFill/>
            <a:ln w="9525">
              <a:noFill/>
              <a:miter lim="800000"/>
              <a:headEnd/>
              <a:tailEnd/>
            </a:ln>
          </p:spPr>
        </p:pic>
        <p:pic>
          <p:nvPicPr>
            <p:cNvPr id="194" name="Picture 83" descr="1206564626633666494sarxos_Magnifying_Glass"/>
            <p:cNvPicPr>
              <a:picLocks noChangeAspect="1" noChangeArrowheads="1"/>
            </p:cNvPicPr>
            <p:nvPr/>
          </p:nvPicPr>
          <p:blipFill>
            <a:blip r:embed="rId9" cstate="print"/>
            <a:srcRect/>
            <a:stretch>
              <a:fillRect/>
            </a:stretch>
          </p:blipFill>
          <p:spPr bwMode="auto">
            <a:xfrm>
              <a:off x="2941" y="4106"/>
              <a:ext cx="637" cy="603"/>
            </a:xfrm>
            <a:prstGeom prst="rect">
              <a:avLst/>
            </a:prstGeom>
            <a:noFill/>
            <a:ln w="9525">
              <a:noFill/>
              <a:miter lim="800000"/>
              <a:headEnd/>
              <a:tailEnd/>
            </a:ln>
          </p:spPr>
        </p:pic>
        <p:cxnSp>
          <p:nvCxnSpPr>
            <p:cNvPr id="195" name="AutoShape 84"/>
            <p:cNvCxnSpPr>
              <a:cxnSpLocks noChangeShapeType="1"/>
              <a:stCxn id="192" idx="2"/>
              <a:endCxn id="188" idx="0"/>
            </p:cNvCxnSpPr>
            <p:nvPr/>
          </p:nvCxnSpPr>
          <p:spPr bwMode="auto">
            <a:xfrm rot="5400000">
              <a:off x="2715" y="4071"/>
              <a:ext cx="181" cy="783"/>
            </a:xfrm>
            <a:prstGeom prst="bentConnector3">
              <a:avLst>
                <a:gd name="adj1" fmla="val 49722"/>
              </a:avLst>
            </a:prstGeom>
            <a:noFill/>
            <a:ln w="9525">
              <a:solidFill>
                <a:schemeClr val="tx2"/>
              </a:solidFill>
              <a:miter lim="800000"/>
              <a:headEnd/>
              <a:tailEnd/>
            </a:ln>
          </p:spPr>
        </p:cxnSp>
        <p:cxnSp>
          <p:nvCxnSpPr>
            <p:cNvPr id="196" name="AutoShape 85"/>
            <p:cNvCxnSpPr>
              <a:cxnSpLocks noChangeShapeType="1"/>
              <a:stCxn id="187" idx="2"/>
              <a:endCxn id="189" idx="0"/>
            </p:cNvCxnSpPr>
            <p:nvPr/>
          </p:nvCxnSpPr>
          <p:spPr bwMode="auto">
            <a:xfrm rot="16200000" flipH="1">
              <a:off x="2553" y="4399"/>
              <a:ext cx="174" cy="133"/>
            </a:xfrm>
            <a:prstGeom prst="bentConnector3">
              <a:avLst>
                <a:gd name="adj1" fmla="val 50000"/>
              </a:avLst>
            </a:prstGeom>
            <a:noFill/>
            <a:ln w="9525">
              <a:solidFill>
                <a:schemeClr val="tx2"/>
              </a:solidFill>
              <a:miter lim="800000"/>
              <a:headEnd/>
              <a:tailEnd/>
            </a:ln>
          </p:spPr>
        </p:cxnSp>
        <p:cxnSp>
          <p:nvCxnSpPr>
            <p:cNvPr id="197" name="AutoShape 86"/>
            <p:cNvCxnSpPr>
              <a:cxnSpLocks noChangeShapeType="1"/>
              <a:stCxn id="187" idx="2"/>
              <a:endCxn id="190" idx="0"/>
            </p:cNvCxnSpPr>
            <p:nvPr/>
          </p:nvCxnSpPr>
          <p:spPr bwMode="auto">
            <a:xfrm rot="16200000" flipH="1">
              <a:off x="2695" y="4257"/>
              <a:ext cx="174" cy="417"/>
            </a:xfrm>
            <a:prstGeom prst="bentConnector3">
              <a:avLst>
                <a:gd name="adj1" fmla="val 50000"/>
              </a:avLst>
            </a:prstGeom>
            <a:noFill/>
            <a:ln w="9525">
              <a:solidFill>
                <a:schemeClr val="tx2"/>
              </a:solidFill>
              <a:miter lim="800000"/>
              <a:headEnd/>
              <a:tailEnd/>
            </a:ln>
          </p:spPr>
        </p:cxnSp>
        <p:cxnSp>
          <p:nvCxnSpPr>
            <p:cNvPr id="198" name="AutoShape 87"/>
            <p:cNvCxnSpPr>
              <a:cxnSpLocks noChangeShapeType="1"/>
              <a:stCxn id="192" idx="2"/>
              <a:endCxn id="191" idx="0"/>
            </p:cNvCxnSpPr>
            <p:nvPr/>
          </p:nvCxnSpPr>
          <p:spPr bwMode="auto">
            <a:xfrm rot="16200000" flipH="1">
              <a:off x="3149" y="4420"/>
              <a:ext cx="181" cy="85"/>
            </a:xfrm>
            <a:prstGeom prst="bentConnector3">
              <a:avLst>
                <a:gd name="adj1" fmla="val 49722"/>
              </a:avLst>
            </a:prstGeom>
            <a:noFill/>
            <a:ln w="9525">
              <a:solidFill>
                <a:schemeClr val="tx2"/>
              </a:solidFill>
              <a:miter lim="800000"/>
              <a:headEnd/>
              <a:tailEnd/>
            </a:ln>
          </p:spPr>
        </p:cxnSp>
        <p:sp>
          <p:nvSpPr>
            <p:cNvPr id="199" name="Text Box 88"/>
            <p:cNvSpPr txBox="1">
              <a:spLocks noChangeArrowheads="1"/>
            </p:cNvSpPr>
            <p:nvPr/>
          </p:nvSpPr>
          <p:spPr bwMode="auto">
            <a:xfrm>
              <a:off x="2373" y="3949"/>
              <a:ext cx="1094" cy="178"/>
            </a:xfrm>
            <a:prstGeom prst="rect">
              <a:avLst/>
            </a:prstGeom>
            <a:noFill/>
            <a:ln w="9525" algn="ctr">
              <a:noFill/>
              <a:miter lim="800000"/>
              <a:headEnd/>
              <a:tailEnd/>
            </a:ln>
          </p:spPr>
          <p:txBody>
            <a:bodyPr wrap="none">
              <a:spAutoFit/>
            </a:bodyPr>
            <a:lstStyle/>
            <a:p>
              <a:pPr algn="ctr" eaLnBrk="0" hangingPunct="0"/>
              <a:r>
                <a:rPr lang="en-US" b="1" dirty="0" smtClean="0">
                  <a:solidFill>
                    <a:schemeClr val="tx2"/>
                  </a:solidFill>
                </a:rPr>
                <a:t>System Verification</a:t>
              </a:r>
              <a:endParaRPr lang="en-US" b="1" dirty="0">
                <a:solidFill>
                  <a:schemeClr val="tx2"/>
                </a:solidFill>
              </a:endParaRPr>
            </a:p>
          </p:txBody>
        </p:sp>
      </p:grpSp>
      <p:sp>
        <p:nvSpPr>
          <p:cNvPr id="200" name="Content Placeholder 5"/>
          <p:cNvSpPr txBox="1">
            <a:spLocks/>
          </p:cNvSpPr>
          <p:nvPr/>
        </p:nvSpPr>
        <p:spPr bwMode="auto">
          <a:xfrm>
            <a:off x="350838" y="4826000"/>
            <a:ext cx="8331200" cy="148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Qsys is Altera’s design environment</a:t>
            </a:r>
            <a:r>
              <a:rPr kumimoji="0" lang="en-US" sz="2800" b="0" i="0" u="none" strike="noStrike" kern="0" cap="none" spc="0" normalizeH="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uLnTx/>
                <a:uFillTx/>
                <a:latin typeface="+mn-lt"/>
                <a:ea typeface="+mn-ea"/>
                <a:cs typeface="+mn-cs"/>
              </a:rPr>
              <a:t>for</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Deployment of IP</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Deployment of reference designs and example designs</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Development platform for Altera custom solutions </a:t>
            </a:r>
          </a:p>
          <a:p>
            <a:pPr marL="742950" marR="0" lvl="1" indent="-285750" algn="l" defTabSz="914400" rtl="0" eaLnBrk="1" fontAlgn="base" latinLnBrk="0" hangingPunct="1">
              <a:lnSpc>
                <a:spcPct val="100000"/>
              </a:lnSpc>
              <a:spcBef>
                <a:spcPct val="20000"/>
              </a:spcBef>
              <a:spcAft>
                <a:spcPct val="0"/>
              </a:spcAft>
              <a:buClr>
                <a:srgbClr val="003399"/>
              </a:buClr>
              <a:buSzPct val="90000"/>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Design platform for customers to quickly create system designs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4"/>
          <p:cNvGrpSpPr/>
          <p:nvPr/>
        </p:nvGrpSpPr>
        <p:grpSpPr>
          <a:xfrm>
            <a:off x="682625" y="3302544"/>
            <a:ext cx="7645400" cy="659391"/>
            <a:chOff x="682625" y="1990128"/>
            <a:chExt cx="7645400" cy="659391"/>
          </a:xfrm>
        </p:grpSpPr>
        <p:grpSp>
          <p:nvGrpSpPr>
            <p:cNvPr id="4" name="Group 76"/>
            <p:cNvGrpSpPr/>
            <p:nvPr/>
          </p:nvGrpSpPr>
          <p:grpSpPr>
            <a:xfrm>
              <a:off x="682625" y="1990128"/>
              <a:ext cx="1377950" cy="659391"/>
              <a:chOff x="682625" y="1990128"/>
              <a:chExt cx="1377950" cy="659391"/>
            </a:xfrm>
          </p:grpSpPr>
          <p:pic>
            <p:nvPicPr>
              <p:cNvPr id="1026" name="Picture 2"/>
              <p:cNvPicPr>
                <a:picLocks noChangeAspect="1" noChangeArrowheads="1"/>
              </p:cNvPicPr>
              <p:nvPr/>
            </p:nvPicPr>
            <p:blipFill>
              <a:blip r:embed="rId3" cstate="print"/>
              <a:srcRect b="47625"/>
              <a:stretch>
                <a:fillRect/>
              </a:stretch>
            </p:blipFill>
            <p:spPr bwMode="auto">
              <a:xfrm>
                <a:off x="742196" y="1990128"/>
                <a:ext cx="1258991" cy="659391"/>
              </a:xfrm>
              <a:prstGeom prst="rect">
                <a:avLst/>
              </a:prstGeom>
              <a:noFill/>
              <a:ln w="9525">
                <a:noFill/>
                <a:miter lim="800000"/>
                <a:headEnd/>
                <a:tailEnd/>
              </a:ln>
              <a:effectLst/>
            </p:spPr>
          </p:pic>
          <p:sp>
            <p:nvSpPr>
              <p:cNvPr id="48" name="TextBox 47"/>
              <p:cNvSpPr txBox="1"/>
              <p:nvPr/>
            </p:nvSpPr>
            <p:spPr>
              <a:xfrm>
                <a:off x="1049311" y="2158584"/>
                <a:ext cx="646331" cy="276999"/>
              </a:xfrm>
              <a:prstGeom prst="rect">
                <a:avLst/>
              </a:prstGeom>
              <a:noFill/>
            </p:spPr>
            <p:txBody>
              <a:bodyPr wrap="none" rtlCol="0">
                <a:spAutoFit/>
              </a:bodyPr>
              <a:lstStyle/>
              <a:p>
                <a:r>
                  <a:rPr lang="en-US" sz="1200" b="1" dirty="0" smtClean="0"/>
                  <a:t>Power</a:t>
                </a:r>
                <a:endParaRPr lang="en-US" sz="1200" b="1" dirty="0"/>
              </a:p>
            </p:txBody>
          </p:sp>
          <p:cxnSp>
            <p:nvCxnSpPr>
              <p:cNvPr id="55" name="Straight Connector 54"/>
              <p:cNvCxnSpPr/>
              <p:nvPr/>
            </p:nvCxnSpPr>
            <p:spPr bwMode="auto">
              <a:xfrm>
                <a:off x="1971675" y="2647950"/>
                <a:ext cx="88900" cy="0"/>
              </a:xfrm>
              <a:prstGeom prst="line">
                <a:avLst/>
              </a:prstGeom>
              <a:solidFill>
                <a:schemeClr val="accent1"/>
              </a:solidFill>
              <a:ln w="19050" cap="flat" cmpd="sng" algn="ctr">
                <a:solidFill>
                  <a:schemeClr val="bg2">
                    <a:lumMod val="50000"/>
                  </a:schemeClr>
                </a:solidFill>
                <a:prstDash val="solid"/>
                <a:round/>
                <a:headEnd type="none" w="med" len="med"/>
                <a:tailEnd type="none" w="med" len="med"/>
              </a:ln>
              <a:effectLst/>
            </p:spPr>
          </p:cxnSp>
          <p:cxnSp>
            <p:nvCxnSpPr>
              <p:cNvPr id="56" name="Straight Connector 55"/>
              <p:cNvCxnSpPr/>
              <p:nvPr/>
            </p:nvCxnSpPr>
            <p:spPr bwMode="auto">
              <a:xfrm>
                <a:off x="682625" y="2647950"/>
                <a:ext cx="88900" cy="0"/>
              </a:xfrm>
              <a:prstGeom prst="line">
                <a:avLst/>
              </a:prstGeom>
              <a:solidFill>
                <a:schemeClr val="accent1"/>
              </a:solidFill>
              <a:ln w="19050" cap="flat" cmpd="sng" algn="ctr">
                <a:solidFill>
                  <a:schemeClr val="bg2">
                    <a:lumMod val="50000"/>
                  </a:schemeClr>
                </a:solidFill>
                <a:prstDash val="solid"/>
                <a:round/>
                <a:headEnd type="none" w="med" len="med"/>
                <a:tailEnd type="none" w="med" len="med"/>
              </a:ln>
              <a:effectLst/>
            </p:spPr>
          </p:cxnSp>
        </p:grpSp>
        <p:grpSp>
          <p:nvGrpSpPr>
            <p:cNvPr id="5" name="Group 92"/>
            <p:cNvGrpSpPr/>
            <p:nvPr/>
          </p:nvGrpSpPr>
          <p:grpSpPr>
            <a:xfrm>
              <a:off x="3654425" y="1990128"/>
              <a:ext cx="1377950" cy="659391"/>
              <a:chOff x="682625" y="1990128"/>
              <a:chExt cx="1377950" cy="659391"/>
            </a:xfrm>
          </p:grpSpPr>
          <p:pic>
            <p:nvPicPr>
              <p:cNvPr id="94" name="Picture 2"/>
              <p:cNvPicPr>
                <a:picLocks noChangeAspect="1" noChangeArrowheads="1"/>
              </p:cNvPicPr>
              <p:nvPr/>
            </p:nvPicPr>
            <p:blipFill>
              <a:blip r:embed="rId3" cstate="print"/>
              <a:srcRect b="47625"/>
              <a:stretch>
                <a:fillRect/>
              </a:stretch>
            </p:blipFill>
            <p:spPr bwMode="auto">
              <a:xfrm>
                <a:off x="742196" y="1990128"/>
                <a:ext cx="1258991" cy="659391"/>
              </a:xfrm>
              <a:prstGeom prst="rect">
                <a:avLst/>
              </a:prstGeom>
              <a:noFill/>
              <a:ln w="9525">
                <a:noFill/>
                <a:miter lim="800000"/>
                <a:headEnd/>
                <a:tailEnd/>
              </a:ln>
              <a:effectLst/>
            </p:spPr>
          </p:pic>
          <p:sp>
            <p:nvSpPr>
              <p:cNvPr id="95" name="TextBox 94"/>
              <p:cNvSpPr txBox="1"/>
              <p:nvPr/>
            </p:nvSpPr>
            <p:spPr>
              <a:xfrm>
                <a:off x="1049311" y="2158584"/>
                <a:ext cx="646331" cy="276999"/>
              </a:xfrm>
              <a:prstGeom prst="rect">
                <a:avLst/>
              </a:prstGeom>
              <a:noFill/>
            </p:spPr>
            <p:txBody>
              <a:bodyPr wrap="none" rtlCol="0">
                <a:spAutoFit/>
              </a:bodyPr>
              <a:lstStyle/>
              <a:p>
                <a:r>
                  <a:rPr lang="en-US" sz="1200" b="1" dirty="0" smtClean="0"/>
                  <a:t>Power</a:t>
                </a:r>
                <a:endParaRPr lang="en-US" sz="1200" b="1" dirty="0"/>
              </a:p>
            </p:txBody>
          </p:sp>
          <p:cxnSp>
            <p:nvCxnSpPr>
              <p:cNvPr id="96" name="Straight Connector 95"/>
              <p:cNvCxnSpPr/>
              <p:nvPr/>
            </p:nvCxnSpPr>
            <p:spPr bwMode="auto">
              <a:xfrm>
                <a:off x="1971675" y="2647950"/>
                <a:ext cx="88900" cy="0"/>
              </a:xfrm>
              <a:prstGeom prst="line">
                <a:avLst/>
              </a:prstGeom>
              <a:solidFill>
                <a:schemeClr val="accent1"/>
              </a:solidFill>
              <a:ln w="19050" cap="flat" cmpd="sng" algn="ctr">
                <a:solidFill>
                  <a:schemeClr val="bg2">
                    <a:lumMod val="50000"/>
                  </a:schemeClr>
                </a:solidFill>
                <a:prstDash val="solid"/>
                <a:round/>
                <a:headEnd type="none" w="med" len="med"/>
                <a:tailEnd type="none" w="med" len="med"/>
              </a:ln>
              <a:effectLst/>
            </p:spPr>
          </p:cxnSp>
          <p:cxnSp>
            <p:nvCxnSpPr>
              <p:cNvPr id="97" name="Straight Connector 96"/>
              <p:cNvCxnSpPr/>
              <p:nvPr/>
            </p:nvCxnSpPr>
            <p:spPr bwMode="auto">
              <a:xfrm>
                <a:off x="682625" y="2647950"/>
                <a:ext cx="88900" cy="0"/>
              </a:xfrm>
              <a:prstGeom prst="line">
                <a:avLst/>
              </a:prstGeom>
              <a:solidFill>
                <a:schemeClr val="accent1"/>
              </a:solidFill>
              <a:ln w="19050" cap="flat" cmpd="sng" algn="ctr">
                <a:solidFill>
                  <a:schemeClr val="bg2">
                    <a:lumMod val="50000"/>
                  </a:schemeClr>
                </a:solidFill>
                <a:prstDash val="solid"/>
                <a:round/>
                <a:headEnd type="none" w="med" len="med"/>
                <a:tailEnd type="none" w="med" len="med"/>
              </a:ln>
              <a:effectLst/>
            </p:spPr>
          </p:cxnSp>
        </p:grpSp>
        <p:grpSp>
          <p:nvGrpSpPr>
            <p:cNvPr id="8" name="Group 103"/>
            <p:cNvGrpSpPr/>
            <p:nvPr/>
          </p:nvGrpSpPr>
          <p:grpSpPr>
            <a:xfrm>
              <a:off x="6950075" y="1990128"/>
              <a:ext cx="1377950" cy="659391"/>
              <a:chOff x="682625" y="1990128"/>
              <a:chExt cx="1377950" cy="659391"/>
            </a:xfrm>
          </p:grpSpPr>
          <p:pic>
            <p:nvPicPr>
              <p:cNvPr id="105" name="Picture 2"/>
              <p:cNvPicPr>
                <a:picLocks noChangeAspect="1" noChangeArrowheads="1"/>
              </p:cNvPicPr>
              <p:nvPr/>
            </p:nvPicPr>
            <p:blipFill>
              <a:blip r:embed="rId3" cstate="print"/>
              <a:srcRect b="47625"/>
              <a:stretch>
                <a:fillRect/>
              </a:stretch>
            </p:blipFill>
            <p:spPr bwMode="auto">
              <a:xfrm>
                <a:off x="742196" y="1990128"/>
                <a:ext cx="1258991" cy="659391"/>
              </a:xfrm>
              <a:prstGeom prst="rect">
                <a:avLst/>
              </a:prstGeom>
              <a:noFill/>
              <a:ln w="9525">
                <a:noFill/>
                <a:miter lim="800000"/>
                <a:headEnd/>
                <a:tailEnd/>
              </a:ln>
              <a:effectLst/>
            </p:spPr>
          </p:pic>
          <p:sp>
            <p:nvSpPr>
              <p:cNvPr id="106" name="TextBox 105"/>
              <p:cNvSpPr txBox="1"/>
              <p:nvPr/>
            </p:nvSpPr>
            <p:spPr>
              <a:xfrm>
                <a:off x="1049311" y="2158584"/>
                <a:ext cx="646331" cy="276999"/>
              </a:xfrm>
              <a:prstGeom prst="rect">
                <a:avLst/>
              </a:prstGeom>
              <a:noFill/>
            </p:spPr>
            <p:txBody>
              <a:bodyPr wrap="none" rtlCol="0">
                <a:spAutoFit/>
              </a:bodyPr>
              <a:lstStyle/>
              <a:p>
                <a:r>
                  <a:rPr lang="en-US" sz="1200" b="1" dirty="0" smtClean="0"/>
                  <a:t>Power</a:t>
                </a:r>
                <a:endParaRPr lang="en-US" sz="1200" b="1" dirty="0"/>
              </a:p>
            </p:txBody>
          </p:sp>
          <p:cxnSp>
            <p:nvCxnSpPr>
              <p:cNvPr id="107" name="Straight Connector 106"/>
              <p:cNvCxnSpPr/>
              <p:nvPr/>
            </p:nvCxnSpPr>
            <p:spPr bwMode="auto">
              <a:xfrm>
                <a:off x="1971675" y="2647950"/>
                <a:ext cx="88900" cy="0"/>
              </a:xfrm>
              <a:prstGeom prst="line">
                <a:avLst/>
              </a:prstGeom>
              <a:solidFill>
                <a:schemeClr val="accent1"/>
              </a:solidFill>
              <a:ln w="19050" cap="flat" cmpd="sng" algn="ctr">
                <a:solidFill>
                  <a:schemeClr val="bg2">
                    <a:lumMod val="50000"/>
                  </a:schemeClr>
                </a:solidFill>
                <a:prstDash val="solid"/>
                <a:round/>
                <a:headEnd type="none" w="med" len="med"/>
                <a:tailEnd type="none" w="med" len="med"/>
              </a:ln>
              <a:effectLst/>
            </p:spPr>
          </p:cxnSp>
          <p:cxnSp>
            <p:nvCxnSpPr>
              <p:cNvPr id="108" name="Straight Connector 107"/>
              <p:cNvCxnSpPr/>
              <p:nvPr/>
            </p:nvCxnSpPr>
            <p:spPr bwMode="auto">
              <a:xfrm>
                <a:off x="682625" y="2647950"/>
                <a:ext cx="88900" cy="0"/>
              </a:xfrm>
              <a:prstGeom prst="line">
                <a:avLst/>
              </a:prstGeom>
              <a:solidFill>
                <a:schemeClr val="accent1"/>
              </a:solidFill>
              <a:ln w="19050" cap="flat" cmpd="sng" algn="ctr">
                <a:solidFill>
                  <a:schemeClr val="bg2">
                    <a:lumMod val="50000"/>
                  </a:schemeClr>
                </a:solidFill>
                <a:prstDash val="solid"/>
                <a:round/>
                <a:headEnd type="none" w="med" len="med"/>
                <a:tailEnd type="none" w="med" len="med"/>
              </a:ln>
              <a:effectLst/>
            </p:spPr>
          </p:cxnSp>
        </p:grpSp>
      </p:grpSp>
      <p:grpSp>
        <p:nvGrpSpPr>
          <p:cNvPr id="11" name="Group 42"/>
          <p:cNvGrpSpPr/>
          <p:nvPr/>
        </p:nvGrpSpPr>
        <p:grpSpPr>
          <a:xfrm>
            <a:off x="3862278" y="4007433"/>
            <a:ext cx="1151932" cy="1041327"/>
            <a:chOff x="3862278" y="5325791"/>
            <a:chExt cx="1151932" cy="1041327"/>
          </a:xfrm>
        </p:grpSpPr>
        <p:grpSp>
          <p:nvGrpSpPr>
            <p:cNvPr id="12" name="Group 36"/>
            <p:cNvGrpSpPr/>
            <p:nvPr/>
          </p:nvGrpSpPr>
          <p:grpSpPr>
            <a:xfrm>
              <a:off x="3992644" y="5325791"/>
              <a:ext cx="1021566" cy="1036421"/>
              <a:chOff x="4172526" y="3858709"/>
              <a:chExt cx="1278209" cy="1296796"/>
            </a:xfrm>
          </p:grpSpPr>
          <p:pic>
            <p:nvPicPr>
              <p:cNvPr id="35" name="Picture 34" descr="iStock_000001915407Small.png"/>
              <p:cNvPicPr>
                <a:picLocks noChangeAspect="1"/>
              </p:cNvPicPr>
              <p:nvPr/>
            </p:nvPicPr>
            <p:blipFill>
              <a:blip r:embed="rId4" cstate="print"/>
              <a:srcRect b="29565"/>
              <a:stretch>
                <a:fillRect/>
              </a:stretch>
            </p:blipFill>
            <p:spPr>
              <a:xfrm>
                <a:off x="4221865" y="3858709"/>
                <a:ext cx="1228870" cy="1296796"/>
              </a:xfrm>
              <a:prstGeom prst="rect">
                <a:avLst/>
              </a:prstGeom>
            </p:spPr>
          </p:pic>
          <p:pic>
            <p:nvPicPr>
              <p:cNvPr id="36" name="Picture 35" descr="iStock_000007577399XSmall.jpg"/>
              <p:cNvPicPr>
                <a:picLocks noChangeAspect="1"/>
              </p:cNvPicPr>
              <p:nvPr/>
            </p:nvPicPr>
            <p:blipFill>
              <a:blip r:embed="rId5" cstate="print"/>
              <a:srcRect l="21438" r="22939"/>
              <a:stretch>
                <a:fillRect/>
              </a:stretch>
            </p:blipFill>
            <p:spPr>
              <a:xfrm>
                <a:off x="4172526" y="4232286"/>
                <a:ext cx="338050" cy="674253"/>
              </a:xfrm>
              <a:prstGeom prst="rect">
                <a:avLst/>
              </a:prstGeom>
            </p:spPr>
          </p:pic>
        </p:grpSp>
        <p:sp>
          <p:nvSpPr>
            <p:cNvPr id="42" name="Rounded Rectangle 41"/>
            <p:cNvSpPr/>
            <p:nvPr/>
          </p:nvSpPr>
          <p:spPr bwMode="auto">
            <a:xfrm>
              <a:off x="3862278" y="5362648"/>
              <a:ext cx="1038233" cy="1004470"/>
            </a:xfrm>
            <a:prstGeom prst="roundRect">
              <a:avLst/>
            </a:prstGeom>
            <a:no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16" name="Group 10"/>
          <p:cNvGrpSpPr/>
          <p:nvPr/>
        </p:nvGrpSpPr>
        <p:grpSpPr>
          <a:xfrm>
            <a:off x="3862278" y="4044291"/>
            <a:ext cx="1038233" cy="1004470"/>
            <a:chOff x="3384949" y="1429932"/>
            <a:chExt cx="1199890" cy="1160870"/>
          </a:xfrm>
        </p:grpSpPr>
        <p:grpSp>
          <p:nvGrpSpPr>
            <p:cNvPr id="19" name="Group 57"/>
            <p:cNvGrpSpPr/>
            <p:nvPr/>
          </p:nvGrpSpPr>
          <p:grpSpPr>
            <a:xfrm>
              <a:off x="3384949" y="1429932"/>
              <a:ext cx="1199890" cy="1160870"/>
              <a:chOff x="3132946" y="1371601"/>
              <a:chExt cx="1291358" cy="1249362"/>
            </a:xfrm>
          </p:grpSpPr>
          <p:pic>
            <p:nvPicPr>
              <p:cNvPr id="14" name="Picture 3" descr="C:\Documents and Settings\amlee\Desktop\iStock_000013912783Small.jpg"/>
              <p:cNvPicPr>
                <a:picLocks noChangeAspect="1" noChangeArrowheads="1"/>
              </p:cNvPicPr>
              <p:nvPr/>
            </p:nvPicPr>
            <p:blipFill>
              <a:blip r:embed="rId6" cstate="print"/>
              <a:srcRect l="18393" t="28302"/>
              <a:stretch>
                <a:fillRect/>
              </a:stretch>
            </p:blipFill>
            <p:spPr bwMode="auto">
              <a:xfrm>
                <a:off x="3174943" y="1371602"/>
                <a:ext cx="944896" cy="1243783"/>
              </a:xfrm>
              <a:prstGeom prst="rect">
                <a:avLst/>
              </a:prstGeom>
              <a:noFill/>
            </p:spPr>
          </p:pic>
          <p:sp>
            <p:nvSpPr>
              <p:cNvPr id="15" name="Rounded Rectangle 14"/>
              <p:cNvSpPr/>
              <p:nvPr/>
            </p:nvSpPr>
            <p:spPr bwMode="auto">
              <a:xfrm>
                <a:off x="3132946" y="1371601"/>
                <a:ext cx="1291358" cy="1249362"/>
              </a:xfrm>
              <a:prstGeom prst="roundRect">
                <a:avLst/>
              </a:prstGeom>
              <a:no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pic>
          <p:nvPicPr>
            <p:cNvPr id="13" name="Picture 2" descr="C:\Documents and Settings\amlee\Desktop\iStock_000006431621XSmall.jpg"/>
            <p:cNvPicPr>
              <a:picLocks noChangeAspect="1" noChangeArrowheads="1"/>
            </p:cNvPicPr>
            <p:nvPr/>
          </p:nvPicPr>
          <p:blipFill>
            <a:blip r:embed="rId7" cstate="print"/>
            <a:srcRect/>
            <a:stretch>
              <a:fillRect/>
            </a:stretch>
          </p:blipFill>
          <p:spPr bwMode="auto">
            <a:xfrm>
              <a:off x="4062413" y="1733550"/>
              <a:ext cx="468213" cy="768350"/>
            </a:xfrm>
            <a:prstGeom prst="rect">
              <a:avLst/>
            </a:prstGeom>
            <a:noFill/>
          </p:spPr>
        </p:pic>
      </p:grpSp>
      <p:grpSp>
        <p:nvGrpSpPr>
          <p:cNvPr id="20" name="Group 75"/>
          <p:cNvGrpSpPr/>
          <p:nvPr/>
        </p:nvGrpSpPr>
        <p:grpSpPr>
          <a:xfrm>
            <a:off x="938968" y="3475500"/>
            <a:ext cx="6776451" cy="520871"/>
            <a:chOff x="938968" y="1983202"/>
            <a:chExt cx="6776451" cy="520871"/>
          </a:xfrm>
        </p:grpSpPr>
        <p:grpSp>
          <p:nvGrpSpPr>
            <p:cNvPr id="23" name="Group 89"/>
            <p:cNvGrpSpPr/>
            <p:nvPr/>
          </p:nvGrpSpPr>
          <p:grpSpPr>
            <a:xfrm rot="17100000">
              <a:off x="1141335" y="2130840"/>
              <a:ext cx="89941" cy="494676"/>
              <a:chOff x="1319135" y="2136098"/>
              <a:chExt cx="89941" cy="494676"/>
            </a:xfrm>
          </p:grpSpPr>
          <p:sp>
            <p:nvSpPr>
              <p:cNvPr id="91" name="Isosceles Triangle 90"/>
              <p:cNvSpPr/>
              <p:nvPr/>
            </p:nvSpPr>
            <p:spPr bwMode="auto">
              <a:xfrm>
                <a:off x="1340891" y="2136098"/>
                <a:ext cx="46428" cy="457200"/>
              </a:xfrm>
              <a:prstGeom prs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2" name="Oval 91"/>
              <p:cNvSpPr/>
              <p:nvPr/>
            </p:nvSpPr>
            <p:spPr bwMode="auto">
              <a:xfrm>
                <a:off x="1319135" y="2540833"/>
                <a:ext cx="89941" cy="8994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24" name="Group 100"/>
            <p:cNvGrpSpPr/>
            <p:nvPr/>
          </p:nvGrpSpPr>
          <p:grpSpPr>
            <a:xfrm rot="19800000">
              <a:off x="4206003" y="2009397"/>
              <a:ext cx="89941" cy="494676"/>
              <a:chOff x="1319135" y="2136098"/>
              <a:chExt cx="89941" cy="494676"/>
            </a:xfrm>
          </p:grpSpPr>
          <p:sp>
            <p:nvSpPr>
              <p:cNvPr id="102" name="Isosceles Triangle 101"/>
              <p:cNvSpPr/>
              <p:nvPr/>
            </p:nvSpPr>
            <p:spPr bwMode="auto">
              <a:xfrm>
                <a:off x="1340891" y="2136098"/>
                <a:ext cx="46428" cy="457200"/>
              </a:xfrm>
              <a:prstGeom prs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3" name="Oval 102"/>
              <p:cNvSpPr/>
              <p:nvPr/>
            </p:nvSpPr>
            <p:spPr bwMode="auto">
              <a:xfrm>
                <a:off x="1319135" y="2540833"/>
                <a:ext cx="89941" cy="8994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26" name="Group 111"/>
            <p:cNvGrpSpPr/>
            <p:nvPr/>
          </p:nvGrpSpPr>
          <p:grpSpPr>
            <a:xfrm rot="385726">
              <a:off x="7625478" y="1983202"/>
              <a:ext cx="89941" cy="494676"/>
              <a:chOff x="1319135" y="2136098"/>
              <a:chExt cx="89941" cy="494676"/>
            </a:xfrm>
          </p:grpSpPr>
          <p:sp>
            <p:nvSpPr>
              <p:cNvPr id="113" name="Isosceles Triangle 112"/>
              <p:cNvSpPr/>
              <p:nvPr/>
            </p:nvSpPr>
            <p:spPr bwMode="auto">
              <a:xfrm>
                <a:off x="1340891" y="2136098"/>
                <a:ext cx="46428" cy="457200"/>
              </a:xfrm>
              <a:prstGeom prs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4" name="Oval 113"/>
              <p:cNvSpPr/>
              <p:nvPr/>
            </p:nvSpPr>
            <p:spPr bwMode="auto">
              <a:xfrm>
                <a:off x="1319135" y="2540833"/>
                <a:ext cx="89941" cy="89941"/>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sp>
        <p:nvSpPr>
          <p:cNvPr id="2" name="Title 1"/>
          <p:cNvSpPr>
            <a:spLocks noGrp="1"/>
          </p:cNvSpPr>
          <p:nvPr>
            <p:ph type="title"/>
          </p:nvPr>
        </p:nvSpPr>
        <p:spPr>
          <a:xfrm>
            <a:off x="350837" y="273050"/>
            <a:ext cx="8525743" cy="914400"/>
          </a:xfrm>
        </p:spPr>
        <p:txBody>
          <a:bodyPr/>
          <a:lstStyle/>
          <a:p>
            <a:r>
              <a:rPr lang="en-US" sz="3000" dirty="0" smtClean="0"/>
              <a:t>Introduction to Altera’s 28-nm FPGA Portfolio</a:t>
            </a:r>
            <a:endParaRPr lang="en-US" sz="3000" dirty="0"/>
          </a:p>
        </p:txBody>
      </p:sp>
      <p:grpSp>
        <p:nvGrpSpPr>
          <p:cNvPr id="28" name="Group 4"/>
          <p:cNvGrpSpPr/>
          <p:nvPr/>
        </p:nvGrpSpPr>
        <p:grpSpPr>
          <a:xfrm>
            <a:off x="2730001" y="4044291"/>
            <a:ext cx="1038233" cy="1004470"/>
            <a:chOff x="3851675" y="2701666"/>
            <a:chExt cx="1291357" cy="1249362"/>
          </a:xfrm>
        </p:grpSpPr>
        <p:sp>
          <p:nvSpPr>
            <p:cNvPr id="6" name="Rounded Rectangle 5"/>
            <p:cNvSpPr/>
            <p:nvPr/>
          </p:nvSpPr>
          <p:spPr bwMode="auto">
            <a:xfrm>
              <a:off x="3851675" y="2701666"/>
              <a:ext cx="1291357" cy="1249362"/>
            </a:xfrm>
            <a:prstGeom prst="roundRect">
              <a:avLst/>
            </a:prstGeom>
            <a:solidFill>
              <a:schemeClr val="bg1"/>
            </a:solid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7" name="Picture 6" descr="iStock_000011857109Small.jpg"/>
            <p:cNvPicPr>
              <a:picLocks noChangeAspect="1"/>
            </p:cNvPicPr>
            <p:nvPr/>
          </p:nvPicPr>
          <p:blipFill>
            <a:blip r:embed="rId8" cstate="print"/>
            <a:srcRect t="28885" r="5011"/>
            <a:stretch>
              <a:fillRect/>
            </a:stretch>
          </p:blipFill>
          <p:spPr>
            <a:xfrm>
              <a:off x="3883173" y="3146351"/>
              <a:ext cx="1198494" cy="596419"/>
            </a:xfrm>
            <a:prstGeom prst="rect">
              <a:avLst/>
            </a:prstGeom>
          </p:spPr>
        </p:pic>
      </p:grpSp>
      <p:grpSp>
        <p:nvGrpSpPr>
          <p:cNvPr id="29" name="Group 7"/>
          <p:cNvGrpSpPr/>
          <p:nvPr/>
        </p:nvGrpSpPr>
        <p:grpSpPr>
          <a:xfrm>
            <a:off x="4995308" y="4044291"/>
            <a:ext cx="1038233" cy="1004470"/>
            <a:chOff x="6685611" y="1514006"/>
            <a:chExt cx="1843791" cy="1783830"/>
          </a:xfrm>
        </p:grpSpPr>
        <p:sp>
          <p:nvSpPr>
            <p:cNvPr id="9" name="Rounded Rectangle 8"/>
            <p:cNvSpPr/>
            <p:nvPr/>
          </p:nvSpPr>
          <p:spPr bwMode="auto">
            <a:xfrm>
              <a:off x="6685611" y="1514006"/>
              <a:ext cx="1843791" cy="1783830"/>
            </a:xfrm>
            <a:prstGeom prst="roundRect">
              <a:avLst/>
            </a:prstGeom>
            <a:no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10" name="Picture 9" descr="LKG00133.jpg"/>
            <p:cNvPicPr>
              <a:picLocks noChangeAspect="1"/>
            </p:cNvPicPr>
            <p:nvPr/>
          </p:nvPicPr>
          <p:blipFill>
            <a:blip r:embed="rId9" cstate="print">
              <a:clrChange>
                <a:clrFrom>
                  <a:srgbClr val="FFFFFF"/>
                </a:clrFrom>
                <a:clrTo>
                  <a:srgbClr val="FFFFFF">
                    <a:alpha val="0"/>
                  </a:srgbClr>
                </a:clrTo>
              </a:clrChange>
            </a:blip>
            <a:stretch>
              <a:fillRect/>
            </a:stretch>
          </p:blipFill>
          <p:spPr>
            <a:xfrm>
              <a:off x="6760564" y="1696751"/>
              <a:ext cx="1709962" cy="1367970"/>
            </a:xfrm>
            <a:prstGeom prst="rect">
              <a:avLst/>
            </a:prstGeom>
          </p:spPr>
        </p:pic>
      </p:grpSp>
      <p:grpSp>
        <p:nvGrpSpPr>
          <p:cNvPr id="30" name="Group 15"/>
          <p:cNvGrpSpPr/>
          <p:nvPr/>
        </p:nvGrpSpPr>
        <p:grpSpPr>
          <a:xfrm>
            <a:off x="2211284" y="4172616"/>
            <a:ext cx="1042777" cy="535869"/>
            <a:chOff x="2563937" y="1511085"/>
            <a:chExt cx="775671" cy="535869"/>
          </a:xfrm>
        </p:grpSpPr>
        <p:sp>
          <p:nvSpPr>
            <p:cNvPr id="17" name="Right Arrow 16"/>
            <p:cNvSpPr/>
            <p:nvPr/>
          </p:nvSpPr>
          <p:spPr bwMode="auto">
            <a:xfrm rot="10800000">
              <a:off x="2563937" y="1791727"/>
              <a:ext cx="753045" cy="255227"/>
            </a:xfrm>
            <a:prstGeom prs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2728543" y="1511085"/>
              <a:ext cx="611065" cy="276999"/>
            </a:xfrm>
            <a:prstGeom prst="rect">
              <a:avLst/>
            </a:prstGeom>
            <a:noFill/>
          </p:spPr>
          <p:txBody>
            <a:bodyPr wrap="none" rtlCol="0">
              <a:spAutoFit/>
            </a:bodyPr>
            <a:lstStyle/>
            <a:p>
              <a:r>
                <a:rPr lang="en-US" sz="1200" b="1" dirty="0" smtClean="0"/>
                <a:t>Costs</a:t>
              </a:r>
              <a:endParaRPr lang="en-US" sz="1200" b="1" dirty="0"/>
            </a:p>
          </p:txBody>
        </p:sp>
      </p:grpSp>
      <p:grpSp>
        <p:nvGrpSpPr>
          <p:cNvPr id="33" name="Group 19"/>
          <p:cNvGrpSpPr/>
          <p:nvPr/>
        </p:nvGrpSpPr>
        <p:grpSpPr>
          <a:xfrm>
            <a:off x="855686" y="4039443"/>
            <a:ext cx="1055559" cy="1021808"/>
            <a:chOff x="3859169" y="4799585"/>
            <a:chExt cx="1291357" cy="1250066"/>
          </a:xfrm>
        </p:grpSpPr>
        <p:pic>
          <p:nvPicPr>
            <p:cNvPr id="21" name="Picture 6" descr="videoconference3.jpg"/>
            <p:cNvPicPr>
              <a:picLocks noChangeAspect="1"/>
            </p:cNvPicPr>
            <p:nvPr/>
          </p:nvPicPr>
          <p:blipFill>
            <a:blip r:embed="rId10" cstate="print"/>
            <a:srcRect r="10468"/>
            <a:stretch>
              <a:fillRect/>
            </a:stretch>
          </p:blipFill>
          <p:spPr bwMode="auto">
            <a:xfrm>
              <a:off x="3859805" y="4799585"/>
              <a:ext cx="1289317" cy="1249390"/>
            </a:xfrm>
            <a:prstGeom prst="roundRect">
              <a:avLst/>
            </a:prstGeom>
            <a:noFill/>
            <a:ln w="9525">
              <a:noFill/>
              <a:miter lim="800000"/>
              <a:headEnd/>
              <a:tailEnd/>
            </a:ln>
          </p:spPr>
        </p:pic>
        <p:sp>
          <p:nvSpPr>
            <p:cNvPr id="22" name="Rounded Rectangle 21"/>
            <p:cNvSpPr/>
            <p:nvPr/>
          </p:nvSpPr>
          <p:spPr bwMode="auto">
            <a:xfrm>
              <a:off x="3859169" y="4800289"/>
              <a:ext cx="1291357" cy="1249362"/>
            </a:xfrm>
            <a:prstGeom prst="roundRect">
              <a:avLst/>
            </a:prstGeom>
            <a:no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34" name="Group 28"/>
          <p:cNvGrpSpPr/>
          <p:nvPr/>
        </p:nvGrpSpPr>
        <p:grpSpPr>
          <a:xfrm>
            <a:off x="7138901" y="4044291"/>
            <a:ext cx="1038233" cy="1004470"/>
            <a:chOff x="7251328" y="2731875"/>
            <a:chExt cx="1038233" cy="1004470"/>
          </a:xfrm>
        </p:grpSpPr>
        <p:pic>
          <p:nvPicPr>
            <p:cNvPr id="25" name="Picture 24" descr="HKJ16038.png"/>
            <p:cNvPicPr>
              <a:picLocks noChangeAspect="1"/>
            </p:cNvPicPr>
            <p:nvPr/>
          </p:nvPicPr>
          <p:blipFill>
            <a:blip r:embed="rId11" cstate="print"/>
            <a:srcRect l="12985" r="12657" b="4885"/>
            <a:stretch>
              <a:fillRect/>
            </a:stretch>
          </p:blipFill>
          <p:spPr>
            <a:xfrm>
              <a:off x="7334451" y="2774587"/>
              <a:ext cx="863649" cy="883789"/>
            </a:xfrm>
            <a:prstGeom prst="rect">
              <a:avLst/>
            </a:prstGeom>
            <a:solidFill>
              <a:schemeClr val="bg1"/>
            </a:solidFill>
          </p:spPr>
        </p:pic>
        <p:sp>
          <p:nvSpPr>
            <p:cNvPr id="27" name="Rounded Rectangle 26"/>
            <p:cNvSpPr/>
            <p:nvPr/>
          </p:nvSpPr>
          <p:spPr bwMode="auto">
            <a:xfrm>
              <a:off x="7251328" y="2731875"/>
              <a:ext cx="1038233" cy="1004470"/>
            </a:xfrm>
            <a:prstGeom prst="roundRect">
              <a:avLst/>
            </a:prstGeom>
            <a:no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37" name="Group 29"/>
          <p:cNvGrpSpPr/>
          <p:nvPr/>
        </p:nvGrpSpPr>
        <p:grpSpPr>
          <a:xfrm>
            <a:off x="5571641" y="4180365"/>
            <a:ext cx="1374462" cy="528121"/>
            <a:chOff x="5790550" y="1518834"/>
            <a:chExt cx="1122423" cy="528121"/>
          </a:xfrm>
        </p:grpSpPr>
        <p:sp>
          <p:nvSpPr>
            <p:cNvPr id="31" name="Right Arrow 30"/>
            <p:cNvSpPr/>
            <p:nvPr/>
          </p:nvSpPr>
          <p:spPr bwMode="auto">
            <a:xfrm>
              <a:off x="5872816" y="1791728"/>
              <a:ext cx="826381" cy="255227"/>
            </a:xfrm>
            <a:prstGeom prs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2" name="TextBox 31"/>
            <p:cNvSpPr txBox="1"/>
            <p:nvPr/>
          </p:nvSpPr>
          <p:spPr>
            <a:xfrm>
              <a:off x="5790550" y="1518834"/>
              <a:ext cx="1122423" cy="276999"/>
            </a:xfrm>
            <a:prstGeom prst="rect">
              <a:avLst/>
            </a:prstGeom>
            <a:noFill/>
          </p:spPr>
          <p:txBody>
            <a:bodyPr wrap="none" rtlCol="0">
              <a:spAutoFit/>
            </a:bodyPr>
            <a:lstStyle/>
            <a:p>
              <a:r>
                <a:rPr lang="en-US" sz="1200" b="1" dirty="0" smtClean="0"/>
                <a:t>Performance</a:t>
              </a:r>
              <a:endParaRPr lang="en-US" sz="1200" b="1" dirty="0"/>
            </a:p>
          </p:txBody>
        </p:sp>
      </p:grpSp>
      <p:grpSp>
        <p:nvGrpSpPr>
          <p:cNvPr id="38" name="Group 74"/>
          <p:cNvGrpSpPr/>
          <p:nvPr/>
        </p:nvGrpSpPr>
        <p:grpSpPr>
          <a:xfrm>
            <a:off x="1260398" y="3483439"/>
            <a:ext cx="6566941" cy="537537"/>
            <a:chOff x="1260398" y="1991141"/>
            <a:chExt cx="6566941" cy="537537"/>
          </a:xfrm>
        </p:grpSpPr>
        <p:grpSp>
          <p:nvGrpSpPr>
            <p:cNvPr id="39" name="Group 52"/>
            <p:cNvGrpSpPr/>
            <p:nvPr/>
          </p:nvGrpSpPr>
          <p:grpSpPr>
            <a:xfrm rot="20270196">
              <a:off x="1260398" y="1995904"/>
              <a:ext cx="89941" cy="494676"/>
              <a:chOff x="1319135" y="2136098"/>
              <a:chExt cx="89941" cy="49467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grpSpPr>
          <p:sp>
            <p:nvSpPr>
              <p:cNvPr id="52" name="Isosceles Triangle 51"/>
              <p:cNvSpPr/>
              <p:nvPr/>
            </p:nvSpPr>
            <p:spPr bwMode="auto">
              <a:xfrm>
                <a:off x="1340891" y="2136098"/>
                <a:ext cx="46428" cy="457200"/>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1" name="Oval 50"/>
              <p:cNvSpPr/>
              <p:nvPr/>
            </p:nvSpPr>
            <p:spPr bwMode="auto">
              <a:xfrm>
                <a:off x="1319135" y="2540833"/>
                <a:ext cx="89941" cy="89941"/>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40" name="Group 97"/>
            <p:cNvGrpSpPr/>
            <p:nvPr/>
          </p:nvGrpSpPr>
          <p:grpSpPr>
            <a:xfrm rot="1051222">
              <a:off x="4367930" y="1991141"/>
              <a:ext cx="89941" cy="494676"/>
              <a:chOff x="1319135" y="2136098"/>
              <a:chExt cx="89941" cy="49467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grpSpPr>
          <p:sp>
            <p:nvSpPr>
              <p:cNvPr id="99" name="Isosceles Triangle 98"/>
              <p:cNvSpPr/>
              <p:nvPr/>
            </p:nvSpPr>
            <p:spPr bwMode="auto">
              <a:xfrm>
                <a:off x="1340891" y="2136098"/>
                <a:ext cx="46428" cy="457200"/>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0" name="Oval 99"/>
              <p:cNvSpPr/>
              <p:nvPr/>
            </p:nvSpPr>
            <p:spPr bwMode="auto">
              <a:xfrm>
                <a:off x="1319135" y="2540833"/>
                <a:ext cx="89941" cy="89941"/>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41" name="Group 108"/>
            <p:cNvGrpSpPr/>
            <p:nvPr/>
          </p:nvGrpSpPr>
          <p:grpSpPr>
            <a:xfrm rot="2505759">
              <a:off x="7737398" y="2034002"/>
              <a:ext cx="89941" cy="494676"/>
              <a:chOff x="1319135" y="2136098"/>
              <a:chExt cx="89941" cy="49467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grpSpPr>
          <p:sp>
            <p:nvSpPr>
              <p:cNvPr id="110" name="Isosceles Triangle 109"/>
              <p:cNvSpPr/>
              <p:nvPr/>
            </p:nvSpPr>
            <p:spPr bwMode="auto">
              <a:xfrm>
                <a:off x="1340891" y="2136098"/>
                <a:ext cx="46428" cy="457200"/>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1" name="Oval 110"/>
              <p:cNvSpPr/>
              <p:nvPr/>
            </p:nvSpPr>
            <p:spPr bwMode="auto">
              <a:xfrm>
                <a:off x="1319135" y="2540833"/>
                <a:ext cx="89941" cy="89941"/>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sp>
        <p:nvSpPr>
          <p:cNvPr id="68" name="TextBox 67"/>
          <p:cNvSpPr txBox="1"/>
          <p:nvPr/>
        </p:nvSpPr>
        <p:spPr>
          <a:xfrm>
            <a:off x="719528" y="5089938"/>
            <a:ext cx="1319135" cy="461665"/>
          </a:xfrm>
          <a:prstGeom prst="rect">
            <a:avLst/>
          </a:prstGeom>
          <a:noFill/>
        </p:spPr>
        <p:txBody>
          <a:bodyPr wrap="square" rtlCol="0">
            <a:spAutoFit/>
          </a:bodyPr>
          <a:lstStyle/>
          <a:p>
            <a:pPr algn="ctr"/>
            <a:r>
              <a:rPr lang="en-US" sz="1200" b="1" dirty="0" smtClean="0"/>
              <a:t>Handheld Projector</a:t>
            </a:r>
            <a:endParaRPr lang="en-US" sz="1200" b="1" dirty="0"/>
          </a:p>
        </p:txBody>
      </p:sp>
      <p:sp>
        <p:nvSpPr>
          <p:cNvPr id="69" name="TextBox 68"/>
          <p:cNvSpPr txBox="1"/>
          <p:nvPr/>
        </p:nvSpPr>
        <p:spPr>
          <a:xfrm>
            <a:off x="2563318" y="5089938"/>
            <a:ext cx="1319135" cy="461665"/>
          </a:xfrm>
          <a:prstGeom prst="rect">
            <a:avLst/>
          </a:prstGeom>
          <a:noFill/>
        </p:spPr>
        <p:txBody>
          <a:bodyPr wrap="square" rtlCol="0">
            <a:spAutoFit/>
          </a:bodyPr>
          <a:lstStyle/>
          <a:p>
            <a:pPr algn="ctr"/>
            <a:r>
              <a:rPr lang="en-US" sz="1200" b="1" dirty="0" smtClean="0"/>
              <a:t>Desktop</a:t>
            </a:r>
          </a:p>
          <a:p>
            <a:pPr algn="ctr"/>
            <a:r>
              <a:rPr lang="en-US" sz="1200" b="1" dirty="0" smtClean="0"/>
              <a:t>Projector</a:t>
            </a:r>
            <a:endParaRPr lang="en-US" sz="1200" b="1" dirty="0"/>
          </a:p>
        </p:txBody>
      </p:sp>
      <p:sp>
        <p:nvSpPr>
          <p:cNvPr id="70" name="TextBox 69"/>
          <p:cNvSpPr txBox="1"/>
          <p:nvPr/>
        </p:nvSpPr>
        <p:spPr>
          <a:xfrm>
            <a:off x="3740046" y="5098405"/>
            <a:ext cx="1672213" cy="1200329"/>
          </a:xfrm>
          <a:prstGeom prst="rect">
            <a:avLst/>
          </a:prstGeom>
          <a:noFill/>
        </p:spPr>
        <p:txBody>
          <a:bodyPr wrap="square" rtlCol="0">
            <a:spAutoFit/>
          </a:bodyPr>
          <a:lstStyle/>
          <a:p>
            <a:pPr algn="ctr"/>
            <a:r>
              <a:rPr lang="en-US" sz="1200" b="1" dirty="0" smtClean="0"/>
              <a:t>Universal Mobile Telecommunication System (UMTS) </a:t>
            </a:r>
          </a:p>
          <a:p>
            <a:pPr algn="ctr"/>
            <a:r>
              <a:rPr lang="en-US" sz="1200" b="1" dirty="0" smtClean="0"/>
              <a:t>4G Long Term Evolution (LTE)</a:t>
            </a:r>
          </a:p>
          <a:p>
            <a:pPr algn="ctr"/>
            <a:endParaRPr lang="en-US" sz="1200" b="1" dirty="0"/>
          </a:p>
        </p:txBody>
      </p:sp>
      <p:sp>
        <p:nvSpPr>
          <p:cNvPr id="71" name="TextBox 70"/>
          <p:cNvSpPr txBox="1"/>
          <p:nvPr/>
        </p:nvSpPr>
        <p:spPr>
          <a:xfrm>
            <a:off x="4826833" y="5089938"/>
            <a:ext cx="1319135" cy="276999"/>
          </a:xfrm>
          <a:prstGeom prst="rect">
            <a:avLst/>
          </a:prstGeom>
          <a:noFill/>
        </p:spPr>
        <p:txBody>
          <a:bodyPr wrap="square" rtlCol="0">
            <a:spAutoFit/>
          </a:bodyPr>
          <a:lstStyle/>
          <a:p>
            <a:pPr algn="ctr"/>
            <a:r>
              <a:rPr lang="en-US" sz="1200" b="1" dirty="0" smtClean="0"/>
              <a:t>10G</a:t>
            </a:r>
            <a:endParaRPr lang="en-US" sz="1200" b="1" dirty="0"/>
          </a:p>
        </p:txBody>
      </p:sp>
      <p:sp>
        <p:nvSpPr>
          <p:cNvPr id="72" name="TextBox 71"/>
          <p:cNvSpPr txBox="1"/>
          <p:nvPr/>
        </p:nvSpPr>
        <p:spPr>
          <a:xfrm>
            <a:off x="7000407" y="5089938"/>
            <a:ext cx="1319135" cy="276999"/>
          </a:xfrm>
          <a:prstGeom prst="rect">
            <a:avLst/>
          </a:prstGeom>
          <a:noFill/>
        </p:spPr>
        <p:txBody>
          <a:bodyPr wrap="square" rtlCol="0">
            <a:spAutoFit/>
          </a:bodyPr>
          <a:lstStyle/>
          <a:p>
            <a:pPr algn="ctr"/>
            <a:r>
              <a:rPr lang="en-US" sz="1200" b="1" dirty="0" smtClean="0"/>
              <a:t>100G</a:t>
            </a:r>
            <a:endParaRPr lang="en-US" sz="1200" b="1" dirty="0"/>
          </a:p>
        </p:txBody>
      </p:sp>
      <p:sp>
        <p:nvSpPr>
          <p:cNvPr id="74" name="Slide Number Placeholder 73"/>
          <p:cNvSpPr>
            <a:spLocks noGrp="1"/>
          </p:cNvSpPr>
          <p:nvPr>
            <p:ph type="sldNum" sz="quarter" idx="10"/>
          </p:nvPr>
        </p:nvSpPr>
        <p:spPr/>
        <p:txBody>
          <a:bodyPr/>
          <a:lstStyle/>
          <a:p>
            <a:pPr>
              <a:defRPr/>
            </a:pPr>
            <a:fld id="{6CE5E3FE-A279-48DF-B3FF-4EAF46D5DB6F}" type="slidenum">
              <a:rPr lang="en-US" smtClean="0"/>
              <a:pPr>
                <a:defRPr/>
              </a:pPr>
              <a:t>3</a:t>
            </a:fld>
            <a:endParaRPr lang="en-US" dirty="0"/>
          </a:p>
        </p:txBody>
      </p:sp>
      <p:sp>
        <p:nvSpPr>
          <p:cNvPr id="75" name="Rectangle 3"/>
          <p:cNvSpPr txBox="1">
            <a:spLocks noChangeArrowheads="1"/>
          </p:cNvSpPr>
          <p:nvPr/>
        </p:nvSpPr>
        <p:spPr bwMode="auto">
          <a:xfrm>
            <a:off x="304799" y="1053501"/>
            <a:ext cx="8675299" cy="1931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0"/>
              </a:spcBef>
              <a:spcAft>
                <a:spcPct val="0"/>
              </a:spcAft>
              <a:buClr>
                <a:srgbClr val="003399"/>
              </a:buClr>
              <a:buSzPct val="7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Tailored to customers’ diverse design requirements</a:t>
            </a:r>
          </a:p>
          <a:p>
            <a:pPr marL="342900" marR="0" lvl="0" indent="-342900" algn="l" defTabSz="914400" rtl="0" eaLnBrk="1" fontAlgn="base" latinLnBrk="0" hangingPunct="1">
              <a:lnSpc>
                <a:spcPct val="100000"/>
              </a:lnSpc>
              <a:spcBef>
                <a:spcPct val="0"/>
              </a:spcBef>
              <a:spcAft>
                <a:spcPct val="0"/>
              </a:spcAft>
              <a:buClr>
                <a:srgbClr val="003399"/>
              </a:buClr>
              <a:buSzPct val="7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Offers industry’s most diverse product </a:t>
            </a:r>
            <a:r>
              <a:rPr lang="en-US" sz="2800" kern="0" dirty="0" smtClean="0">
                <a:latin typeface="+mn-lt"/>
              </a:rPr>
              <a:t>that</a:t>
            </a:r>
            <a:r>
              <a:rPr kumimoji="0" lang="en-US" sz="2800" b="0" i="0" u="none" strike="noStrike" kern="0" cap="none" spc="0" normalizeH="0" baseline="0" noProof="0" dirty="0" smtClean="0">
                <a:ln>
                  <a:noFill/>
                </a:ln>
                <a:solidFill>
                  <a:schemeClr val="tx1"/>
                </a:solidFill>
                <a:effectLst/>
                <a:uLnTx/>
                <a:uFillTx/>
                <a:latin typeface="+mn-lt"/>
                <a:ea typeface="+mn-ea"/>
                <a:cs typeface="+mn-cs"/>
              </a:rPr>
              <a:t> meets expanding system needs in performance, power, and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Right)">
                                      <p:cBhvr>
                                        <p:cTn id="7" dur="500"/>
                                        <p:tgtEl>
                                          <p:spTgt spid="30"/>
                                        </p:tgtEl>
                                      </p:cBhvr>
                                    </p:animEffect>
                                  </p:childTnLst>
                                </p:cTn>
                              </p:par>
                              <p:par>
                                <p:cTn id="8" presetID="1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slide(fromLeft)">
                                      <p:cBhvr>
                                        <p:cTn id="10" dur="500"/>
                                        <p:tgtEl>
                                          <p:spTgt spid="37"/>
                                        </p:tgtEl>
                                      </p:cBhvr>
                                    </p:animEffec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lide(fromRight)">
                                      <p:cBhvr>
                                        <p:cTn id="15" dur="500"/>
                                        <p:tgtEl>
                                          <p:spTgt spid="33"/>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slide(fromLeft)">
                                      <p:cBhvr>
                                        <p:cTn id="18" dur="500"/>
                                        <p:tgtEl>
                                          <p:spTgt spid="68"/>
                                        </p:tgtEl>
                                      </p:cBhvr>
                                    </p:animEffect>
                                  </p:childTnLst>
                                </p:cTn>
                              </p:par>
                              <p:par>
                                <p:cTn id="19" presetID="12" presetClass="entr" presetSubtype="8"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lide(fromLeft)">
                                      <p:cBhvr>
                                        <p:cTn id="21" dur="500"/>
                                        <p:tgtEl>
                                          <p:spTgt spid="34"/>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slide(fromLeft)">
                                      <p:cBhvr>
                                        <p:cTn id="24" dur="500"/>
                                        <p:tgtEl>
                                          <p:spTgt spid="72"/>
                                        </p:tgtEl>
                                      </p:cBhvr>
                                    </p:animEffec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38"/>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dirty="0" smtClean="0"/>
              <a:t>Appendix: Product Table</a:t>
            </a:r>
            <a:endParaRPr lang="en-US" dirty="0"/>
          </a:p>
        </p:txBody>
      </p:sp>
      <p:sp>
        <p:nvSpPr>
          <p:cNvPr id="4" name="Subtitle 3"/>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txBox="1">
            <a:spLocks noGrp="1"/>
          </p:cNvSpPr>
          <p:nvPr/>
        </p:nvSpPr>
        <p:spPr bwMode="auto">
          <a:xfrm>
            <a:off x="350838" y="6588125"/>
            <a:ext cx="698500" cy="282575"/>
          </a:xfrm>
          <a:prstGeom prst="rect">
            <a:avLst/>
          </a:prstGeom>
          <a:noFill/>
          <a:ln w="9525">
            <a:noFill/>
            <a:miter lim="800000"/>
            <a:headEnd/>
            <a:tailEnd/>
          </a:ln>
        </p:spPr>
        <p:txBody>
          <a:bodyPr/>
          <a:lstStyle/>
          <a:p>
            <a:pPr eaLnBrk="0" hangingPunct="0"/>
            <a:fld id="{79409504-F2FB-44EA-88CD-BAB0EC9C416D}" type="slidenum">
              <a:rPr lang="en-US" sz="800">
                <a:solidFill>
                  <a:srgbClr val="000000"/>
                </a:solidFill>
                <a:latin typeface="Arial" pitchFamily="34" charset="0"/>
              </a:rPr>
              <a:pPr eaLnBrk="0" hangingPunct="0"/>
              <a:t>32</a:t>
            </a:fld>
            <a:endParaRPr lang="en-US" sz="800">
              <a:solidFill>
                <a:srgbClr val="000000"/>
              </a:solidFill>
              <a:latin typeface="Arial" pitchFamily="34" charset="0"/>
            </a:endParaRPr>
          </a:p>
        </p:txBody>
      </p:sp>
      <p:sp>
        <p:nvSpPr>
          <p:cNvPr id="8195" name="Rectangle 72"/>
          <p:cNvSpPr>
            <a:spLocks noGrp="1" noChangeArrowheads="1"/>
          </p:cNvSpPr>
          <p:nvPr>
            <p:ph type="title"/>
          </p:nvPr>
        </p:nvSpPr>
        <p:spPr/>
        <p:txBody>
          <a:bodyPr/>
          <a:lstStyle/>
          <a:p>
            <a:pPr eaLnBrk="1" hangingPunct="1"/>
            <a:r>
              <a:rPr lang="en-US" sz="2800" dirty="0" smtClean="0"/>
              <a:t>Stratix</a:t>
            </a:r>
            <a:r>
              <a:rPr lang="en-US" dirty="0" smtClean="0"/>
              <a:t> V GX / GT Family Plan</a:t>
            </a:r>
            <a:endParaRPr lang="en-US" dirty="0" smtClean="0">
              <a:solidFill>
                <a:srgbClr val="C00000"/>
              </a:solidFill>
            </a:endParaRPr>
          </a:p>
        </p:txBody>
      </p:sp>
      <p:graphicFrame>
        <p:nvGraphicFramePr>
          <p:cNvPr id="303657" name="Group 553"/>
          <p:cNvGraphicFramePr>
            <a:graphicFrameLocks noGrp="1"/>
          </p:cNvGraphicFramePr>
          <p:nvPr>
            <p:ph idx="1"/>
          </p:nvPr>
        </p:nvGraphicFramePr>
        <p:xfrm>
          <a:off x="305118" y="1086866"/>
          <a:ext cx="8331138" cy="4778632"/>
        </p:xfrm>
        <a:graphic>
          <a:graphicData uri="http://schemas.openxmlformats.org/drawingml/2006/table">
            <a:tbl>
              <a:tblPr/>
              <a:tblGrid>
                <a:gridCol w="749827"/>
                <a:gridCol w="874799"/>
                <a:gridCol w="984862"/>
                <a:gridCol w="596100"/>
                <a:gridCol w="603722"/>
                <a:gridCol w="739409"/>
                <a:gridCol w="833931"/>
                <a:gridCol w="625068"/>
                <a:gridCol w="1239973"/>
                <a:gridCol w="534608"/>
                <a:gridCol w="548839"/>
              </a:tblGrid>
              <a:tr h="359682">
                <a:tc row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endParaRPr kumimoji="0" lang="en-US" sz="1000" b="1" i="0" u="none" strike="noStrike" cap="none" normalizeH="0" baseline="0" dirty="0" smtClean="0">
                        <a:ln>
                          <a:noFill/>
                        </a:ln>
                        <a:solidFill>
                          <a:schemeClr val="bg1"/>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Device</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gridSpan="3">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Interconnect</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Hard IP</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gridSpan="4">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Core Fabric</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22130">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Transceivers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(14.1G, 28G)</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GPIO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72-bit </a:t>
                      </a:r>
                      <a:br>
                        <a:rPr kumimoji="0" lang="en-US" sz="1200" b="1" i="0" u="none" strike="noStrike" cap="none" normalizeH="0" baseline="0" smtClean="0">
                          <a:ln>
                            <a:noFill/>
                          </a:ln>
                          <a:solidFill>
                            <a:schemeClr val="bg1"/>
                          </a:solidFill>
                          <a:effectLst/>
                          <a:latin typeface="Arial" charset="0"/>
                          <a:cs typeface="Arial" charset="0"/>
                        </a:rPr>
                      </a:br>
                      <a:r>
                        <a:rPr kumimoji="0" lang="en-US" sz="1200" b="1" i="0" u="none" strike="noStrike" cap="none" normalizeH="0" baseline="0" smtClean="0">
                          <a:ln>
                            <a:noFill/>
                          </a:ln>
                          <a:solidFill>
                            <a:schemeClr val="bg1"/>
                          </a:solidFill>
                          <a:effectLst/>
                          <a:latin typeface="Arial" charset="0"/>
                          <a:cs typeface="Arial" charset="0"/>
                        </a:rPr>
                        <a:t>DDR3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x8 PCIe</a:t>
                      </a:r>
                      <a:br>
                        <a:rPr kumimoji="0" lang="en-US" sz="1200" b="1" i="0" u="none" strike="noStrike" cap="none" normalizeH="0" baseline="0" smtClean="0">
                          <a:ln>
                            <a:noFill/>
                          </a:ln>
                          <a:solidFill>
                            <a:schemeClr val="bg1"/>
                          </a:solidFill>
                          <a:effectLst/>
                          <a:latin typeface="Arial" charset="0"/>
                          <a:cs typeface="Arial" charset="0"/>
                        </a:rPr>
                      </a:br>
                      <a:r>
                        <a:rPr kumimoji="0" lang="en-US" sz="1200" b="1" i="0" u="none" strike="noStrike" cap="none" normalizeH="0" baseline="0" smtClean="0">
                          <a:ln>
                            <a:noFill/>
                          </a:ln>
                          <a:solidFill>
                            <a:schemeClr val="bg1"/>
                          </a:solidFill>
                          <a:effectLst/>
                          <a:latin typeface="Arial" charset="0"/>
                          <a:cs typeface="Arial" charset="0"/>
                        </a:rPr>
                        <a:t>Gen3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40G/100G</a:t>
                      </a:r>
                      <a:br>
                        <a:rPr kumimoji="0" lang="en-US" sz="1200" b="1" i="0" u="none" strike="noStrike" cap="none" normalizeH="0" baseline="0" smtClean="0">
                          <a:ln>
                            <a:noFill/>
                          </a:ln>
                          <a:solidFill>
                            <a:schemeClr val="bg1"/>
                          </a:solidFill>
                          <a:effectLst/>
                          <a:latin typeface="Arial" charset="0"/>
                          <a:cs typeface="Arial" charset="0"/>
                        </a:rPr>
                      </a:br>
                      <a:r>
                        <a:rPr kumimoji="0" lang="en-US" sz="1200" b="1" i="0" u="none" strike="noStrike" cap="none" normalizeH="0" baseline="0" smtClean="0">
                          <a:ln>
                            <a:noFill/>
                          </a:ln>
                          <a:solidFill>
                            <a:schemeClr val="bg1"/>
                          </a:solidFill>
                          <a:effectLst/>
                          <a:latin typeface="Arial" charset="0"/>
                          <a:cs typeface="Arial" charset="0"/>
                        </a:rPr>
                        <a:t>Ethernet</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LEs</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Memory </a:t>
                      </a:r>
                      <a:br>
                        <a:rPr kumimoji="0" lang="en-US" sz="1200" b="1" i="0" u="none" strike="noStrike" cap="none" normalizeH="0" baseline="0" dirty="0" smtClean="0">
                          <a:ln>
                            <a:noFill/>
                          </a:ln>
                          <a:solidFill>
                            <a:schemeClr val="bg1"/>
                          </a:solidFill>
                          <a:effectLst/>
                          <a:latin typeface="Arial" charset="0"/>
                          <a:cs typeface="Arial" charset="0"/>
                        </a:rPr>
                      </a:br>
                      <a:r>
                        <a:rPr kumimoji="0" lang="en-US" sz="1200" b="1" i="0" u="none" strike="noStrike" cap="none" normalizeH="0" baseline="0" dirty="0" smtClean="0">
                          <a:ln>
                            <a:noFill/>
                          </a:ln>
                          <a:solidFill>
                            <a:schemeClr val="bg1"/>
                          </a:solidFill>
                          <a:effectLst/>
                          <a:latin typeface="Arial" charset="0"/>
                          <a:cs typeface="Arial" charset="0"/>
                        </a:rPr>
                        <a:t>M20K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(Mbits/#Blocks)</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18x18</a:t>
                      </a:r>
                      <a:br>
                        <a:rPr kumimoji="0" lang="en-US" sz="1200" b="1" i="0" u="none" strike="noStrike" cap="none" normalizeH="0" baseline="0" dirty="0" smtClean="0">
                          <a:ln>
                            <a:noFill/>
                          </a:ln>
                          <a:solidFill>
                            <a:schemeClr val="bg1"/>
                          </a:solidFill>
                          <a:effectLst/>
                          <a:latin typeface="Arial" charset="0"/>
                          <a:cs typeface="Arial" charset="0"/>
                        </a:rPr>
                      </a:br>
                      <a:r>
                        <a:rPr kumimoji="0" lang="en-US" sz="1200" b="1" i="0" u="none" strike="noStrike" cap="none" normalizeH="0" baseline="0" dirty="0" err="1" smtClean="0">
                          <a:ln>
                            <a:noFill/>
                          </a:ln>
                          <a:solidFill>
                            <a:schemeClr val="bg1"/>
                          </a:solidFill>
                          <a:effectLst/>
                          <a:latin typeface="Arial" charset="0"/>
                          <a:cs typeface="Arial" charset="0"/>
                        </a:rPr>
                        <a:t>Mults</a:t>
                      </a:r>
                      <a:endParaRPr kumimoji="0" lang="en-US" sz="1200" b="1" i="0" u="none" strike="noStrike" cap="none" normalizeH="0" baseline="0" dirty="0" smtClean="0">
                        <a:ln>
                          <a:noFill/>
                        </a:ln>
                        <a:solidFill>
                          <a:schemeClr val="bg1"/>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err="1" smtClean="0">
                          <a:ln>
                            <a:noFill/>
                          </a:ln>
                          <a:solidFill>
                            <a:schemeClr val="bg1"/>
                          </a:solidFill>
                          <a:effectLst/>
                          <a:latin typeface="Arial" charset="0"/>
                          <a:cs typeface="Arial" charset="0"/>
                        </a:rPr>
                        <a:t>fPLLs</a:t>
                      </a:r>
                      <a:endParaRPr kumimoji="0" lang="en-US" sz="1200" b="1" i="0" u="none" strike="noStrike" cap="none" normalizeH="0" baseline="0" dirty="0" smtClean="0">
                        <a:ln>
                          <a:noFill/>
                        </a:ln>
                        <a:solidFill>
                          <a:schemeClr val="bg1"/>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359682">
                <a:tc row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Stratix V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GT</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FPGA</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5SGTC5</a:t>
                      </a:r>
                      <a:endParaRPr kumimoji="0" lang="en-US" sz="1200" b="1" i="0" u="none" strike="noStrike" cap="none" normalizeH="0" baseline="30000" dirty="0" smtClean="0">
                        <a:ln>
                          <a:noFill/>
                        </a:ln>
                        <a:solidFill>
                          <a:srgbClr val="FF0000"/>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32, 4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600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cs typeface="Arial" charset="0"/>
                        </a:rPr>
                        <a:t>425K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45 / 2304</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512</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24</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5SGTC7</a:t>
                      </a:r>
                      <a:endParaRPr kumimoji="0" lang="en-US" sz="1200" b="1" i="0" u="none" strike="noStrike" cap="none" normalizeH="0" baseline="0" dirty="0" smtClean="0">
                        <a:ln>
                          <a:noFill/>
                        </a:ln>
                        <a:solidFill>
                          <a:srgbClr val="FF0000"/>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32, 4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600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622K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50 / 2560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512</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24</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rowSpan="8">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Stratix V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GX</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FPGA</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5SGXA3</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36, 0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 or 2</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340K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30 / 1550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512</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24</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5SGXA4</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36, 0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 or 2</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420K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37 / 1900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512</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5SGXA5</a:t>
                      </a:r>
                      <a:endParaRPr kumimoji="0" lang="en-US" sz="1200" b="1" i="0" u="none" strike="noStrike" cap="none" normalizeH="0" baseline="0" dirty="0" smtClean="0">
                        <a:ln>
                          <a:noFill/>
                        </a:ln>
                        <a:solidFill>
                          <a:srgbClr val="FF0000"/>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cs typeface="Arial" charset="0"/>
                        </a:rPr>
                        <a:t>48, 0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cs typeface="Arial" charset="0"/>
                        </a:rPr>
                        <a:t>840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1,2 or 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490K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45 / 2304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512</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5SGXA7</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cs typeface="Arial" charset="0"/>
                        </a:rPr>
                        <a:t>48, 0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cs typeface="Arial" charset="0"/>
                        </a:rPr>
                        <a:t>840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1,2 or 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cs typeface="Arial" charset="0"/>
                        </a:rPr>
                        <a:t>622K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50 / 2560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512</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28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5SGXA9</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48, 0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1,2 or 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52 / 2640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704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5SGXAB</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48, 0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1,2 or 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950K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52 / 2640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704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5SGXB5</a:t>
                      </a:r>
                      <a:endParaRPr kumimoji="0" lang="en-US" sz="1200" b="1" i="0" u="none" strike="noStrike" cap="none" normalizeH="0" baseline="0" dirty="0" smtClean="0">
                        <a:ln>
                          <a:noFill/>
                        </a:ln>
                        <a:solidFill>
                          <a:srgbClr val="FF0000"/>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cs typeface="Arial" charset="0"/>
                        </a:rPr>
                        <a:t>66, 0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600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1 or 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490K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41 / 2100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798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59682">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5SGXB6</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66, 0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600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 or 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597K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52 / 2660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798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txBox="1">
            <a:spLocks noGrp="1"/>
          </p:cNvSpPr>
          <p:nvPr/>
        </p:nvSpPr>
        <p:spPr bwMode="auto">
          <a:xfrm>
            <a:off x="350838" y="6588125"/>
            <a:ext cx="698500" cy="282575"/>
          </a:xfrm>
          <a:prstGeom prst="rect">
            <a:avLst/>
          </a:prstGeom>
          <a:noFill/>
          <a:ln w="9525">
            <a:noFill/>
            <a:miter lim="800000"/>
            <a:headEnd/>
            <a:tailEnd/>
          </a:ln>
        </p:spPr>
        <p:txBody>
          <a:bodyPr/>
          <a:lstStyle/>
          <a:p>
            <a:pPr eaLnBrk="0" hangingPunct="0"/>
            <a:fld id="{08581027-B4D4-4AFD-8B0E-875C20BB6E4E}" type="slidenum">
              <a:rPr lang="en-US" sz="800">
                <a:solidFill>
                  <a:srgbClr val="000000"/>
                </a:solidFill>
                <a:latin typeface="Arial" pitchFamily="34" charset="0"/>
              </a:rPr>
              <a:pPr eaLnBrk="0" hangingPunct="0"/>
              <a:t>33</a:t>
            </a:fld>
            <a:endParaRPr lang="en-US" sz="800">
              <a:solidFill>
                <a:srgbClr val="000000"/>
              </a:solidFill>
              <a:latin typeface="Arial" pitchFamily="34" charset="0"/>
            </a:endParaRPr>
          </a:p>
        </p:txBody>
      </p:sp>
      <p:sp>
        <p:nvSpPr>
          <p:cNvPr id="8195" name="Rectangle 72"/>
          <p:cNvSpPr>
            <a:spLocks noGrp="1" noChangeArrowheads="1"/>
          </p:cNvSpPr>
          <p:nvPr>
            <p:ph type="title"/>
          </p:nvPr>
        </p:nvSpPr>
        <p:spPr/>
        <p:txBody>
          <a:bodyPr/>
          <a:lstStyle/>
          <a:p>
            <a:pPr eaLnBrk="1" hangingPunct="1"/>
            <a:r>
              <a:rPr lang="en-US" sz="2800" dirty="0" smtClean="0"/>
              <a:t>Stratix V GS / E Family Plan</a:t>
            </a:r>
            <a:endParaRPr lang="en-US" sz="2800" dirty="0" smtClean="0">
              <a:solidFill>
                <a:srgbClr val="C00000"/>
              </a:solidFill>
            </a:endParaRPr>
          </a:p>
        </p:txBody>
      </p:sp>
      <p:graphicFrame>
        <p:nvGraphicFramePr>
          <p:cNvPr id="303657" name="Group 553"/>
          <p:cNvGraphicFramePr>
            <a:graphicFrameLocks noGrp="1"/>
          </p:cNvGraphicFramePr>
          <p:nvPr>
            <p:ph idx="1"/>
          </p:nvPr>
        </p:nvGraphicFramePr>
        <p:xfrm>
          <a:off x="305118" y="1099284"/>
          <a:ext cx="8331137" cy="3071455"/>
        </p:xfrm>
        <a:graphic>
          <a:graphicData uri="http://schemas.openxmlformats.org/drawingml/2006/table">
            <a:tbl>
              <a:tblPr/>
              <a:tblGrid>
                <a:gridCol w="749827"/>
                <a:gridCol w="874799"/>
                <a:gridCol w="984862"/>
                <a:gridCol w="596100"/>
                <a:gridCol w="603722"/>
                <a:gridCol w="739409"/>
                <a:gridCol w="833931"/>
                <a:gridCol w="625068"/>
                <a:gridCol w="1240108"/>
                <a:gridCol w="534472"/>
                <a:gridCol w="548839"/>
              </a:tblGrid>
              <a:tr h="364410">
                <a:tc row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endParaRPr kumimoji="0" lang="en-US" sz="1000" b="1" i="0" u="none" strike="noStrike" cap="none" normalizeH="0" baseline="0" dirty="0" smtClean="0">
                        <a:ln>
                          <a:noFill/>
                        </a:ln>
                        <a:solidFill>
                          <a:schemeClr val="bg1"/>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Device</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gridSpan="3">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Interconnect</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Hard IP</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gridSpan="4">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Core Fabric</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2937">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Transceivers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(14.1G, 28G)</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GPIO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72-bit </a:t>
                      </a:r>
                      <a:br>
                        <a:rPr kumimoji="0" lang="en-US" sz="1200" b="1" i="0" u="none" strike="noStrike" cap="none" normalizeH="0" baseline="0" smtClean="0">
                          <a:ln>
                            <a:noFill/>
                          </a:ln>
                          <a:solidFill>
                            <a:schemeClr val="bg1"/>
                          </a:solidFill>
                          <a:effectLst/>
                          <a:latin typeface="Arial" charset="0"/>
                          <a:cs typeface="Arial" charset="0"/>
                        </a:rPr>
                      </a:br>
                      <a:r>
                        <a:rPr kumimoji="0" lang="en-US" sz="1200" b="1" i="0" u="none" strike="noStrike" cap="none" normalizeH="0" baseline="0" smtClean="0">
                          <a:ln>
                            <a:noFill/>
                          </a:ln>
                          <a:solidFill>
                            <a:schemeClr val="bg1"/>
                          </a:solidFill>
                          <a:effectLst/>
                          <a:latin typeface="Arial" charset="0"/>
                          <a:cs typeface="Arial" charset="0"/>
                        </a:rPr>
                        <a:t>DDR3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x8 PCIe</a:t>
                      </a:r>
                      <a:br>
                        <a:rPr kumimoji="0" lang="en-US" sz="1200" b="1" i="0" u="none" strike="noStrike" cap="none" normalizeH="0" baseline="0" smtClean="0">
                          <a:ln>
                            <a:noFill/>
                          </a:ln>
                          <a:solidFill>
                            <a:schemeClr val="bg1"/>
                          </a:solidFill>
                          <a:effectLst/>
                          <a:latin typeface="Arial" charset="0"/>
                          <a:cs typeface="Arial" charset="0"/>
                        </a:rPr>
                      </a:br>
                      <a:r>
                        <a:rPr kumimoji="0" lang="en-US" sz="1200" b="1" i="0" u="none" strike="noStrike" cap="none" normalizeH="0" baseline="0" smtClean="0">
                          <a:ln>
                            <a:noFill/>
                          </a:ln>
                          <a:solidFill>
                            <a:schemeClr val="bg1"/>
                          </a:solidFill>
                          <a:effectLst/>
                          <a:latin typeface="Arial" charset="0"/>
                          <a:cs typeface="Arial" charset="0"/>
                        </a:rPr>
                        <a:t>Gen3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40G/100G</a:t>
                      </a:r>
                      <a:br>
                        <a:rPr kumimoji="0" lang="en-US" sz="1200" b="1" i="0" u="none" strike="noStrike" cap="none" normalizeH="0" baseline="0" smtClean="0">
                          <a:ln>
                            <a:noFill/>
                          </a:ln>
                          <a:solidFill>
                            <a:schemeClr val="bg1"/>
                          </a:solidFill>
                          <a:effectLst/>
                          <a:latin typeface="Arial" charset="0"/>
                          <a:cs typeface="Arial" charset="0"/>
                        </a:rPr>
                      </a:br>
                      <a:r>
                        <a:rPr kumimoji="0" lang="en-US" sz="1200" b="1" i="0" u="none" strike="noStrike" cap="none" normalizeH="0" baseline="0" smtClean="0">
                          <a:ln>
                            <a:noFill/>
                          </a:ln>
                          <a:solidFill>
                            <a:schemeClr val="bg1"/>
                          </a:solidFill>
                          <a:effectLst/>
                          <a:latin typeface="Arial" charset="0"/>
                          <a:cs typeface="Arial" charset="0"/>
                        </a:rPr>
                        <a:t>Ethernet</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charset="0"/>
                          <a:cs typeface="Arial" charset="0"/>
                        </a:rPr>
                        <a:t>LEs</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Memory </a:t>
                      </a:r>
                      <a:br>
                        <a:rPr kumimoji="0" lang="en-US" sz="1200" b="1" i="0" u="none" strike="noStrike" cap="none" normalizeH="0" baseline="0" dirty="0" smtClean="0">
                          <a:ln>
                            <a:noFill/>
                          </a:ln>
                          <a:solidFill>
                            <a:schemeClr val="bg1"/>
                          </a:solidFill>
                          <a:effectLst/>
                          <a:latin typeface="Arial" charset="0"/>
                          <a:cs typeface="Arial" charset="0"/>
                        </a:rPr>
                      </a:br>
                      <a:r>
                        <a:rPr kumimoji="0" lang="en-US" sz="1200" b="1" i="0" u="none" strike="noStrike" cap="none" normalizeH="0" baseline="0" dirty="0" smtClean="0">
                          <a:ln>
                            <a:noFill/>
                          </a:ln>
                          <a:solidFill>
                            <a:schemeClr val="bg1"/>
                          </a:solidFill>
                          <a:effectLst/>
                          <a:latin typeface="Arial" charset="0"/>
                          <a:cs typeface="Arial" charset="0"/>
                        </a:rPr>
                        <a:t>M20K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a:t>
                      </a:r>
                      <a:r>
                        <a:rPr kumimoji="0" lang="en-US" sz="1200" b="1" i="0" u="none" strike="noStrike" cap="none" normalizeH="0" baseline="0" dirty="0" err="1" smtClean="0">
                          <a:ln>
                            <a:noFill/>
                          </a:ln>
                          <a:solidFill>
                            <a:schemeClr val="bg1"/>
                          </a:solidFill>
                          <a:effectLst/>
                          <a:latin typeface="Arial" charset="0"/>
                          <a:cs typeface="Arial" charset="0"/>
                        </a:rPr>
                        <a:t>Mbits</a:t>
                      </a:r>
                      <a:r>
                        <a:rPr kumimoji="0" lang="en-US" sz="1200" b="1" i="0" u="none" strike="noStrike" cap="none" normalizeH="0" baseline="0" dirty="0" smtClean="0">
                          <a:ln>
                            <a:noFill/>
                          </a:ln>
                          <a:solidFill>
                            <a:schemeClr val="bg1"/>
                          </a:solidFill>
                          <a:effectLst/>
                          <a:latin typeface="Arial" charset="0"/>
                          <a:cs typeface="Arial" charset="0"/>
                        </a:rPr>
                        <a:t>/#Blocks)</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18x18</a:t>
                      </a:r>
                      <a:br>
                        <a:rPr kumimoji="0" lang="en-US" sz="1200" b="1" i="0" u="none" strike="noStrike" cap="none" normalizeH="0" baseline="0" dirty="0" smtClean="0">
                          <a:ln>
                            <a:noFill/>
                          </a:ln>
                          <a:solidFill>
                            <a:schemeClr val="bg1"/>
                          </a:solidFill>
                          <a:effectLst/>
                          <a:latin typeface="Arial" charset="0"/>
                          <a:cs typeface="Arial" charset="0"/>
                        </a:rPr>
                      </a:br>
                      <a:r>
                        <a:rPr kumimoji="0" lang="en-US" sz="1200" b="1" i="0" u="none" strike="noStrike" cap="none" normalizeH="0" baseline="0" dirty="0" err="1" smtClean="0">
                          <a:ln>
                            <a:noFill/>
                          </a:ln>
                          <a:solidFill>
                            <a:schemeClr val="bg1"/>
                          </a:solidFill>
                          <a:effectLst/>
                          <a:latin typeface="Arial" charset="0"/>
                          <a:cs typeface="Arial" charset="0"/>
                        </a:rPr>
                        <a:t>Mults</a:t>
                      </a:r>
                      <a:endParaRPr kumimoji="0" lang="en-US" sz="1200" b="1" i="0" u="none" strike="noStrike" cap="none" normalizeH="0" baseline="0" dirty="0" smtClean="0">
                        <a:ln>
                          <a:noFill/>
                        </a:ln>
                        <a:solidFill>
                          <a:schemeClr val="bg1"/>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err="1" smtClean="0">
                          <a:ln>
                            <a:noFill/>
                          </a:ln>
                          <a:solidFill>
                            <a:schemeClr val="bg1"/>
                          </a:solidFill>
                          <a:effectLst/>
                          <a:latin typeface="Arial" charset="0"/>
                          <a:cs typeface="Arial" charset="0"/>
                        </a:rPr>
                        <a:t>fPLLs</a:t>
                      </a:r>
                      <a:endParaRPr kumimoji="0" lang="en-US" sz="1200" b="1" i="0" u="none" strike="noStrike" cap="none" normalizeH="0" baseline="0" dirty="0" smtClean="0">
                        <a:ln>
                          <a:noFill/>
                        </a:ln>
                        <a:solidFill>
                          <a:schemeClr val="bg1"/>
                        </a:solidFill>
                        <a:effectLst/>
                        <a:latin typeface="Arial" charset="0"/>
                        <a:cs typeface="Arial" charset="0"/>
                      </a:endParaRP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390439">
                <a:tc rowSpan="5">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2">
                              <a:lumMod val="40000"/>
                              <a:lumOff val="60000"/>
                            </a:schemeClr>
                          </a:solidFill>
                          <a:effectLst/>
                          <a:latin typeface="Arial" charset="0"/>
                          <a:cs typeface="Arial" charset="0"/>
                        </a:rPr>
                        <a:t>Stratix V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2">
                              <a:lumMod val="40000"/>
                              <a:lumOff val="60000"/>
                            </a:schemeClr>
                          </a:solidFill>
                          <a:effectLst/>
                          <a:latin typeface="Arial" charset="0"/>
                          <a:cs typeface="Arial" charset="0"/>
                        </a:rPr>
                        <a:t>GS</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2">
                              <a:lumMod val="40000"/>
                              <a:lumOff val="60000"/>
                            </a:schemeClr>
                          </a:solidFill>
                          <a:effectLst/>
                          <a:latin typeface="Arial" charset="0"/>
                          <a:cs typeface="Arial" charset="0"/>
                        </a:rPr>
                        <a:t>FPGA</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5SGSD3</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24, 0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432</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2</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236K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13 / 688</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1200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90439">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5SGSD4</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36, 0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696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360K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18 / 957</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2088</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64410">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5SGSD5</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36, 0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462K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40 / 1950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2996</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24</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64410">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5SGSD6</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48, 0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583K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45 / 2320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3550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64410">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5SGSD8</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48, 0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695K</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50 / 2567</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3926</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graphicFrame>
        <p:nvGraphicFramePr>
          <p:cNvPr id="11" name="Table 10"/>
          <p:cNvGraphicFramePr>
            <a:graphicFrameLocks noGrp="1"/>
          </p:cNvGraphicFramePr>
          <p:nvPr/>
        </p:nvGraphicFramePr>
        <p:xfrm>
          <a:off x="308293" y="4171755"/>
          <a:ext cx="8327136" cy="789954"/>
        </p:xfrm>
        <a:graphic>
          <a:graphicData uri="http://schemas.openxmlformats.org/drawingml/2006/table">
            <a:tbl>
              <a:tblPr/>
              <a:tblGrid>
                <a:gridCol w="743712"/>
                <a:gridCol w="877824"/>
                <a:gridCol w="987552"/>
                <a:gridCol w="597408"/>
                <a:gridCol w="597408"/>
                <a:gridCol w="743712"/>
                <a:gridCol w="829056"/>
                <a:gridCol w="633984"/>
                <a:gridCol w="1243139"/>
                <a:gridCol w="524701"/>
                <a:gridCol w="548640"/>
              </a:tblGrid>
              <a:tr h="392149">
                <a:tc row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Stratix V E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FPGA</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5SEE9</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0, 0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52 / 2640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704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397805">
                <a:tc vMerge="1">
                  <a:txBody>
                    <a:bodyPr/>
                    <a:lstStyle/>
                    <a:p>
                      <a:endParaRPr 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5SEEB</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0, 0</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950K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52 / 2640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704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56" y="130644"/>
            <a:ext cx="8331200" cy="914400"/>
          </a:xfrm>
        </p:spPr>
        <p:txBody>
          <a:bodyPr/>
          <a:lstStyle/>
          <a:p>
            <a:r>
              <a:rPr lang="en-US" sz="2800" dirty="0" smtClean="0"/>
              <a:t>Stratix V GX/GS Package Plan – WW22 Update</a:t>
            </a:r>
            <a:endParaRPr lang="en-US" sz="2800" dirty="0"/>
          </a:p>
        </p:txBody>
      </p:sp>
      <p:sp>
        <p:nvSpPr>
          <p:cNvPr id="7" name="AutoShape 7"/>
          <p:cNvSpPr>
            <a:spLocks noChangeArrowheads="1"/>
          </p:cNvSpPr>
          <p:nvPr/>
        </p:nvSpPr>
        <p:spPr bwMode="auto">
          <a:xfrm>
            <a:off x="6596948" y="5104608"/>
            <a:ext cx="525391" cy="542633"/>
          </a:xfrm>
          <a:prstGeom prst="upDownArrow">
            <a:avLst>
              <a:gd name="adj1" fmla="val 50000"/>
              <a:gd name="adj2" fmla="val 20519"/>
            </a:avLst>
          </a:prstGeom>
          <a:solidFill>
            <a:srgbClr val="00B0F0">
              <a:alpha val="53000"/>
            </a:srgbClr>
          </a:solidFill>
          <a:ln w="9525" algn="ctr">
            <a:noFill/>
            <a:miter lim="800000"/>
            <a:headEnd/>
            <a:tailEnd/>
          </a:ln>
        </p:spPr>
        <p:txBody>
          <a:bodyPr wrap="none" anchor="ctr"/>
          <a:lstStyle/>
          <a:p>
            <a:pPr eaLnBrk="0" hangingPunct="0">
              <a:defRPr/>
            </a:pPr>
            <a:endParaRPr lang="en-US" sz="1200">
              <a:solidFill>
                <a:srgbClr val="000000"/>
              </a:solidFill>
              <a:latin typeface="Arial" pitchFamily="34" charset="0"/>
            </a:endParaRPr>
          </a:p>
        </p:txBody>
      </p:sp>
      <p:sp>
        <p:nvSpPr>
          <p:cNvPr id="8" name="AutoShape 7"/>
          <p:cNvSpPr>
            <a:spLocks noChangeArrowheads="1"/>
          </p:cNvSpPr>
          <p:nvPr/>
        </p:nvSpPr>
        <p:spPr bwMode="auto">
          <a:xfrm>
            <a:off x="4583382" y="5138928"/>
            <a:ext cx="525391" cy="469169"/>
          </a:xfrm>
          <a:prstGeom prst="upDownArrow">
            <a:avLst>
              <a:gd name="adj1" fmla="val 50000"/>
              <a:gd name="adj2" fmla="val 20519"/>
            </a:avLst>
          </a:prstGeom>
          <a:solidFill>
            <a:srgbClr val="00B0F0">
              <a:alpha val="53000"/>
            </a:srgbClr>
          </a:solidFill>
          <a:ln w="9525" algn="ctr">
            <a:noFill/>
            <a:miter lim="800000"/>
            <a:headEnd/>
            <a:tailEnd/>
          </a:ln>
        </p:spPr>
        <p:txBody>
          <a:bodyPr wrap="none" anchor="ctr"/>
          <a:lstStyle/>
          <a:p>
            <a:pPr eaLnBrk="0" hangingPunct="0">
              <a:defRPr/>
            </a:pPr>
            <a:endParaRPr lang="en-US" sz="1200">
              <a:solidFill>
                <a:srgbClr val="000000"/>
              </a:solidFill>
              <a:latin typeface="Arial" pitchFamily="34" charset="0"/>
            </a:endParaRPr>
          </a:p>
        </p:txBody>
      </p:sp>
      <p:sp>
        <p:nvSpPr>
          <p:cNvPr id="9" name="AutoShape 7"/>
          <p:cNvSpPr>
            <a:spLocks noChangeArrowheads="1"/>
          </p:cNvSpPr>
          <p:nvPr/>
        </p:nvSpPr>
        <p:spPr bwMode="auto">
          <a:xfrm>
            <a:off x="7572860" y="2393307"/>
            <a:ext cx="525392" cy="2379861"/>
          </a:xfrm>
          <a:prstGeom prst="upDownArrow">
            <a:avLst>
              <a:gd name="adj1" fmla="val 50000"/>
              <a:gd name="adj2" fmla="val 20520"/>
            </a:avLst>
          </a:prstGeom>
          <a:solidFill>
            <a:srgbClr val="00B0F0">
              <a:alpha val="53000"/>
            </a:srgbClr>
          </a:solidFill>
          <a:ln w="9525" algn="ctr">
            <a:noFill/>
            <a:miter lim="800000"/>
            <a:headEnd/>
            <a:tailEnd/>
          </a:ln>
        </p:spPr>
        <p:txBody>
          <a:bodyPr wrap="none" anchor="ctr"/>
          <a:lstStyle/>
          <a:p>
            <a:pPr eaLnBrk="0" hangingPunct="0">
              <a:defRPr/>
            </a:pPr>
            <a:endParaRPr lang="en-US" sz="1200">
              <a:solidFill>
                <a:srgbClr val="000000"/>
              </a:solidFill>
              <a:latin typeface="Arial" pitchFamily="34" charset="0"/>
            </a:endParaRPr>
          </a:p>
        </p:txBody>
      </p:sp>
      <p:sp>
        <p:nvSpPr>
          <p:cNvPr id="11" name="AutoShape 7"/>
          <p:cNvSpPr>
            <a:spLocks noChangeArrowheads="1"/>
          </p:cNvSpPr>
          <p:nvPr/>
        </p:nvSpPr>
        <p:spPr bwMode="auto">
          <a:xfrm>
            <a:off x="1551908" y="1503892"/>
            <a:ext cx="525391" cy="487653"/>
          </a:xfrm>
          <a:prstGeom prst="upDownArrow">
            <a:avLst>
              <a:gd name="adj1" fmla="val 50000"/>
              <a:gd name="adj2" fmla="val 30493"/>
            </a:avLst>
          </a:prstGeom>
          <a:solidFill>
            <a:srgbClr val="00B0F0">
              <a:alpha val="53000"/>
            </a:srgbClr>
          </a:solidFill>
          <a:ln w="9525" algn="ctr">
            <a:noFill/>
            <a:miter lim="800000"/>
            <a:headEnd/>
            <a:tailEnd/>
          </a:ln>
        </p:spPr>
        <p:txBody>
          <a:bodyPr wrap="none" anchor="ctr"/>
          <a:lstStyle/>
          <a:p>
            <a:pPr eaLnBrk="0" hangingPunct="0">
              <a:defRPr/>
            </a:pPr>
            <a:endParaRPr lang="en-US" sz="1200">
              <a:solidFill>
                <a:srgbClr val="000000"/>
              </a:solidFill>
              <a:latin typeface="Arial" pitchFamily="34" charset="0"/>
            </a:endParaRPr>
          </a:p>
        </p:txBody>
      </p:sp>
      <p:sp>
        <p:nvSpPr>
          <p:cNvPr id="12" name="AutoShape 7"/>
          <p:cNvSpPr>
            <a:spLocks noChangeArrowheads="1"/>
          </p:cNvSpPr>
          <p:nvPr/>
        </p:nvSpPr>
        <p:spPr bwMode="auto">
          <a:xfrm>
            <a:off x="2551936" y="1608123"/>
            <a:ext cx="525392" cy="2571963"/>
          </a:xfrm>
          <a:prstGeom prst="upDownArrow">
            <a:avLst>
              <a:gd name="adj1" fmla="val 50000"/>
              <a:gd name="adj2" fmla="val 41217"/>
            </a:avLst>
          </a:prstGeom>
          <a:solidFill>
            <a:srgbClr val="00B0F0">
              <a:alpha val="53000"/>
            </a:srgbClr>
          </a:solidFill>
          <a:ln w="9525" algn="ctr">
            <a:noFill/>
            <a:miter lim="800000"/>
            <a:headEnd/>
            <a:tailEnd/>
          </a:ln>
        </p:spPr>
        <p:txBody>
          <a:bodyPr wrap="none" anchor="ctr"/>
          <a:lstStyle/>
          <a:p>
            <a:pPr eaLnBrk="0" hangingPunct="0">
              <a:defRPr/>
            </a:pPr>
            <a:endParaRPr lang="en-US" sz="1200">
              <a:solidFill>
                <a:srgbClr val="000000"/>
              </a:solidFill>
              <a:latin typeface="Arial" pitchFamily="34" charset="0"/>
            </a:endParaRPr>
          </a:p>
        </p:txBody>
      </p:sp>
      <p:sp>
        <p:nvSpPr>
          <p:cNvPr id="15" name="AutoShape 2"/>
          <p:cNvSpPr>
            <a:spLocks noChangeArrowheads="1"/>
          </p:cNvSpPr>
          <p:nvPr/>
        </p:nvSpPr>
        <p:spPr bwMode="auto">
          <a:xfrm>
            <a:off x="4553360" y="1911096"/>
            <a:ext cx="549955" cy="2830467"/>
          </a:xfrm>
          <a:prstGeom prst="upDownArrow">
            <a:avLst>
              <a:gd name="adj1" fmla="val 49731"/>
              <a:gd name="adj2" fmla="val 18608"/>
            </a:avLst>
          </a:prstGeom>
          <a:solidFill>
            <a:srgbClr val="00B0F0">
              <a:alpha val="53000"/>
            </a:srgbClr>
          </a:solidFill>
          <a:ln w="9525" algn="ctr">
            <a:noFill/>
            <a:miter lim="800000"/>
            <a:headEnd/>
            <a:tailEnd/>
          </a:ln>
        </p:spPr>
        <p:txBody>
          <a:bodyPr wrap="none" anchor="ctr"/>
          <a:lstStyle/>
          <a:p>
            <a:pPr eaLnBrk="0" hangingPunct="0">
              <a:defRPr/>
            </a:pPr>
            <a:endParaRPr lang="en-US" sz="1200">
              <a:solidFill>
                <a:srgbClr val="000000"/>
              </a:solidFill>
              <a:latin typeface="Arial" pitchFamily="34" charset="0"/>
            </a:endParaRPr>
          </a:p>
        </p:txBody>
      </p:sp>
      <p:sp>
        <p:nvSpPr>
          <p:cNvPr id="16" name="AutoShape 7"/>
          <p:cNvSpPr>
            <a:spLocks noChangeArrowheads="1"/>
          </p:cNvSpPr>
          <p:nvPr/>
        </p:nvSpPr>
        <p:spPr bwMode="auto">
          <a:xfrm>
            <a:off x="5613657" y="3712020"/>
            <a:ext cx="525392" cy="508839"/>
          </a:xfrm>
          <a:prstGeom prst="upDownArrow">
            <a:avLst>
              <a:gd name="adj1" fmla="val 50000"/>
              <a:gd name="adj2" fmla="val 20519"/>
            </a:avLst>
          </a:prstGeom>
          <a:solidFill>
            <a:srgbClr val="00B0F0">
              <a:alpha val="53000"/>
            </a:srgbClr>
          </a:solidFill>
          <a:ln w="9525" algn="ctr">
            <a:noFill/>
            <a:miter lim="800000"/>
            <a:headEnd/>
            <a:tailEnd/>
          </a:ln>
        </p:spPr>
        <p:txBody>
          <a:bodyPr wrap="none" anchor="ctr"/>
          <a:lstStyle/>
          <a:p>
            <a:pPr eaLnBrk="0" hangingPunct="0">
              <a:defRPr/>
            </a:pPr>
            <a:endParaRPr lang="en-US" sz="1200">
              <a:solidFill>
                <a:srgbClr val="000000"/>
              </a:solidFill>
              <a:latin typeface="Arial" pitchFamily="34" charset="0"/>
            </a:endParaRPr>
          </a:p>
        </p:txBody>
      </p:sp>
      <p:sp>
        <p:nvSpPr>
          <p:cNvPr id="17" name="AutoShape 2"/>
          <p:cNvSpPr>
            <a:spLocks noChangeArrowheads="1"/>
          </p:cNvSpPr>
          <p:nvPr/>
        </p:nvSpPr>
        <p:spPr bwMode="auto">
          <a:xfrm>
            <a:off x="3548501" y="3203060"/>
            <a:ext cx="549955" cy="1017799"/>
          </a:xfrm>
          <a:prstGeom prst="upDownArrow">
            <a:avLst>
              <a:gd name="adj1" fmla="val 49731"/>
              <a:gd name="adj2" fmla="val 18735"/>
            </a:avLst>
          </a:prstGeom>
          <a:solidFill>
            <a:srgbClr val="00B0F0">
              <a:alpha val="53000"/>
            </a:srgbClr>
          </a:solidFill>
          <a:ln w="9525" algn="ctr">
            <a:noFill/>
            <a:miter lim="800000"/>
            <a:headEnd/>
            <a:tailEnd/>
          </a:ln>
        </p:spPr>
        <p:txBody>
          <a:bodyPr wrap="none" anchor="ctr"/>
          <a:lstStyle/>
          <a:p>
            <a:pPr eaLnBrk="0" hangingPunct="0">
              <a:defRPr/>
            </a:pPr>
            <a:endParaRPr lang="en-US" sz="1200">
              <a:solidFill>
                <a:srgbClr val="000000"/>
              </a:solidFill>
              <a:latin typeface="Arial" pitchFamily="34" charset="0"/>
            </a:endParaRPr>
          </a:p>
        </p:txBody>
      </p:sp>
      <p:graphicFrame>
        <p:nvGraphicFramePr>
          <p:cNvPr id="18" name="Group 388"/>
          <p:cNvGraphicFramePr>
            <a:graphicFrameLocks noGrp="1"/>
          </p:cNvGraphicFramePr>
          <p:nvPr/>
        </p:nvGraphicFramePr>
        <p:xfrm>
          <a:off x="676413" y="758556"/>
          <a:ext cx="7644628" cy="4878611"/>
        </p:xfrm>
        <a:graphic>
          <a:graphicData uri="http://schemas.openxmlformats.org/drawingml/2006/table">
            <a:tbl>
              <a:tblPr/>
              <a:tblGrid>
                <a:gridCol w="697281"/>
                <a:gridCol w="962784"/>
                <a:gridCol w="1013743"/>
                <a:gridCol w="990945"/>
                <a:gridCol w="1021788"/>
                <a:gridCol w="976195"/>
                <a:gridCol w="990946"/>
                <a:gridCol w="990946"/>
              </a:tblGrid>
              <a:tr h="453316">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Device</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F780</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(29 mm)</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F1152</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(35 mm)</a:t>
                      </a:r>
                      <a:endParaRPr kumimoji="0" lang="en-US" sz="1200" b="1" i="0" u="none" strike="noStrike" cap="none" normalizeH="0" baseline="-25000" dirty="0" smtClean="0">
                        <a:ln>
                          <a:noFill/>
                        </a:ln>
                        <a:solidFill>
                          <a:schemeClr val="bg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F1152</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(35 mm)</a:t>
                      </a:r>
                      <a:endParaRPr kumimoji="0" lang="en-US" sz="1200" b="1" i="0" u="none" strike="noStrike" cap="none" normalizeH="0" baseline="-25000" dirty="0" smtClean="0">
                        <a:ln>
                          <a:noFill/>
                        </a:ln>
                        <a:solidFill>
                          <a:schemeClr val="bg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F1517</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(40 mm)</a:t>
                      </a:r>
                      <a:endParaRPr kumimoji="0" lang="en-US" sz="1200" b="1" i="0" u="none" strike="noStrike" cap="none" normalizeH="0" baseline="-25000" dirty="0" smtClean="0">
                        <a:ln>
                          <a:noFill/>
                        </a:ln>
                        <a:solidFill>
                          <a:schemeClr val="bg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F1517</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(40 mm)</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F1760</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(43 mm)</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F1932</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(45 mm)</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276500">
                <a:tc gridSpan="8">
                  <a:txBody>
                    <a:bodyPr/>
                    <a:lstStyle/>
                    <a:p>
                      <a:pPr marL="0" marR="0" lvl="0" indent="0" algn="l"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bg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bg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285587">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360, 90, 12</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432, 108, 24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360, 90, 12</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432, 108, 24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5SGSD5</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552, 138, 24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defRPr/>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defRPr/>
                      </a:pPr>
                      <a:r>
                        <a:rPr kumimoji="0" lang="en-US" sz="1200" b="1" i="0" u="none" strike="noStrike" cap="none" normalizeH="0" baseline="0" dirty="0" smtClean="0">
                          <a:ln>
                            <a:noFill/>
                          </a:ln>
                          <a:solidFill>
                            <a:schemeClr val="tx1"/>
                          </a:solidFill>
                          <a:effectLst/>
                          <a:latin typeface="Arial" charset="0"/>
                          <a:cs typeface="Arial" charset="0"/>
                        </a:rPr>
                        <a:t>840, 210, 48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5SGSD8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defRPr/>
                      </a:pPr>
                      <a:r>
                        <a:rPr kumimoji="0" lang="en-US" sz="1200" b="1" i="0" u="none" strike="noStrike" cap="none" normalizeH="0" baseline="0" dirty="0" smtClean="0">
                          <a:ln>
                            <a:noFill/>
                          </a:ln>
                          <a:solidFill>
                            <a:schemeClr val="tx1"/>
                          </a:solidFill>
                          <a:effectLst/>
                          <a:latin typeface="Arial" charset="0"/>
                          <a:cs typeface="Arial" charset="0"/>
                        </a:rPr>
                        <a:t>840, 210, 48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gridSpan="8">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rgbClr val="3333CC"/>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552, 138, 24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432, 108, 36</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rgbClr val="3333CC"/>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552, 138, 24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432, 108, 36</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5SGXA5</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552, 138, 24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432, 108, 36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600, 150, 48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840, 210, 48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5SGXA7</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552, 138, 24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432, 108, 36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600, 150, 48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840, 210, 48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5SGXA9</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rgbClr val="0000FF"/>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840, 210, 48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80032">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5SGXAB</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cs typeface="Arial"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696, 174, 36</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rgbClr val="0000FF"/>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840, 210, 48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32697">
                <a:tc gridSpan="8">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5SGXB5</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432, 108, 66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600,150, 66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6500">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5SGXB6</a:t>
                      </a:r>
                      <a:endParaRPr kumimoji="0" lang="en-US" sz="1200" b="1" i="0" u="none" strike="noStrike" cap="none" normalizeH="0" baseline="3000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432, 108, 66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cs typeface="Arial" charset="0"/>
                        </a:rPr>
                        <a:t>600,150, 66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9" name="Text Box 11"/>
          <p:cNvSpPr txBox="1">
            <a:spLocks noChangeArrowheads="1"/>
          </p:cNvSpPr>
          <p:nvPr/>
        </p:nvSpPr>
        <p:spPr bwMode="auto">
          <a:xfrm>
            <a:off x="649224" y="5709523"/>
            <a:ext cx="4818888" cy="701731"/>
          </a:xfrm>
          <a:prstGeom prst="rect">
            <a:avLst/>
          </a:prstGeom>
          <a:solidFill>
            <a:srgbClr val="FFFFAF"/>
          </a:solidFill>
          <a:ln w="9525">
            <a:noFill/>
            <a:miter lim="800000"/>
            <a:headEnd/>
            <a:tailEnd/>
          </a:ln>
        </p:spPr>
        <p:txBody>
          <a:bodyPr wrap="square">
            <a:spAutoFit/>
          </a:bodyPr>
          <a:lstStyle/>
          <a:p>
            <a:pPr eaLnBrk="0" hangingPunct="0">
              <a:lnSpc>
                <a:spcPct val="90000"/>
              </a:lnSpc>
            </a:pPr>
            <a:r>
              <a:rPr lang="en-US" sz="1100" b="1" u="sng" dirty="0" smtClean="0">
                <a:solidFill>
                  <a:srgbClr val="000000"/>
                </a:solidFill>
                <a:latin typeface="Arial" pitchFamily="34" charset="0"/>
              </a:rPr>
              <a:t>Notes</a:t>
            </a:r>
          </a:p>
          <a:p>
            <a:pPr eaLnBrk="0" hangingPunct="0">
              <a:lnSpc>
                <a:spcPct val="90000"/>
              </a:lnSpc>
            </a:pPr>
            <a:r>
              <a:rPr lang="en-US" sz="1100" dirty="0" smtClean="0">
                <a:solidFill>
                  <a:srgbClr val="000000"/>
                </a:solidFill>
                <a:latin typeface="Arial" pitchFamily="34" charset="0"/>
              </a:rPr>
              <a:t>Legend: GPIO </a:t>
            </a:r>
            <a:r>
              <a:rPr lang="en-US" sz="1100" dirty="0">
                <a:solidFill>
                  <a:srgbClr val="000000"/>
                </a:solidFill>
                <a:latin typeface="Arial" pitchFamily="34" charset="0"/>
              </a:rPr>
              <a:t>(single-ended), LVDS (full duplex), XCVR (full </a:t>
            </a:r>
            <a:r>
              <a:rPr lang="en-US" sz="1000" dirty="0">
                <a:solidFill>
                  <a:srgbClr val="000000"/>
                </a:solidFill>
                <a:latin typeface="Arial" pitchFamily="34" charset="0"/>
              </a:rPr>
              <a:t>duplex</a:t>
            </a:r>
            <a:r>
              <a:rPr lang="en-US" sz="1100" dirty="0" smtClean="0">
                <a:solidFill>
                  <a:srgbClr val="000000"/>
                </a:solidFill>
                <a:latin typeface="Arial" pitchFamily="34" charset="0"/>
              </a:rPr>
              <a:t>)</a:t>
            </a:r>
          </a:p>
          <a:p>
            <a:pPr eaLnBrk="0" hangingPunct="0">
              <a:lnSpc>
                <a:spcPct val="90000"/>
              </a:lnSpc>
            </a:pPr>
            <a:r>
              <a:rPr lang="en-US" sz="1100" dirty="0" smtClean="0">
                <a:solidFill>
                  <a:srgbClr val="000000"/>
                </a:solidFill>
                <a:latin typeface="Arial" pitchFamily="34" charset="0"/>
              </a:rPr>
              <a:t>Flip Chip ball-grid array (BGA) with 1.0-mm pitch</a:t>
            </a:r>
          </a:p>
          <a:p>
            <a:pPr eaLnBrk="0" hangingPunct="0">
              <a:lnSpc>
                <a:spcPct val="90000"/>
              </a:lnSpc>
            </a:pPr>
            <a:r>
              <a:rPr lang="en-US" sz="1100" baseline="30000" dirty="0" smtClean="0">
                <a:solidFill>
                  <a:srgbClr val="000000"/>
                </a:solidFill>
                <a:latin typeface="Arial" pitchFamily="34" charset="0"/>
              </a:rPr>
              <a:t>H</a:t>
            </a:r>
            <a:r>
              <a:rPr lang="en-US" sz="1100" dirty="0" smtClean="0">
                <a:solidFill>
                  <a:srgbClr val="000000"/>
                </a:solidFill>
                <a:latin typeface="Arial" pitchFamily="34" charset="0"/>
              </a:rPr>
              <a:t> :Hybrid package</a:t>
            </a:r>
            <a:endParaRPr lang="en-US" sz="1100" dirty="0">
              <a:solidFill>
                <a:srgbClr val="000000"/>
              </a:solidFill>
              <a:latin typeface="Arial" pitchFamily="34" charset="0"/>
            </a:endParaRPr>
          </a:p>
        </p:txBody>
      </p:sp>
      <p:sp>
        <p:nvSpPr>
          <p:cNvPr id="33" name="Rectangle 32"/>
          <p:cNvSpPr/>
          <p:nvPr/>
        </p:nvSpPr>
        <p:spPr bwMode="auto">
          <a:xfrm>
            <a:off x="3063240" y="2880360"/>
            <a:ext cx="2148840" cy="2468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200" b="1" dirty="0" err="1" smtClean="0">
                <a:solidFill>
                  <a:srgbClr val="FFFFFF">
                    <a:lumMod val="95000"/>
                  </a:srgbClr>
                </a:solidFill>
                <a:latin typeface="Arial" pitchFamily="34" charset="0"/>
              </a:rPr>
              <a:t>Stratix</a:t>
            </a:r>
            <a:r>
              <a:rPr lang="en-US" sz="1200" b="1" dirty="0" smtClean="0">
                <a:solidFill>
                  <a:srgbClr val="FFFFFF">
                    <a:lumMod val="95000"/>
                  </a:srgbClr>
                </a:solidFill>
                <a:latin typeface="Arial" pitchFamily="34" charset="0"/>
              </a:rPr>
              <a:t> V GX FPGA</a:t>
            </a:r>
          </a:p>
        </p:txBody>
      </p:sp>
      <p:sp>
        <p:nvSpPr>
          <p:cNvPr id="34" name="Rectangle 33"/>
          <p:cNvSpPr/>
          <p:nvPr/>
        </p:nvSpPr>
        <p:spPr bwMode="auto">
          <a:xfrm>
            <a:off x="3072384" y="1216152"/>
            <a:ext cx="1956816"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200" b="1" dirty="0" err="1" smtClean="0">
                <a:solidFill>
                  <a:srgbClr val="FFFFFF">
                    <a:lumMod val="95000"/>
                  </a:srgbClr>
                </a:solidFill>
                <a:latin typeface="Arial" pitchFamily="34" charset="0"/>
              </a:rPr>
              <a:t>Stratix</a:t>
            </a:r>
            <a:r>
              <a:rPr lang="en-US" sz="1200" b="1" dirty="0" smtClean="0">
                <a:solidFill>
                  <a:srgbClr val="FFFFFF">
                    <a:lumMod val="95000"/>
                  </a:srgbClr>
                </a:solidFill>
                <a:latin typeface="Arial" pitchFamily="34" charset="0"/>
              </a:rPr>
              <a:t> V GS FPGA</a:t>
            </a:r>
          </a:p>
        </p:txBody>
      </p:sp>
      <p:sp>
        <p:nvSpPr>
          <p:cNvPr id="24" name="AutoShape 7"/>
          <p:cNvSpPr>
            <a:spLocks noChangeArrowheads="1"/>
          </p:cNvSpPr>
          <p:nvPr/>
        </p:nvSpPr>
        <p:spPr bwMode="auto">
          <a:xfrm>
            <a:off x="7619302" y="2827655"/>
            <a:ext cx="414337" cy="363601"/>
          </a:xfrm>
          <a:prstGeom prst="upDownArrow">
            <a:avLst>
              <a:gd name="adj1" fmla="val 50000"/>
              <a:gd name="adj2" fmla="val 20546"/>
            </a:avLst>
          </a:prstGeom>
          <a:solidFill>
            <a:srgbClr val="FF0000"/>
          </a:solidFill>
          <a:ln w="9525" algn="ctr">
            <a:noFill/>
            <a:miter lim="800000"/>
            <a:headEnd/>
            <a:tailEnd/>
          </a:ln>
        </p:spPr>
        <p:txBody>
          <a:bodyPr wrap="none" anchor="ctr"/>
          <a:lstStyle/>
          <a:p>
            <a:endParaRPr lang="en-US">
              <a:solidFill>
                <a:srgbClr val="000000"/>
              </a:solidFill>
            </a:endParaRPr>
          </a:p>
        </p:txBody>
      </p:sp>
      <p:sp>
        <p:nvSpPr>
          <p:cNvPr id="25" name="AutoShape 7"/>
          <p:cNvSpPr>
            <a:spLocks noChangeArrowheads="1"/>
          </p:cNvSpPr>
          <p:nvPr/>
        </p:nvSpPr>
        <p:spPr bwMode="auto">
          <a:xfrm>
            <a:off x="4620070" y="2827655"/>
            <a:ext cx="414337" cy="363601"/>
          </a:xfrm>
          <a:prstGeom prst="upDownArrow">
            <a:avLst>
              <a:gd name="adj1" fmla="val 50000"/>
              <a:gd name="adj2" fmla="val 20546"/>
            </a:avLst>
          </a:prstGeom>
          <a:solidFill>
            <a:srgbClr val="FF0000"/>
          </a:solidFill>
          <a:ln w="9525" algn="ctr">
            <a:noFill/>
            <a:miter lim="800000"/>
            <a:headEnd/>
            <a:tailEnd/>
          </a:ln>
        </p:spPr>
        <p:txBody>
          <a:bodyPr wrap="none" anchor="ctr"/>
          <a:lstStyle/>
          <a:p>
            <a:endParaRPr lang="en-US">
              <a:solidFill>
                <a:srgbClr val="000000"/>
              </a:solidFill>
            </a:endParaRPr>
          </a:p>
        </p:txBody>
      </p:sp>
      <p:sp>
        <p:nvSpPr>
          <p:cNvPr id="32" name="AutoShape 7"/>
          <p:cNvSpPr>
            <a:spLocks noChangeArrowheads="1"/>
          </p:cNvSpPr>
          <p:nvPr/>
        </p:nvSpPr>
        <p:spPr bwMode="auto">
          <a:xfrm>
            <a:off x="2599246" y="2836799"/>
            <a:ext cx="414337" cy="363601"/>
          </a:xfrm>
          <a:prstGeom prst="upDownArrow">
            <a:avLst>
              <a:gd name="adj1" fmla="val 50000"/>
              <a:gd name="adj2" fmla="val 20546"/>
            </a:avLst>
          </a:prstGeom>
          <a:solidFill>
            <a:srgbClr val="FF0000"/>
          </a:solidFill>
          <a:ln w="9525" algn="ctr">
            <a:noFill/>
            <a:miter lim="800000"/>
            <a:headEnd/>
            <a:tailEnd/>
          </a:ln>
        </p:spPr>
        <p:txBody>
          <a:bodyPr wrap="none" anchor="ctr"/>
          <a:lstStyle/>
          <a:p>
            <a:endParaRPr lang="en-US">
              <a:solidFill>
                <a:srgbClr val="000000"/>
              </a:solidFill>
            </a:endParaRPr>
          </a:p>
        </p:txBody>
      </p:sp>
      <p:sp>
        <p:nvSpPr>
          <p:cNvPr id="42" name="AutoShape 7"/>
          <p:cNvSpPr>
            <a:spLocks noChangeArrowheads="1"/>
          </p:cNvSpPr>
          <p:nvPr/>
        </p:nvSpPr>
        <p:spPr bwMode="auto">
          <a:xfrm>
            <a:off x="5573268" y="5745290"/>
            <a:ext cx="452628" cy="399478"/>
          </a:xfrm>
          <a:prstGeom prst="upDownArrow">
            <a:avLst>
              <a:gd name="adj1" fmla="val 50000"/>
              <a:gd name="adj2" fmla="val 20935"/>
            </a:avLst>
          </a:prstGeom>
          <a:solidFill>
            <a:srgbClr val="009DD9">
              <a:lumMod val="60000"/>
              <a:lumOff val="40000"/>
              <a:alpha val="53000"/>
            </a:srgbClr>
          </a:solidFill>
          <a:ln w="9525" algn="ctr">
            <a:noFill/>
            <a:miter lim="800000"/>
            <a:headEnd/>
            <a:tailEnd/>
          </a:ln>
        </p:spPr>
        <p:txBody>
          <a:bodyPr wrap="none" anchor="ctr"/>
          <a:lstStyle/>
          <a:p>
            <a:pPr fontAlgn="auto">
              <a:spcBef>
                <a:spcPts val="0"/>
              </a:spcBef>
              <a:spcAft>
                <a:spcPts val="0"/>
              </a:spcAft>
              <a:defRPr/>
            </a:pPr>
            <a:endParaRPr lang="en-US" kern="0">
              <a:solidFill>
                <a:srgbClr val="000000"/>
              </a:solidFill>
              <a:cs typeface="Arial" pitchFamily="34" charset="0"/>
            </a:endParaRPr>
          </a:p>
        </p:txBody>
      </p:sp>
      <p:sp>
        <p:nvSpPr>
          <p:cNvPr id="44" name="Text Box 9"/>
          <p:cNvSpPr txBox="1">
            <a:spLocks noChangeArrowheads="1"/>
          </p:cNvSpPr>
          <p:nvPr/>
        </p:nvSpPr>
        <p:spPr bwMode="auto">
          <a:xfrm>
            <a:off x="5922455" y="5727554"/>
            <a:ext cx="1319593" cy="461665"/>
          </a:xfrm>
          <a:prstGeom prst="rect">
            <a:avLst/>
          </a:prstGeom>
          <a:noFill/>
          <a:ln w="9525">
            <a:noFill/>
            <a:miter lim="800000"/>
            <a:headEnd/>
            <a:tailEnd/>
          </a:ln>
        </p:spPr>
        <p:txBody>
          <a:bodyPr wrap="square">
            <a:spAutoFit/>
          </a:bodyPr>
          <a:lstStyle/>
          <a:p>
            <a:r>
              <a:rPr lang="en-US" sz="800" b="1" dirty="0">
                <a:solidFill>
                  <a:srgbClr val="000000"/>
                </a:solidFill>
              </a:rPr>
              <a:t>Pin </a:t>
            </a:r>
            <a:r>
              <a:rPr lang="en-US" sz="800" b="1" dirty="0" smtClean="0">
                <a:solidFill>
                  <a:srgbClr val="000000"/>
                </a:solidFill>
              </a:rPr>
              <a:t>migration across devices within family member</a:t>
            </a:r>
            <a:endParaRPr lang="en-US" sz="800" b="1" baseline="30000" dirty="0">
              <a:solidFill>
                <a:srgbClr val="000000"/>
              </a:solidFill>
            </a:endParaRPr>
          </a:p>
        </p:txBody>
      </p:sp>
      <p:sp>
        <p:nvSpPr>
          <p:cNvPr id="45" name="AutoShape 7"/>
          <p:cNvSpPr>
            <a:spLocks noChangeArrowheads="1"/>
          </p:cNvSpPr>
          <p:nvPr/>
        </p:nvSpPr>
        <p:spPr bwMode="auto">
          <a:xfrm>
            <a:off x="7253542" y="5735447"/>
            <a:ext cx="414337" cy="372745"/>
          </a:xfrm>
          <a:prstGeom prst="upDownArrow">
            <a:avLst>
              <a:gd name="adj1" fmla="val 50000"/>
              <a:gd name="adj2" fmla="val 20546"/>
            </a:avLst>
          </a:prstGeom>
          <a:solidFill>
            <a:srgbClr val="FF0000"/>
          </a:solidFill>
          <a:ln w="9525" algn="ctr">
            <a:noFill/>
            <a:miter lim="800000"/>
            <a:headEnd/>
            <a:tailEnd/>
          </a:ln>
        </p:spPr>
        <p:txBody>
          <a:bodyPr wrap="none" anchor="ctr"/>
          <a:lstStyle/>
          <a:p>
            <a:endParaRPr lang="en-US">
              <a:solidFill>
                <a:srgbClr val="000000"/>
              </a:solidFill>
            </a:endParaRPr>
          </a:p>
        </p:txBody>
      </p:sp>
      <p:sp>
        <p:nvSpPr>
          <p:cNvPr id="46" name="Text Box 9"/>
          <p:cNvSpPr txBox="1">
            <a:spLocks noChangeArrowheads="1"/>
          </p:cNvSpPr>
          <p:nvPr/>
        </p:nvSpPr>
        <p:spPr bwMode="auto">
          <a:xfrm>
            <a:off x="7586663" y="5745842"/>
            <a:ext cx="1319593" cy="338554"/>
          </a:xfrm>
          <a:prstGeom prst="rect">
            <a:avLst/>
          </a:prstGeom>
          <a:noFill/>
          <a:ln w="9525">
            <a:noFill/>
            <a:miter lim="800000"/>
            <a:headEnd/>
            <a:tailEnd/>
          </a:ln>
        </p:spPr>
        <p:txBody>
          <a:bodyPr wrap="square">
            <a:spAutoFit/>
          </a:bodyPr>
          <a:lstStyle/>
          <a:p>
            <a:r>
              <a:rPr lang="en-US" sz="800" b="1" dirty="0" smtClean="0">
                <a:solidFill>
                  <a:srgbClr val="000000"/>
                </a:solidFill>
              </a:rPr>
              <a:t>Pin Migration Across Family Members</a:t>
            </a:r>
            <a:endParaRPr lang="en-US" sz="800" b="1" baseline="30000"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14"/>
          <p:cNvSpPr/>
          <p:nvPr/>
        </p:nvSpPr>
        <p:spPr bwMode="auto">
          <a:xfrm>
            <a:off x="6572250" y="3035300"/>
            <a:ext cx="534988" cy="708025"/>
          </a:xfrm>
          <a:prstGeom prst="downArrow">
            <a:avLst/>
          </a:prstGeom>
          <a:solidFill>
            <a:schemeClr val="accent6">
              <a:lumMod val="60000"/>
              <a:lumOff val="40000"/>
              <a:alpha val="53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endParaRPr>
          </a:p>
        </p:txBody>
      </p:sp>
      <p:sp>
        <p:nvSpPr>
          <p:cNvPr id="16" name="Down Arrow 15"/>
          <p:cNvSpPr/>
          <p:nvPr/>
        </p:nvSpPr>
        <p:spPr bwMode="auto">
          <a:xfrm rot="10800000">
            <a:off x="6577013" y="2017713"/>
            <a:ext cx="536575" cy="706437"/>
          </a:xfrm>
          <a:prstGeom prst="downArrow">
            <a:avLst/>
          </a:prstGeom>
          <a:solidFill>
            <a:schemeClr val="accent6">
              <a:lumMod val="60000"/>
              <a:lumOff val="40000"/>
              <a:alpha val="53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endParaRPr>
          </a:p>
        </p:txBody>
      </p:sp>
      <p:sp>
        <p:nvSpPr>
          <p:cNvPr id="29701" name="AutoShape 7"/>
          <p:cNvSpPr>
            <a:spLocks noChangeArrowheads="1"/>
          </p:cNvSpPr>
          <p:nvPr/>
        </p:nvSpPr>
        <p:spPr bwMode="auto">
          <a:xfrm>
            <a:off x="5340350" y="4080574"/>
            <a:ext cx="611188" cy="639762"/>
          </a:xfrm>
          <a:prstGeom prst="upDownArrow">
            <a:avLst>
              <a:gd name="adj1" fmla="val 50000"/>
              <a:gd name="adj2" fmla="val 20935"/>
            </a:avLst>
          </a:prstGeom>
          <a:solidFill>
            <a:schemeClr val="accent6">
              <a:lumMod val="60000"/>
              <a:lumOff val="40000"/>
              <a:alpha val="53000"/>
            </a:schemeClr>
          </a:solidFill>
          <a:ln w="9525" algn="ctr">
            <a:noFill/>
            <a:miter lim="800000"/>
            <a:headEnd/>
            <a:tailEnd/>
          </a:ln>
        </p:spPr>
        <p:txBody>
          <a:bodyPr wrap="none" anchor="ctr"/>
          <a:lstStyle/>
          <a:p>
            <a:pPr>
              <a:defRPr/>
            </a:pPr>
            <a:endParaRPr lang="en-US">
              <a:solidFill>
                <a:srgbClr val="000000"/>
              </a:solidFill>
              <a:cs typeface="Arial" pitchFamily="34" charset="0"/>
            </a:endParaRPr>
          </a:p>
        </p:txBody>
      </p:sp>
      <p:sp>
        <p:nvSpPr>
          <p:cNvPr id="29703" name="AutoShape 7"/>
          <p:cNvSpPr>
            <a:spLocks noChangeArrowheads="1"/>
          </p:cNvSpPr>
          <p:nvPr/>
        </p:nvSpPr>
        <p:spPr bwMode="auto">
          <a:xfrm>
            <a:off x="7734300" y="4093274"/>
            <a:ext cx="611188" cy="639762"/>
          </a:xfrm>
          <a:prstGeom prst="upDownArrow">
            <a:avLst>
              <a:gd name="adj1" fmla="val 50000"/>
              <a:gd name="adj2" fmla="val 20935"/>
            </a:avLst>
          </a:prstGeom>
          <a:solidFill>
            <a:schemeClr val="accent6">
              <a:lumMod val="60000"/>
              <a:lumOff val="40000"/>
              <a:alpha val="53000"/>
            </a:schemeClr>
          </a:solidFill>
          <a:ln w="9525" algn="ctr">
            <a:noFill/>
            <a:miter lim="800000"/>
            <a:headEnd/>
            <a:tailEnd/>
          </a:ln>
        </p:spPr>
        <p:txBody>
          <a:bodyPr wrap="none" anchor="ctr"/>
          <a:lstStyle/>
          <a:p>
            <a:pPr>
              <a:defRPr/>
            </a:pPr>
            <a:endParaRPr lang="en-US">
              <a:solidFill>
                <a:srgbClr val="000000"/>
              </a:solidFill>
              <a:cs typeface="Arial" pitchFamily="34" charset="0"/>
            </a:endParaRPr>
          </a:p>
        </p:txBody>
      </p:sp>
      <p:sp>
        <p:nvSpPr>
          <p:cNvPr id="10248" name="Text Box 10"/>
          <p:cNvSpPr txBox="1">
            <a:spLocks noChangeArrowheads="1"/>
          </p:cNvSpPr>
          <p:nvPr/>
        </p:nvSpPr>
        <p:spPr bwMode="auto">
          <a:xfrm>
            <a:off x="361950" y="3841750"/>
            <a:ext cx="4578350" cy="274638"/>
          </a:xfrm>
          <a:prstGeom prst="rect">
            <a:avLst/>
          </a:prstGeom>
          <a:noFill/>
          <a:ln w="9525">
            <a:noFill/>
            <a:miter lim="800000"/>
            <a:headEnd/>
            <a:tailEnd/>
          </a:ln>
        </p:spPr>
        <p:txBody>
          <a:bodyPr>
            <a:spAutoFit/>
          </a:bodyPr>
          <a:lstStyle/>
          <a:p>
            <a:r>
              <a:rPr lang="en-US" sz="1200" b="1">
                <a:solidFill>
                  <a:srgbClr val="000000"/>
                </a:solidFill>
              </a:rPr>
              <a:t>Notes: Flip Chip ball-grid array (BGA) with 1.0-mm pitch</a:t>
            </a:r>
          </a:p>
        </p:txBody>
      </p:sp>
      <p:sp>
        <p:nvSpPr>
          <p:cNvPr id="10250" name="Rectangle 12"/>
          <p:cNvSpPr>
            <a:spLocks noGrp="1" noChangeArrowheads="1"/>
          </p:cNvSpPr>
          <p:nvPr>
            <p:ph type="title"/>
          </p:nvPr>
        </p:nvSpPr>
        <p:spPr/>
        <p:txBody>
          <a:bodyPr/>
          <a:lstStyle/>
          <a:p>
            <a:pPr eaLnBrk="1" hangingPunct="1"/>
            <a:r>
              <a:rPr lang="en-US" sz="2800" dirty="0" err="1" smtClean="0"/>
              <a:t>Stratix</a:t>
            </a:r>
            <a:r>
              <a:rPr lang="en-US" sz="2800" dirty="0" smtClean="0"/>
              <a:t> V GT/E Device Package Plan</a:t>
            </a:r>
          </a:p>
        </p:txBody>
      </p:sp>
      <p:graphicFrame>
        <p:nvGraphicFramePr>
          <p:cNvPr id="428051" name="Group 19"/>
          <p:cNvGraphicFramePr>
            <a:graphicFrameLocks noGrp="1"/>
          </p:cNvGraphicFramePr>
          <p:nvPr/>
        </p:nvGraphicFramePr>
        <p:xfrm>
          <a:off x="341313" y="1117600"/>
          <a:ext cx="8241856" cy="3622677"/>
        </p:xfrm>
        <a:graphic>
          <a:graphicData uri="http://schemas.openxmlformats.org/drawingml/2006/table">
            <a:tbl>
              <a:tblPr/>
              <a:tblGrid>
                <a:gridCol w="1166029"/>
                <a:gridCol w="1143729"/>
                <a:gridCol w="1204260"/>
                <a:gridCol w="1177180"/>
                <a:gridCol w="1213818"/>
                <a:gridCol w="1159659"/>
                <a:gridCol w="1177181"/>
              </a:tblGrid>
              <a:tr h="571500">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Device</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F780</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(29 mm)</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F1152</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(35 mm)</a:t>
                      </a:r>
                      <a:endParaRPr kumimoji="0" lang="en-US" sz="1200" b="1" i="0" u="none" strike="noStrike" cap="none" normalizeH="0" baseline="-25000" smtClean="0">
                        <a:ln>
                          <a:noFill/>
                        </a:ln>
                        <a:solidFill>
                          <a:schemeClr val="bg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F1152</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(35 mm)</a:t>
                      </a:r>
                      <a:endParaRPr kumimoji="0" lang="en-US" sz="1200" b="1" i="0" u="none" strike="noStrike" cap="none" normalizeH="0" baseline="-25000" smtClean="0">
                        <a:ln>
                          <a:noFill/>
                        </a:ln>
                        <a:solidFill>
                          <a:schemeClr val="bg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F1517</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(40 mm)</a:t>
                      </a:r>
                      <a:endParaRPr kumimoji="0" lang="en-US" sz="1200" b="1" i="0" u="none" strike="noStrike" cap="none" normalizeH="0" baseline="-25000" smtClean="0">
                        <a:ln>
                          <a:noFill/>
                        </a:ln>
                        <a:solidFill>
                          <a:schemeClr val="bg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F1517</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(40 mm)</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F1932</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(45 mm)</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339725">
                <a:tc gridSpan="7">
                  <a:txBody>
                    <a:bodyPr/>
                    <a:lstStyle/>
                    <a:p>
                      <a:pPr marL="0" marR="0" lvl="0" indent="0" algn="l" defTabSz="914400" rtl="0" eaLnBrk="0" fontAlgn="base" latinLnBrk="0" hangingPunct="0">
                        <a:lnSpc>
                          <a:spcPct val="95000"/>
                        </a:lnSpc>
                        <a:spcBef>
                          <a:spcPct val="0"/>
                        </a:spcBef>
                        <a:spcAft>
                          <a:spcPct val="0"/>
                        </a:spcAft>
                        <a:buClrTx/>
                        <a:buSzPct val="100000"/>
                        <a:buFontTx/>
                        <a:buNone/>
                        <a:tabLst/>
                        <a:defRPr/>
                      </a:pPr>
                      <a:r>
                        <a:rPr kumimoji="0" lang="en-US" sz="1200" b="1" i="0" u="none" strike="noStrike" cap="none" normalizeH="0" baseline="0" dirty="0" smtClean="0">
                          <a:ln>
                            <a:noFill/>
                          </a:ln>
                          <a:solidFill>
                            <a:srgbClr val="2D2D89"/>
                          </a:solidFill>
                          <a:effectLst/>
                          <a:latin typeface="Arial" pitchFamily="34" charset="0"/>
                          <a:cs typeface="Arial" pitchFamily="34" charset="0"/>
                        </a:rPr>
                        <a:t>_____</a:t>
                      </a:r>
                      <a:r>
                        <a:rPr kumimoji="0" lang="en-US" sz="1200" b="1" i="0" u="none" strike="noStrike" cap="none" normalizeH="0" baseline="0" dirty="0" smtClean="0">
                          <a:ln>
                            <a:noFill/>
                          </a:ln>
                          <a:solidFill>
                            <a:schemeClr val="bg1"/>
                          </a:solidFill>
                          <a:effectLst/>
                          <a:latin typeface="Arial" pitchFamily="34" charset="0"/>
                          <a:cs typeface="Arial" pitchFamily="34" charset="0"/>
                        </a:rPr>
                        <a:t>Stratix V GX FPGA</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0" fontAlgn="base" latinLnBrk="0" hangingPunct="0">
                        <a:lnSpc>
                          <a:spcPct val="95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5SGXA5</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lumMod val="85000"/>
                            </a:schemeClr>
                          </a:solidFill>
                          <a:effectLst/>
                          <a:latin typeface="Arial" pitchFamily="34" charset="0"/>
                          <a:cs typeface="Arial" pitchFamily="34" charset="0"/>
                        </a:rPr>
                        <a:t>552, 138, 24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lumMod val="85000"/>
                            </a:schemeClr>
                          </a:solidFill>
                          <a:effectLst/>
                          <a:latin typeface="Arial" pitchFamily="34" charset="0"/>
                          <a:cs typeface="Arial" pitchFamily="34" charset="0"/>
                        </a:rPr>
                        <a:t>444, 111, 36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lumMod val="85000"/>
                            </a:schemeClr>
                          </a:solidFill>
                          <a:effectLst/>
                          <a:latin typeface="Arial" pitchFamily="34" charset="0"/>
                          <a:cs typeface="Arial" pitchFamily="34" charset="0"/>
                        </a:rPr>
                        <a:t>696, 174, 36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600, 150, 48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lumMod val="85000"/>
                            </a:schemeClr>
                          </a:solidFill>
                          <a:effectLst/>
                          <a:latin typeface="Arial" pitchFamily="34" charset="0"/>
                          <a:cs typeface="Arial" pitchFamily="34" charset="0"/>
                        </a:rPr>
                        <a:t>840, 210, 48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5SGXA7</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lumMod val="85000"/>
                            </a:schemeClr>
                          </a:solidFill>
                          <a:effectLst/>
                          <a:latin typeface="Arial" pitchFamily="34" charset="0"/>
                          <a:cs typeface="Arial" pitchFamily="34" charset="0"/>
                        </a:rPr>
                        <a:t>552, 138, 24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lumMod val="85000"/>
                            </a:schemeClr>
                          </a:solidFill>
                          <a:effectLst/>
                          <a:latin typeface="Arial" pitchFamily="34" charset="0"/>
                          <a:cs typeface="Arial" pitchFamily="34" charset="0"/>
                        </a:rPr>
                        <a:t>444, 111, 36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lumMod val="85000"/>
                            </a:schemeClr>
                          </a:solidFill>
                          <a:effectLst/>
                          <a:latin typeface="Arial" pitchFamily="34" charset="0"/>
                          <a:cs typeface="Arial" pitchFamily="34" charset="0"/>
                        </a:rPr>
                        <a:t>696, 174, 36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600, 150, 48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lumMod val="85000"/>
                            </a:schemeClr>
                          </a:solidFill>
                          <a:effectLst/>
                          <a:latin typeface="Arial" pitchFamily="34" charset="0"/>
                          <a:cs typeface="Arial" pitchFamily="34" charset="0"/>
                        </a:rPr>
                        <a:t>840, 210, 48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39725">
                <a:tc gridSpan="7">
                  <a:txBody>
                    <a:bodyPr/>
                    <a:lstStyle/>
                    <a:p>
                      <a:pPr marL="0" marR="0" lvl="0" indent="0" algn="l" defTabSz="914400" rtl="0" eaLnBrk="0" fontAlgn="base" latinLnBrk="0" hangingPunct="0">
                        <a:lnSpc>
                          <a:spcPct val="95000"/>
                        </a:lnSpc>
                        <a:spcBef>
                          <a:spcPct val="0"/>
                        </a:spcBef>
                        <a:spcAft>
                          <a:spcPct val="0"/>
                        </a:spcAft>
                        <a:buClrTx/>
                        <a:buSzPct val="100000"/>
                        <a:buFontTx/>
                        <a:buNone/>
                        <a:tabLst/>
                        <a:defRPr/>
                      </a:pPr>
                      <a:r>
                        <a:rPr kumimoji="0" lang="en-US" sz="1200" b="1" i="0" u="none" strike="noStrike" cap="none" normalizeH="0" baseline="0" dirty="0" smtClean="0">
                          <a:ln>
                            <a:noFill/>
                          </a:ln>
                          <a:solidFill>
                            <a:srgbClr val="2D2D89"/>
                          </a:solidFill>
                          <a:effectLst/>
                          <a:latin typeface="Arial" pitchFamily="34" charset="0"/>
                          <a:cs typeface="Arial" pitchFamily="34" charset="0"/>
                        </a:rPr>
                        <a:t>_____</a:t>
                      </a:r>
                      <a:r>
                        <a:rPr kumimoji="0" lang="en-US" sz="1200" b="1" i="0" u="none" strike="noStrike" cap="none" normalizeH="0" baseline="0" dirty="0" smtClean="0">
                          <a:ln>
                            <a:noFill/>
                          </a:ln>
                          <a:solidFill>
                            <a:schemeClr val="bg1"/>
                          </a:solidFill>
                          <a:effectLst/>
                          <a:latin typeface="Arial" pitchFamily="34" charset="0"/>
                          <a:cs typeface="Arial" pitchFamily="34" charset="0"/>
                        </a:rPr>
                        <a:t>Stratix V GT FPGA</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0" fontAlgn="base" latinLnBrk="0" hangingPunct="0">
                        <a:lnSpc>
                          <a:spcPct val="95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dirty="0"/>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5SGTC5</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endParaRPr lang="en-US" sz="1200" dirty="0">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600, 150,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5SGTC7</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endParaRPr lang="en-US" sz="1200" dirty="0">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600, 150, 36*</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38138">
                <a:tc gridSpan="7">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rgbClr val="2D2D89"/>
                          </a:solidFill>
                          <a:effectLst/>
                          <a:latin typeface="Arial" pitchFamily="34" charset="0"/>
                          <a:cs typeface="Arial" pitchFamily="34" charset="0"/>
                        </a:rPr>
                        <a:t>_____</a:t>
                      </a:r>
                      <a:r>
                        <a:rPr kumimoji="0" lang="en-US" sz="1200" b="1" i="0" u="none" strike="noStrike" cap="none" normalizeH="0" baseline="0" dirty="0" smtClean="0">
                          <a:ln>
                            <a:noFill/>
                          </a:ln>
                          <a:solidFill>
                            <a:schemeClr val="bg1"/>
                          </a:solidFill>
                          <a:effectLst/>
                          <a:latin typeface="Arial" pitchFamily="34" charset="0"/>
                          <a:cs typeface="Arial" pitchFamily="34" charset="0"/>
                        </a:rPr>
                        <a:t>Stratix V E FPGA</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5SEE9</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696, 174, 0</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840, 210, 0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5SEEB</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696, 174, 0</a:t>
                      </a:r>
                      <a:r>
                        <a:rPr kumimoji="0" lang="en-US" sz="1200" b="1" i="0" u="none" strike="noStrike" cap="none" normalizeH="0" baseline="30000" dirty="0" smtClean="0">
                          <a:ln>
                            <a:noFill/>
                          </a:ln>
                          <a:solidFill>
                            <a:srgbClr val="0000FF"/>
                          </a:solidFill>
                          <a:effectLst/>
                          <a:latin typeface="Arial" charset="0"/>
                          <a:cs typeface="Arial" charset="0"/>
                        </a:rPr>
                        <a:t>H</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840, 210, 0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0343" name="AutoShape 7"/>
          <p:cNvSpPr>
            <a:spLocks noChangeArrowheads="1"/>
          </p:cNvSpPr>
          <p:nvPr/>
        </p:nvSpPr>
        <p:spPr bwMode="auto">
          <a:xfrm>
            <a:off x="6650038" y="2644775"/>
            <a:ext cx="414337" cy="427038"/>
          </a:xfrm>
          <a:prstGeom prst="upDownArrow">
            <a:avLst>
              <a:gd name="adj1" fmla="val 50000"/>
              <a:gd name="adj2" fmla="val 20546"/>
            </a:avLst>
          </a:prstGeom>
          <a:solidFill>
            <a:srgbClr val="FF0000"/>
          </a:solidFill>
          <a:ln w="9525" algn="ctr">
            <a:noFill/>
            <a:miter lim="800000"/>
            <a:headEnd/>
            <a:tailEnd/>
          </a:ln>
        </p:spPr>
        <p:txBody>
          <a:bodyPr wrap="none" anchor="ctr"/>
          <a:lstStyle/>
          <a:p>
            <a:endParaRPr lang="en-US">
              <a:solidFill>
                <a:srgbClr val="000000"/>
              </a:solidFill>
            </a:endParaRPr>
          </a:p>
        </p:txBody>
      </p:sp>
      <p:sp>
        <p:nvSpPr>
          <p:cNvPr id="18" name="Text Box 11"/>
          <p:cNvSpPr txBox="1">
            <a:spLocks noChangeArrowheads="1"/>
          </p:cNvSpPr>
          <p:nvPr/>
        </p:nvSpPr>
        <p:spPr bwMode="auto">
          <a:xfrm>
            <a:off x="310896" y="4804267"/>
            <a:ext cx="5010912" cy="854080"/>
          </a:xfrm>
          <a:prstGeom prst="rect">
            <a:avLst/>
          </a:prstGeom>
          <a:solidFill>
            <a:srgbClr val="FFFFAF"/>
          </a:solidFill>
          <a:ln w="9525">
            <a:noFill/>
            <a:miter lim="800000"/>
            <a:headEnd/>
            <a:tailEnd/>
          </a:ln>
        </p:spPr>
        <p:txBody>
          <a:bodyPr wrap="square">
            <a:spAutoFit/>
          </a:bodyPr>
          <a:lstStyle/>
          <a:p>
            <a:pPr eaLnBrk="0" hangingPunct="0">
              <a:lnSpc>
                <a:spcPct val="90000"/>
              </a:lnSpc>
            </a:pPr>
            <a:r>
              <a:rPr lang="en-US" sz="1100" b="1" u="sng" dirty="0" smtClean="0">
                <a:solidFill>
                  <a:srgbClr val="000000"/>
                </a:solidFill>
                <a:latin typeface="Arial" pitchFamily="34" charset="0"/>
              </a:rPr>
              <a:t>Notes</a:t>
            </a:r>
          </a:p>
          <a:p>
            <a:pPr eaLnBrk="0" hangingPunct="0">
              <a:lnSpc>
                <a:spcPct val="90000"/>
              </a:lnSpc>
            </a:pPr>
            <a:r>
              <a:rPr lang="en-US" sz="1100" dirty="0" smtClean="0">
                <a:solidFill>
                  <a:srgbClr val="000000"/>
                </a:solidFill>
                <a:latin typeface="Arial" pitchFamily="34" charset="0"/>
              </a:rPr>
              <a:t>Legend: GPIO </a:t>
            </a:r>
            <a:r>
              <a:rPr lang="en-US" sz="1100" dirty="0">
                <a:solidFill>
                  <a:srgbClr val="000000"/>
                </a:solidFill>
                <a:latin typeface="Arial" pitchFamily="34" charset="0"/>
              </a:rPr>
              <a:t>(single-ended), LVDS (full duplex), XCVR (full </a:t>
            </a:r>
            <a:r>
              <a:rPr lang="en-US" sz="1000" dirty="0">
                <a:solidFill>
                  <a:srgbClr val="000000"/>
                </a:solidFill>
                <a:latin typeface="Arial" pitchFamily="34" charset="0"/>
              </a:rPr>
              <a:t>duplex</a:t>
            </a:r>
            <a:r>
              <a:rPr lang="en-US" sz="1100" dirty="0" smtClean="0">
                <a:solidFill>
                  <a:srgbClr val="000000"/>
                </a:solidFill>
                <a:latin typeface="Arial" pitchFamily="34" charset="0"/>
              </a:rPr>
              <a:t>)</a:t>
            </a:r>
          </a:p>
          <a:p>
            <a:pPr eaLnBrk="0" hangingPunct="0">
              <a:lnSpc>
                <a:spcPct val="90000"/>
              </a:lnSpc>
            </a:pPr>
            <a:r>
              <a:rPr lang="en-US" sz="1100" dirty="0" smtClean="0">
                <a:solidFill>
                  <a:srgbClr val="000000"/>
                </a:solidFill>
                <a:latin typeface="Arial" pitchFamily="34" charset="0"/>
              </a:rPr>
              <a:t>Flip Chip ball-grid array (BGA) with 1.0-mm pitch</a:t>
            </a:r>
          </a:p>
          <a:p>
            <a:pPr eaLnBrk="0" hangingPunct="0">
              <a:lnSpc>
                <a:spcPct val="90000"/>
              </a:lnSpc>
            </a:pPr>
            <a:r>
              <a:rPr lang="en-US" sz="1100" baseline="30000" dirty="0" smtClean="0">
                <a:solidFill>
                  <a:srgbClr val="000000"/>
                </a:solidFill>
                <a:latin typeface="Arial" pitchFamily="34" charset="0"/>
              </a:rPr>
              <a:t>H</a:t>
            </a:r>
            <a:r>
              <a:rPr lang="en-US" sz="1100" dirty="0" smtClean="0">
                <a:solidFill>
                  <a:srgbClr val="000000"/>
                </a:solidFill>
                <a:latin typeface="Arial" pitchFamily="34" charset="0"/>
              </a:rPr>
              <a:t> :Hybrid package</a:t>
            </a:r>
          </a:p>
          <a:p>
            <a:pPr eaLnBrk="0" hangingPunct="0">
              <a:lnSpc>
                <a:spcPct val="90000"/>
              </a:lnSpc>
            </a:pPr>
            <a:r>
              <a:rPr lang="en-US" sz="1100" dirty="0" smtClean="0">
                <a:solidFill>
                  <a:srgbClr val="000000"/>
                </a:solidFill>
              </a:rPr>
              <a:t>*GX-GT migration. Unused transceiver channels connected to power/ground</a:t>
            </a:r>
            <a:endParaRPr lang="en-US" sz="1100" dirty="0">
              <a:solidFill>
                <a:srgbClr val="000000"/>
              </a:solidFill>
              <a:latin typeface="Arial" pitchFamily="34" charset="0"/>
            </a:endParaRPr>
          </a:p>
        </p:txBody>
      </p:sp>
      <p:sp>
        <p:nvSpPr>
          <p:cNvPr id="26" name="AutoShape 7"/>
          <p:cNvSpPr>
            <a:spLocks noChangeArrowheads="1"/>
          </p:cNvSpPr>
          <p:nvPr/>
        </p:nvSpPr>
        <p:spPr bwMode="auto">
          <a:xfrm>
            <a:off x="5573268" y="4867466"/>
            <a:ext cx="452628" cy="399478"/>
          </a:xfrm>
          <a:prstGeom prst="upDownArrow">
            <a:avLst>
              <a:gd name="adj1" fmla="val 50000"/>
              <a:gd name="adj2" fmla="val 20935"/>
            </a:avLst>
          </a:prstGeom>
          <a:solidFill>
            <a:srgbClr val="009DD9">
              <a:lumMod val="60000"/>
              <a:lumOff val="40000"/>
              <a:alpha val="53000"/>
            </a:srgbClr>
          </a:solidFill>
          <a:ln w="9525" algn="ctr">
            <a:noFill/>
            <a:miter lim="800000"/>
            <a:headEnd/>
            <a:tailEnd/>
          </a:ln>
        </p:spPr>
        <p:txBody>
          <a:bodyPr wrap="none" anchor="ctr"/>
          <a:lstStyle/>
          <a:p>
            <a:pPr fontAlgn="auto">
              <a:spcBef>
                <a:spcPts val="0"/>
              </a:spcBef>
              <a:spcAft>
                <a:spcPts val="0"/>
              </a:spcAft>
              <a:defRPr/>
            </a:pPr>
            <a:endParaRPr lang="en-US" kern="0">
              <a:solidFill>
                <a:srgbClr val="000000"/>
              </a:solidFill>
              <a:cs typeface="Arial" pitchFamily="34" charset="0"/>
            </a:endParaRPr>
          </a:p>
        </p:txBody>
      </p:sp>
      <p:sp>
        <p:nvSpPr>
          <p:cNvPr id="27" name="Text Box 9"/>
          <p:cNvSpPr txBox="1">
            <a:spLocks noChangeArrowheads="1"/>
          </p:cNvSpPr>
          <p:nvPr/>
        </p:nvSpPr>
        <p:spPr bwMode="auto">
          <a:xfrm>
            <a:off x="5922455" y="4849730"/>
            <a:ext cx="1319593" cy="461665"/>
          </a:xfrm>
          <a:prstGeom prst="rect">
            <a:avLst/>
          </a:prstGeom>
          <a:noFill/>
          <a:ln w="9525">
            <a:noFill/>
            <a:miter lim="800000"/>
            <a:headEnd/>
            <a:tailEnd/>
          </a:ln>
        </p:spPr>
        <p:txBody>
          <a:bodyPr wrap="square">
            <a:spAutoFit/>
          </a:bodyPr>
          <a:lstStyle/>
          <a:p>
            <a:r>
              <a:rPr lang="en-US" sz="800" b="1" dirty="0">
                <a:solidFill>
                  <a:srgbClr val="000000"/>
                </a:solidFill>
              </a:rPr>
              <a:t>Pin </a:t>
            </a:r>
            <a:r>
              <a:rPr lang="en-US" sz="800" b="1" dirty="0" smtClean="0">
                <a:solidFill>
                  <a:srgbClr val="000000"/>
                </a:solidFill>
              </a:rPr>
              <a:t>migration across devices within family member</a:t>
            </a:r>
            <a:endParaRPr lang="en-US" sz="800" b="1" baseline="30000" dirty="0">
              <a:solidFill>
                <a:srgbClr val="000000"/>
              </a:solidFill>
            </a:endParaRPr>
          </a:p>
        </p:txBody>
      </p:sp>
      <p:sp>
        <p:nvSpPr>
          <p:cNvPr id="28" name="AutoShape 7"/>
          <p:cNvSpPr>
            <a:spLocks noChangeArrowheads="1"/>
          </p:cNvSpPr>
          <p:nvPr/>
        </p:nvSpPr>
        <p:spPr bwMode="auto">
          <a:xfrm>
            <a:off x="7253542" y="4857623"/>
            <a:ext cx="414337" cy="372745"/>
          </a:xfrm>
          <a:prstGeom prst="upDownArrow">
            <a:avLst>
              <a:gd name="adj1" fmla="val 50000"/>
              <a:gd name="adj2" fmla="val 20546"/>
            </a:avLst>
          </a:prstGeom>
          <a:solidFill>
            <a:srgbClr val="FF0000"/>
          </a:solidFill>
          <a:ln w="9525" algn="ctr">
            <a:noFill/>
            <a:miter lim="800000"/>
            <a:headEnd/>
            <a:tailEnd/>
          </a:ln>
        </p:spPr>
        <p:txBody>
          <a:bodyPr wrap="none" anchor="ctr"/>
          <a:lstStyle/>
          <a:p>
            <a:endParaRPr lang="en-US">
              <a:solidFill>
                <a:srgbClr val="000000"/>
              </a:solidFill>
            </a:endParaRPr>
          </a:p>
        </p:txBody>
      </p:sp>
      <p:sp>
        <p:nvSpPr>
          <p:cNvPr id="29" name="Text Box 9"/>
          <p:cNvSpPr txBox="1">
            <a:spLocks noChangeArrowheads="1"/>
          </p:cNvSpPr>
          <p:nvPr/>
        </p:nvSpPr>
        <p:spPr bwMode="auto">
          <a:xfrm>
            <a:off x="7586663" y="4868018"/>
            <a:ext cx="1319593" cy="338554"/>
          </a:xfrm>
          <a:prstGeom prst="rect">
            <a:avLst/>
          </a:prstGeom>
          <a:noFill/>
          <a:ln w="9525">
            <a:noFill/>
            <a:miter lim="800000"/>
            <a:headEnd/>
            <a:tailEnd/>
          </a:ln>
        </p:spPr>
        <p:txBody>
          <a:bodyPr wrap="square">
            <a:spAutoFit/>
          </a:bodyPr>
          <a:lstStyle/>
          <a:p>
            <a:r>
              <a:rPr lang="en-US" sz="800" b="1" dirty="0" smtClean="0">
                <a:solidFill>
                  <a:srgbClr val="000000"/>
                </a:solidFill>
              </a:rPr>
              <a:t>Pin Migration Across Family Members</a:t>
            </a:r>
            <a:endParaRPr lang="en-US" sz="800" b="1" baseline="3000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zh-CN" smtClean="0">
                <a:ea typeface="宋体" pitchFamily="2" charset="-122"/>
              </a:rPr>
              <a:t>Arria V FPGA Family Plan</a:t>
            </a:r>
          </a:p>
        </p:txBody>
      </p:sp>
      <p:sp>
        <p:nvSpPr>
          <p:cNvPr id="36867" name="Slide Number Placeholder 3"/>
          <p:cNvSpPr>
            <a:spLocks noGrp="1"/>
          </p:cNvSpPr>
          <p:nvPr>
            <p:ph type="sldNum" sz="quarter" idx="10"/>
          </p:nvPr>
        </p:nvSpPr>
        <p:spPr>
          <a:noFill/>
        </p:spPr>
        <p:txBody>
          <a:bodyPr/>
          <a:lstStyle/>
          <a:p>
            <a:fld id="{96EEA419-1EFA-4BEC-9861-D50490A4C583}" type="slidenum">
              <a:rPr lang="en-US" altLang="zh-CN"/>
              <a:pPr/>
              <a:t>36</a:t>
            </a:fld>
            <a:endParaRPr lang="en-US" altLang="zh-CN"/>
          </a:p>
        </p:txBody>
      </p:sp>
      <p:graphicFrame>
        <p:nvGraphicFramePr>
          <p:cNvPr id="28796" name="Group 124"/>
          <p:cNvGraphicFramePr>
            <a:graphicFrameLocks noGrp="1"/>
          </p:cNvGraphicFramePr>
          <p:nvPr/>
        </p:nvGraphicFramePr>
        <p:xfrm>
          <a:off x="195263" y="1092200"/>
          <a:ext cx="8747125" cy="4295780"/>
        </p:xfrm>
        <a:graphic>
          <a:graphicData uri="http://schemas.openxmlformats.org/drawingml/2006/table">
            <a:tbl>
              <a:tblPr/>
              <a:tblGrid>
                <a:gridCol w="584200"/>
                <a:gridCol w="646112"/>
                <a:gridCol w="509588"/>
                <a:gridCol w="701675"/>
                <a:gridCol w="627062"/>
                <a:gridCol w="660400"/>
                <a:gridCol w="595313"/>
                <a:gridCol w="531812"/>
                <a:gridCol w="903288"/>
                <a:gridCol w="722312"/>
                <a:gridCol w="701675"/>
                <a:gridCol w="766763"/>
                <a:gridCol w="796925"/>
              </a:tblGrid>
              <a:tr h="319088">
                <a:tc row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endParaRPr kumimoji="0" lang="zh-CN" altLang="zh-CN" sz="1200" b="1" i="0" u="none" strike="noStrike" cap="none" normalizeH="0" baseline="0" smtClean="0">
                        <a:ln>
                          <a:noFill/>
                        </a:ln>
                        <a:solidFill>
                          <a:schemeClr val="bg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Device</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gridSpan="6">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Core Fabric</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Interconnect</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zh-CN" altLang="en-US"/>
                    </a:p>
                  </a:txBody>
                  <a:tcPr/>
                </a:tc>
                <a:tc hMerge="1">
                  <a:txBody>
                    <a:bodyPr/>
                    <a:lstStyle/>
                    <a:p>
                      <a:endParaRPr lang="zh-CN" altLang="en-US"/>
                    </a:p>
                  </a:txBody>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Hard IP</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hMerge="1">
                  <a:txBody>
                    <a:bodyPr/>
                    <a:lstStyle/>
                    <a:p>
                      <a:endParaRPr lang="zh-CN" altLang="en-US"/>
                    </a:p>
                  </a:txBody>
                  <a:tcPr/>
                </a:tc>
              </a:tr>
              <a:tr h="809625">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LEs </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(K)</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 M10K</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Memory </a:t>
                      </a:r>
                      <a:b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b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(Kb)</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MLABs</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(Kb)</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DSP Blocks</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18x18</a:t>
                      </a:r>
                      <a:b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b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Mults</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fPLLs</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Maximum Transceivers</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(6.375G, 10G)</a:t>
                      </a:r>
                    </a:p>
                  </a:txBody>
                  <a:tcPr marL="0" marR="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Maximum GPIO</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Maximum LVDS</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(1.25 Gbps)</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Maximum x4 PCIe</a:t>
                      </a:r>
                      <a:b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b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Gen2 Blocks</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Maximum Hard Memory Controllers</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319088">
                <a:tc rowSpan="2">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Arria V GT </a:t>
                      </a:r>
                      <a:b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b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5AGTD3</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362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17,260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2,098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1,045</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2,090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12-24, 0-4</a:t>
                      </a:r>
                      <a:endParaRPr kumimoji="0" lang="en-US" altLang="zh-CN" sz="1100" b="1" i="1"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704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336</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190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5AGTD5</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500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23,780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2,943</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1,139</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2,278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16</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12-36, 0-8</a:t>
                      </a:r>
                      <a:endParaRPr kumimoji="0" lang="en-US" altLang="zh-CN" sz="1100" b="1" i="1"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688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328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19088">
                <a:tc rowSpan="8">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rPr>
                        <a:t>Arria V </a:t>
                      </a: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GX</a:t>
                      </a:r>
                      <a:endParaRPr kumimoji="0" lang="en-US" altLang="zh-CN" sz="1100" b="1" i="0" u="none" strike="noStrike" cap="none" normalizeH="0" baseline="0" smtClean="0">
                        <a:ln>
                          <a:noFill/>
                        </a:ln>
                        <a:solidFill>
                          <a:schemeClr val="bg1"/>
                        </a:solidFill>
                        <a:effectLst/>
                        <a:latin typeface="Arial" pitchFamily="34" charset="0"/>
                        <a:ea typeface="宋体" pitchFamily="2" charset="-122"/>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5AGXA1</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75 </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8,000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463</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240</a:t>
                      </a:r>
                    </a:p>
                  </a:txBody>
                  <a:tcPr marL="6220" marR="6220" marT="62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480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12, 0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480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148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190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5AGXA3</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152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10,400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893</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396</a:t>
                      </a:r>
                    </a:p>
                  </a:txBody>
                  <a:tcPr marL="6220" marR="6220" marT="62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792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12, 0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480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148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1908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5AGXA5</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190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11,800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1,173</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600</a:t>
                      </a:r>
                    </a:p>
                  </a:txBody>
                  <a:tcPr marL="6220" marR="6220" marT="62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24, 0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544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256</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295275">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5AGXA7</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242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13,680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1,448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800</a:t>
                      </a:r>
                    </a:p>
                  </a:txBody>
                  <a:tcPr marL="6220" marR="6220" marT="62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1,600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24, 0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544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256</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190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5AGXB1</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15,100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1,852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920</a:t>
                      </a:r>
                    </a:p>
                  </a:txBody>
                  <a:tcPr marL="6220" marR="6220" marT="62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1,840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24, 0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704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336</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190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5AGXB3</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362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17,280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2,098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1,045</a:t>
                      </a:r>
                    </a:p>
                  </a:txBody>
                  <a:tcPr marL="6220" marR="6220" marT="62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2,090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24, 0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704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336</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190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5AGXB5</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420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20,540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2,532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1,092</a:t>
                      </a:r>
                    </a:p>
                  </a:txBody>
                  <a:tcPr marL="6220" marR="6220" marT="62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2,184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16</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36, 0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688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328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190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000" b="1" i="0" u="none" strike="noStrike" cap="none" normalizeH="0" baseline="0" smtClean="0">
                          <a:ln>
                            <a:noFill/>
                          </a:ln>
                          <a:solidFill>
                            <a:schemeClr val="tx1"/>
                          </a:solidFill>
                          <a:effectLst/>
                          <a:latin typeface="Arial" pitchFamily="34" charset="0"/>
                          <a:ea typeface="宋体" pitchFamily="2" charset="-122"/>
                          <a:cs typeface="Arial" pitchFamily="34" charset="0"/>
                        </a:rPr>
                        <a:t>5AGXB7</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500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23,800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2,943</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1,139</a:t>
                      </a:r>
                    </a:p>
                  </a:txBody>
                  <a:tcPr marL="6220" marR="6220" marT="62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2,278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16</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85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36, 0</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688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328</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CN" sz="1100" b="1"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
        <p:nvSpPr>
          <p:cNvPr id="31874" name="Text Box 85"/>
          <p:cNvSpPr txBox="1">
            <a:spLocks noChangeArrowheads="1"/>
          </p:cNvSpPr>
          <p:nvPr/>
        </p:nvSpPr>
        <p:spPr bwMode="auto">
          <a:xfrm>
            <a:off x="184150" y="5499100"/>
            <a:ext cx="8740775" cy="576263"/>
          </a:xfrm>
          <a:prstGeom prst="rect">
            <a:avLst/>
          </a:prstGeom>
          <a:noFill/>
          <a:ln w="9525">
            <a:noFill/>
            <a:miter lim="800000"/>
            <a:headEnd/>
            <a:tailEnd/>
          </a:ln>
        </p:spPr>
        <p:txBody>
          <a:bodyPr>
            <a:spAutoFit/>
          </a:bodyPr>
          <a:lstStyle/>
          <a:p>
            <a:pPr eaLnBrk="0" hangingPunct="0"/>
            <a:r>
              <a:rPr lang="en-US" altLang="zh-CN" sz="1000" b="1">
                <a:ea typeface="宋体" pitchFamily="2" charset="-122"/>
              </a:rPr>
              <a:t>Note: Preliminary and subject to change</a:t>
            </a:r>
          </a:p>
          <a:p>
            <a:pPr eaLnBrk="0" hangingPunct="0"/>
            <a:endParaRPr lang="en-US" altLang="zh-CN" sz="1000" b="1">
              <a:ea typeface="宋体" pitchFamily="2" charset="-122"/>
            </a:endParaRPr>
          </a:p>
          <a:p>
            <a:pPr eaLnBrk="0" hangingPunct="0"/>
            <a:r>
              <a:rPr lang="en-US" altLang="zh-CN" sz="1000" b="1">
                <a:ea typeface="宋体" pitchFamily="2" charset="-122"/>
              </a:rPr>
              <a:t>(1):  For every 10G channel not used for data rates above 6.375 Gbps, an additional three 6-Gbps channels are available. </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PTShape_3"/>
          <p:cNvSpPr>
            <a:spLocks noChangeArrowheads="1"/>
          </p:cNvSpPr>
          <p:nvPr/>
        </p:nvSpPr>
        <p:spPr bwMode="auto">
          <a:xfrm>
            <a:off x="4006850" y="1641475"/>
            <a:ext cx="1349375" cy="558800"/>
          </a:xfrm>
          <a:prstGeom prst="upDownArrow">
            <a:avLst>
              <a:gd name="adj1" fmla="val 50000"/>
              <a:gd name="adj2" fmla="val 22269"/>
            </a:avLst>
          </a:prstGeom>
          <a:solidFill>
            <a:schemeClr val="hlink">
              <a:alpha val="30196"/>
            </a:schemeClr>
          </a:solidFill>
          <a:ln w="9525" algn="ctr">
            <a:noFill/>
            <a:miter lim="800000"/>
            <a:headEnd/>
            <a:tailEnd/>
          </a:ln>
        </p:spPr>
        <p:txBody>
          <a:bodyPr wrap="none" anchor="ctr"/>
          <a:lstStyle/>
          <a:p>
            <a:pPr eaLnBrk="0" hangingPunct="0"/>
            <a:endParaRPr lang="zh-CN" altLang="zh-CN">
              <a:solidFill>
                <a:srgbClr val="FF0000"/>
              </a:solidFill>
            </a:endParaRPr>
          </a:p>
        </p:txBody>
      </p:sp>
      <p:sp>
        <p:nvSpPr>
          <p:cNvPr id="37891" name="PPTShape_3"/>
          <p:cNvSpPr>
            <a:spLocks noChangeArrowheads="1"/>
          </p:cNvSpPr>
          <p:nvPr/>
        </p:nvSpPr>
        <p:spPr bwMode="auto">
          <a:xfrm>
            <a:off x="6824663" y="2757488"/>
            <a:ext cx="1349375" cy="1671637"/>
          </a:xfrm>
          <a:prstGeom prst="upDownArrow">
            <a:avLst>
              <a:gd name="adj1" fmla="val 50000"/>
              <a:gd name="adj2" fmla="val 22247"/>
            </a:avLst>
          </a:prstGeom>
          <a:solidFill>
            <a:schemeClr val="hlink">
              <a:alpha val="30196"/>
            </a:schemeClr>
          </a:solidFill>
          <a:ln w="9525" algn="ctr">
            <a:noFill/>
            <a:miter lim="800000"/>
            <a:headEnd/>
            <a:tailEnd/>
          </a:ln>
        </p:spPr>
        <p:txBody>
          <a:bodyPr wrap="none" anchor="ctr"/>
          <a:lstStyle/>
          <a:p>
            <a:pPr eaLnBrk="0" hangingPunct="0"/>
            <a:endParaRPr lang="zh-CN" altLang="zh-CN">
              <a:solidFill>
                <a:srgbClr val="FF0000"/>
              </a:solidFill>
            </a:endParaRPr>
          </a:p>
        </p:txBody>
      </p:sp>
      <p:sp>
        <p:nvSpPr>
          <p:cNvPr id="37892" name="PPTShape_3"/>
          <p:cNvSpPr>
            <a:spLocks noChangeArrowheads="1"/>
          </p:cNvSpPr>
          <p:nvPr/>
        </p:nvSpPr>
        <p:spPr bwMode="auto">
          <a:xfrm>
            <a:off x="2654300" y="2197100"/>
            <a:ext cx="1349375" cy="558800"/>
          </a:xfrm>
          <a:prstGeom prst="upDownArrow">
            <a:avLst>
              <a:gd name="adj1" fmla="val 50000"/>
              <a:gd name="adj2" fmla="val 22269"/>
            </a:avLst>
          </a:prstGeom>
          <a:solidFill>
            <a:schemeClr val="hlink">
              <a:alpha val="30196"/>
            </a:schemeClr>
          </a:solidFill>
          <a:ln w="9525" algn="ctr">
            <a:noFill/>
            <a:miter lim="800000"/>
            <a:headEnd/>
            <a:tailEnd/>
          </a:ln>
        </p:spPr>
        <p:txBody>
          <a:bodyPr wrap="none" anchor="ctr"/>
          <a:lstStyle/>
          <a:p>
            <a:pPr eaLnBrk="0" hangingPunct="0"/>
            <a:endParaRPr lang="zh-CN" altLang="zh-CN">
              <a:solidFill>
                <a:srgbClr val="FF0000"/>
              </a:solidFill>
            </a:endParaRPr>
          </a:p>
        </p:txBody>
      </p:sp>
      <p:sp>
        <p:nvSpPr>
          <p:cNvPr id="37893" name="PPTShape_3"/>
          <p:cNvSpPr>
            <a:spLocks noChangeArrowheads="1"/>
          </p:cNvSpPr>
          <p:nvPr/>
        </p:nvSpPr>
        <p:spPr bwMode="auto">
          <a:xfrm>
            <a:off x="4027488" y="2220913"/>
            <a:ext cx="1347787" cy="1941512"/>
          </a:xfrm>
          <a:prstGeom prst="upDownArrow">
            <a:avLst>
              <a:gd name="adj1" fmla="val 50000"/>
              <a:gd name="adj2" fmla="val 22295"/>
            </a:avLst>
          </a:prstGeom>
          <a:solidFill>
            <a:schemeClr val="hlink">
              <a:alpha val="30196"/>
            </a:schemeClr>
          </a:solidFill>
          <a:ln w="9525" algn="ctr">
            <a:noFill/>
            <a:miter lim="800000"/>
            <a:headEnd/>
            <a:tailEnd/>
          </a:ln>
        </p:spPr>
        <p:txBody>
          <a:bodyPr wrap="none" anchor="ctr"/>
          <a:lstStyle/>
          <a:p>
            <a:pPr eaLnBrk="0" hangingPunct="0"/>
            <a:endParaRPr lang="zh-CN" altLang="zh-CN">
              <a:solidFill>
                <a:srgbClr val="FF0000"/>
              </a:solidFill>
            </a:endParaRPr>
          </a:p>
        </p:txBody>
      </p:sp>
      <p:sp>
        <p:nvSpPr>
          <p:cNvPr id="37894" name="PPTShape_3"/>
          <p:cNvSpPr>
            <a:spLocks noChangeArrowheads="1"/>
          </p:cNvSpPr>
          <p:nvPr/>
        </p:nvSpPr>
        <p:spPr bwMode="auto">
          <a:xfrm>
            <a:off x="5430838" y="2197100"/>
            <a:ext cx="1349375" cy="2239963"/>
          </a:xfrm>
          <a:prstGeom prst="upDownArrow">
            <a:avLst>
              <a:gd name="adj1" fmla="val 50000"/>
              <a:gd name="adj2" fmla="val 22272"/>
            </a:avLst>
          </a:prstGeom>
          <a:solidFill>
            <a:schemeClr val="hlink">
              <a:alpha val="30196"/>
            </a:schemeClr>
          </a:solidFill>
          <a:ln w="9525" algn="ctr">
            <a:noFill/>
            <a:miter lim="800000"/>
            <a:headEnd/>
            <a:tailEnd/>
          </a:ln>
        </p:spPr>
        <p:txBody>
          <a:bodyPr wrap="none" anchor="ctr"/>
          <a:lstStyle/>
          <a:p>
            <a:pPr eaLnBrk="0" hangingPunct="0"/>
            <a:endParaRPr lang="zh-CN" altLang="zh-CN">
              <a:solidFill>
                <a:srgbClr val="FF0000"/>
              </a:solidFill>
            </a:endParaRPr>
          </a:p>
        </p:txBody>
      </p:sp>
      <p:sp>
        <p:nvSpPr>
          <p:cNvPr id="37895" name="Title 1"/>
          <p:cNvSpPr>
            <a:spLocks noGrp="1"/>
          </p:cNvSpPr>
          <p:nvPr>
            <p:ph type="title"/>
          </p:nvPr>
        </p:nvSpPr>
        <p:spPr/>
        <p:txBody>
          <a:bodyPr/>
          <a:lstStyle/>
          <a:p>
            <a:pPr eaLnBrk="1" hangingPunct="1"/>
            <a:r>
              <a:rPr lang="en-US" altLang="zh-CN" smtClean="0">
                <a:ea typeface="宋体" pitchFamily="2" charset="-122"/>
              </a:rPr>
              <a:t>Arria V FPGA Package Plan</a:t>
            </a:r>
          </a:p>
        </p:txBody>
      </p:sp>
      <p:sp>
        <p:nvSpPr>
          <p:cNvPr id="37896" name="Slide Number Placeholder 3"/>
          <p:cNvSpPr>
            <a:spLocks noGrp="1"/>
          </p:cNvSpPr>
          <p:nvPr>
            <p:ph type="sldNum" sz="quarter" idx="10"/>
          </p:nvPr>
        </p:nvSpPr>
        <p:spPr>
          <a:noFill/>
        </p:spPr>
        <p:txBody>
          <a:bodyPr/>
          <a:lstStyle/>
          <a:p>
            <a:fld id="{2FA4515B-6B8F-4065-97F6-B38EDA70E8F6}" type="slidenum">
              <a:rPr lang="en-US" altLang="zh-CN"/>
              <a:pPr/>
              <a:t>37</a:t>
            </a:fld>
            <a:endParaRPr lang="en-US" altLang="zh-CN"/>
          </a:p>
        </p:txBody>
      </p:sp>
      <p:graphicFrame>
        <p:nvGraphicFramePr>
          <p:cNvPr id="5" name="Group 16"/>
          <p:cNvGraphicFramePr>
            <a:graphicFrameLocks noGrp="1"/>
          </p:cNvGraphicFramePr>
          <p:nvPr/>
        </p:nvGraphicFramePr>
        <p:xfrm>
          <a:off x="815975" y="1130300"/>
          <a:ext cx="7346950" cy="3298830"/>
        </p:xfrm>
        <a:graphic>
          <a:graphicData uri="http://schemas.openxmlformats.org/drawingml/2006/table">
            <a:tbl>
              <a:tblPr/>
              <a:tblGrid>
                <a:gridCol w="852488"/>
                <a:gridCol w="992187"/>
                <a:gridCol w="1384300"/>
                <a:gridCol w="1320800"/>
                <a:gridCol w="1463675"/>
                <a:gridCol w="1333500"/>
              </a:tblGrid>
              <a:tr h="508000">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endParaRPr kumimoji="0" lang="zh-CN" altLang="zh-CN" sz="1400" b="1" i="0" u="none" strike="noStrike" cap="none" normalizeH="0" baseline="0" smtClean="0">
                        <a:ln>
                          <a:noFill/>
                        </a:ln>
                        <a:solidFill>
                          <a:schemeClr val="bg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Device</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F672</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(27 mm)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F896</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(31 mm)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F1152</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(35 mm)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F1517</a:t>
                      </a:r>
                    </a:p>
                    <a:p>
                      <a:pPr marL="0" marR="0" lvl="0" indent="0" algn="ctr" defTabSz="914400" rtl="0" eaLnBrk="0" fontAlgn="base" latinLnBrk="0" hangingPunct="0">
                        <a:lnSpc>
                          <a:spcPct val="95000"/>
                        </a:lnSpc>
                        <a:spcBef>
                          <a:spcPct val="0"/>
                        </a:spcBef>
                        <a:spcAft>
                          <a:spcPct val="0"/>
                        </a:spcAft>
                        <a:buClrTx/>
                        <a:buSzTx/>
                        <a:buFont typeface="Wingdings" pitchFamily="2" charset="2"/>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cs typeface="Arial" pitchFamily="34" charset="0"/>
                        </a:rPr>
                        <a:t>(40 mm)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271463">
                <a:tc rowSpan="8">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Arria V GX</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5AGXA1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336, 9, 0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480, 12, 0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zh-CN" altLang="zh-CN"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zh-CN" altLang="zh-CN"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71463">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5AGXA3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336, 9, 0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480, 12, 0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zh-CN" altLang="zh-CN"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zh-CN" altLang="zh-CN"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8098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5AGXA5</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288, 9, 0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384, 18, 0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544, 24, 0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80988">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5AGXA7</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288, 9, 0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384, 18, 0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544, 24, 0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 </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809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5AGXB1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384, 18, 0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544, 24, 0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704, 24, 0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809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5AGXB3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384, 18, 0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544, 24, 0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704, 24, 0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809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5AGXB5</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zh-CN" altLang="zh-CN"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528, 24, 0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704, 36, 0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809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5AGXB7</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zh-CN" altLang="zh-CN"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528, 24, 0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704, 36, 0</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0988">
                <a:tc rowSpan="2">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Arria V GT </a:t>
                      </a:r>
                      <a:r>
                        <a:rPr kumimoji="0" lang="en-US" altLang="zh-CN" sz="1200" b="1" i="1" u="none" strike="noStrike" cap="none" normalizeH="0" baseline="0" smtClean="0">
                          <a:ln>
                            <a:noFill/>
                          </a:ln>
                          <a:solidFill>
                            <a:schemeClr val="bg1"/>
                          </a:solidFill>
                          <a:effectLst/>
                          <a:latin typeface="Arial" pitchFamily="34" charset="0"/>
                          <a:ea typeface="宋体" pitchFamily="2" charset="-122"/>
                          <a:cs typeface="Arial" pitchFamily="34" charset="0"/>
                        </a:rPr>
                        <a:t>(1)</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5AGTD3</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384, 12-18, 0-2</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544, 12-24, 0-4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704, 12-24, 0-4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80988">
                <a:tc vMerge="1">
                  <a:txBody>
                    <a:bodyPr/>
                    <a:lstStyle/>
                    <a:p>
                      <a:endParaRPr lang="zh-CN" altLang="en-US"/>
                    </a:p>
                  </a:txBody>
                  <a:tcPr/>
                </a:tc>
                <a:tc>
                  <a:txBody>
                    <a:bodyPr/>
                    <a:lstStyle/>
                    <a:p>
                      <a:pPr marL="0" marR="0" lvl="0" indent="0" algn="ctr" defTabSz="914400" rtl="0" eaLnBrk="0" fontAlgn="base" latinLnBrk="0" hangingPunct="0">
                        <a:lnSpc>
                          <a:spcPct val="90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5AGTD5</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endParaRPr kumimoji="0" lang="zh-CN" altLang="zh-CN" sz="1200" b="1" i="0" u="none" strike="noStrike" cap="none" normalizeH="0" baseline="0" smtClean="0">
                        <a:ln>
                          <a:noFill/>
                        </a:ln>
                        <a:solidFill>
                          <a:schemeClr val="tx1"/>
                        </a:solidFill>
                        <a:effectLst/>
                        <a:latin typeface="Arial" pitchFamily="34" charset="0"/>
                        <a:cs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Arial" pitchFamily="34" charset="0"/>
                      </a:endParaRP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528, 12-24, 0-4</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0"/>
                        </a:spcBef>
                        <a:spcAft>
                          <a:spcPct val="0"/>
                        </a:spcAft>
                        <a:buClrTx/>
                        <a:buSzPct val="100000"/>
                        <a:buFontTx/>
                        <a:buNone/>
                        <a:tabLst/>
                      </a:pPr>
                      <a:r>
                        <a:rPr kumimoji="0" lang="en-US" altLang="zh-CN" sz="1200" b="1" i="0" u="none" strike="noStrike" cap="none" normalizeH="0" baseline="0" smtClean="0">
                          <a:ln>
                            <a:noFill/>
                          </a:ln>
                          <a:solidFill>
                            <a:schemeClr val="tx1"/>
                          </a:solidFill>
                          <a:effectLst/>
                          <a:latin typeface="Arial" pitchFamily="34" charset="0"/>
                          <a:ea typeface="宋体" pitchFamily="2" charset="-122"/>
                          <a:cs typeface="Arial" pitchFamily="34" charset="0"/>
                        </a:rPr>
                        <a:t>688, 12-36, 0-8</a:t>
                      </a:r>
                    </a:p>
                  </a:txBody>
                  <a:tcPr marL="0" marR="0"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7975" name="PPTShape_4"/>
          <p:cNvSpPr>
            <a:spLocks noChangeArrowheads="1"/>
          </p:cNvSpPr>
          <p:nvPr/>
        </p:nvSpPr>
        <p:spPr bwMode="auto">
          <a:xfrm>
            <a:off x="6745288" y="4462463"/>
            <a:ext cx="295275" cy="298450"/>
          </a:xfrm>
          <a:prstGeom prst="upDownArrow">
            <a:avLst>
              <a:gd name="adj1" fmla="val 50000"/>
              <a:gd name="adj2" fmla="val 25531"/>
            </a:avLst>
          </a:prstGeom>
          <a:solidFill>
            <a:schemeClr val="hlink">
              <a:alpha val="50195"/>
            </a:schemeClr>
          </a:solidFill>
          <a:ln w="9525" algn="ctr">
            <a:noFill/>
            <a:miter lim="800000"/>
            <a:headEnd/>
            <a:tailEnd/>
          </a:ln>
        </p:spPr>
        <p:txBody>
          <a:bodyPr wrap="none" anchor="ctr"/>
          <a:lstStyle/>
          <a:p>
            <a:pPr eaLnBrk="0" hangingPunct="0"/>
            <a:r>
              <a:rPr lang="en-US" altLang="zh-CN">
                <a:ea typeface="宋体" pitchFamily="2" charset="-122"/>
              </a:rPr>
              <a:t> </a:t>
            </a:r>
          </a:p>
        </p:txBody>
      </p:sp>
      <p:sp>
        <p:nvSpPr>
          <p:cNvPr id="37976" name="Text Box 11"/>
          <p:cNvSpPr txBox="1">
            <a:spLocks noChangeArrowheads="1"/>
          </p:cNvSpPr>
          <p:nvPr/>
        </p:nvSpPr>
        <p:spPr bwMode="auto">
          <a:xfrm>
            <a:off x="825500" y="4500563"/>
            <a:ext cx="5778500" cy="285750"/>
          </a:xfrm>
          <a:prstGeom prst="rect">
            <a:avLst/>
          </a:prstGeom>
          <a:noFill/>
          <a:ln w="9525">
            <a:solidFill>
              <a:schemeClr val="tx1"/>
            </a:solidFill>
            <a:miter lim="800000"/>
            <a:headEnd/>
            <a:tailEnd/>
          </a:ln>
        </p:spPr>
        <p:txBody>
          <a:bodyPr>
            <a:spAutoFit/>
          </a:bodyPr>
          <a:lstStyle/>
          <a:p>
            <a:pPr eaLnBrk="0" hangingPunct="0">
              <a:lnSpc>
                <a:spcPct val="90000"/>
              </a:lnSpc>
            </a:pPr>
            <a:r>
              <a:rPr lang="en-US" altLang="zh-CN" sz="1400" b="1">
                <a:ea typeface="宋体" pitchFamily="2" charset="-122"/>
              </a:rPr>
              <a:t>GPIO, Maximum 6G Transceivers, Maximum 10G Transceivers </a:t>
            </a:r>
          </a:p>
        </p:txBody>
      </p:sp>
      <p:sp>
        <p:nvSpPr>
          <p:cNvPr id="37977" name="Text Box 9"/>
          <p:cNvSpPr txBox="1">
            <a:spLocks noChangeArrowheads="1"/>
          </p:cNvSpPr>
          <p:nvPr/>
        </p:nvSpPr>
        <p:spPr bwMode="auto">
          <a:xfrm>
            <a:off x="6932613" y="4456113"/>
            <a:ext cx="1316037" cy="307975"/>
          </a:xfrm>
          <a:prstGeom prst="rect">
            <a:avLst/>
          </a:prstGeom>
          <a:noFill/>
          <a:ln w="9525">
            <a:noFill/>
            <a:miter lim="800000"/>
            <a:headEnd/>
            <a:tailEnd/>
          </a:ln>
        </p:spPr>
        <p:txBody>
          <a:bodyPr>
            <a:spAutoFit/>
          </a:bodyPr>
          <a:lstStyle/>
          <a:p>
            <a:pPr eaLnBrk="0" hangingPunct="0"/>
            <a:r>
              <a:rPr lang="en-US" altLang="zh-CN" sz="1400" b="1">
                <a:ea typeface="宋体" pitchFamily="2" charset="-122"/>
              </a:rPr>
              <a:t>Pin Migration</a:t>
            </a:r>
            <a:endParaRPr lang="en-US" altLang="zh-CN" sz="1400" b="1" baseline="30000">
              <a:ea typeface="宋体" pitchFamily="2" charset="-122"/>
            </a:endParaRPr>
          </a:p>
        </p:txBody>
      </p:sp>
      <p:sp>
        <p:nvSpPr>
          <p:cNvPr id="14" name="Rectangle 3"/>
          <p:cNvSpPr txBox="1">
            <a:spLocks noChangeArrowheads="1"/>
          </p:cNvSpPr>
          <p:nvPr/>
        </p:nvSpPr>
        <p:spPr>
          <a:xfrm>
            <a:off x="771525" y="4851400"/>
            <a:ext cx="7443788" cy="1017588"/>
          </a:xfrm>
          <a:prstGeom prst="rect">
            <a:avLst/>
          </a:prstGeom>
        </p:spPr>
        <p:txBody>
          <a:bodyPr/>
          <a:lstStyle/>
          <a:p>
            <a:pPr eaLnBrk="0" hangingPunct="0">
              <a:spcAft>
                <a:spcPts val="500"/>
              </a:spcAft>
            </a:pPr>
            <a:r>
              <a:rPr lang="en-US" altLang="zh-CN" sz="1200" b="1" i="1">
                <a:ea typeface="宋体" pitchFamily="2" charset="-122"/>
                <a:cs typeface="Arial" pitchFamily="34" charset="0"/>
              </a:rPr>
              <a:t>Notes: </a:t>
            </a:r>
          </a:p>
          <a:p>
            <a:pPr eaLnBrk="0" hangingPunct="0">
              <a:buClr>
                <a:srgbClr val="003399"/>
              </a:buClr>
              <a:buSzPct val="75000"/>
              <a:buFont typeface="Wingdings" pitchFamily="2" charset="2"/>
              <a:buChar char="n"/>
            </a:pPr>
            <a:r>
              <a:rPr lang="en-US" altLang="zh-CN" sz="1200" b="1" i="1">
                <a:ea typeface="宋体" pitchFamily="2" charset="-122"/>
                <a:cs typeface="Arial" pitchFamily="34" charset="0"/>
              </a:rPr>
              <a:t>“F” indicates ball-grid array (BGA) with 1.0-mm pitch</a:t>
            </a:r>
          </a:p>
          <a:p>
            <a:pPr eaLnBrk="0" hangingPunct="0">
              <a:buClr>
                <a:srgbClr val="003399"/>
              </a:buClr>
              <a:buSzPct val="75000"/>
              <a:buFont typeface="Wingdings" pitchFamily="2" charset="2"/>
              <a:buChar char="n"/>
            </a:pPr>
            <a:r>
              <a:rPr lang="en-US" altLang="zh-CN" sz="1200" b="1" i="1">
                <a:ea typeface="宋体" pitchFamily="2" charset="-122"/>
                <a:cs typeface="Arial" pitchFamily="34" charset="0"/>
              </a:rPr>
              <a:t>Supports RoHS-compliant packaging, leaded upon request</a:t>
            </a:r>
          </a:p>
          <a:p>
            <a:pPr eaLnBrk="0" hangingPunct="0">
              <a:buClr>
                <a:srgbClr val="003399"/>
              </a:buClr>
              <a:buSzPct val="75000"/>
              <a:buFont typeface="Wingdings" pitchFamily="2" charset="2"/>
              <a:buChar char="n"/>
            </a:pPr>
            <a:r>
              <a:rPr lang="en-US" altLang="zh-CN" sz="1200" b="1" i="1">
                <a:ea typeface="宋体" pitchFamily="2" charset="-122"/>
                <a:cs typeface="Arial" pitchFamily="34" charset="0"/>
              </a:rPr>
              <a:t>Preliminary and subject to change</a:t>
            </a:r>
          </a:p>
          <a:p>
            <a:pPr eaLnBrk="0" hangingPunct="0">
              <a:buClr>
                <a:srgbClr val="003399"/>
              </a:buClr>
              <a:buSzPct val="75000"/>
              <a:buFont typeface="Wingdings" pitchFamily="2" charset="2"/>
              <a:buChar char="n"/>
            </a:pPr>
            <a:endParaRPr lang="en-US" altLang="zh-CN" sz="1200" b="1" i="1">
              <a:ea typeface="宋体" pitchFamily="2" charset="-122"/>
              <a:cs typeface="Arial" pitchFamily="34" charset="0"/>
            </a:endParaRPr>
          </a:p>
          <a:p>
            <a:pPr eaLnBrk="0" hangingPunct="0">
              <a:buClr>
                <a:srgbClr val="003399"/>
              </a:buClr>
              <a:buSzPct val="75000"/>
            </a:pPr>
            <a:r>
              <a:rPr lang="en-US" altLang="zh-CN" sz="1200" b="1" i="1">
                <a:ea typeface="宋体" pitchFamily="2" charset="-122"/>
                <a:cs typeface="Arial" pitchFamily="34" charset="0"/>
              </a:rPr>
              <a:t>(1) </a:t>
            </a:r>
            <a:r>
              <a:rPr lang="en-US" altLang="zh-CN" sz="1200" b="1">
                <a:ea typeface="宋体" pitchFamily="2" charset="-122"/>
              </a:rPr>
              <a:t>For every 10G channel not used for data rates above 6.375 Gbps, an additional three 6-Gbps channels are available</a:t>
            </a:r>
            <a:endParaRPr lang="en-US" altLang="zh-CN" sz="1200" b="1" i="1">
              <a:ea typeface="宋体" pitchFamily="2" charset="-122"/>
              <a:cs typeface="Arial" pitchFamily="34" charset="0"/>
            </a:endParaRPr>
          </a:p>
        </p:txBody>
      </p:sp>
      <p:sp>
        <p:nvSpPr>
          <p:cNvPr id="37979" name="PPTShape_3"/>
          <p:cNvSpPr>
            <a:spLocks noChangeArrowheads="1"/>
          </p:cNvSpPr>
          <p:nvPr/>
        </p:nvSpPr>
        <p:spPr bwMode="auto">
          <a:xfrm>
            <a:off x="2670175" y="1639888"/>
            <a:ext cx="1349375" cy="558800"/>
          </a:xfrm>
          <a:prstGeom prst="upDownArrow">
            <a:avLst>
              <a:gd name="adj1" fmla="val 50000"/>
              <a:gd name="adj2" fmla="val 22269"/>
            </a:avLst>
          </a:prstGeom>
          <a:solidFill>
            <a:schemeClr val="hlink">
              <a:alpha val="30196"/>
            </a:schemeClr>
          </a:solidFill>
          <a:ln w="9525" algn="ctr">
            <a:noFill/>
            <a:miter lim="800000"/>
            <a:headEnd/>
            <a:tailEnd/>
          </a:ln>
        </p:spPr>
        <p:txBody>
          <a:bodyPr wrap="none" anchor="ctr"/>
          <a:lstStyle/>
          <a:p>
            <a:pPr eaLnBrk="0" hangingPunct="0"/>
            <a:endParaRPr lang="zh-CN" altLang="zh-CN">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96863" y="158750"/>
            <a:ext cx="8331200" cy="628650"/>
          </a:xfrm>
        </p:spPr>
        <p:txBody>
          <a:bodyPr/>
          <a:lstStyle/>
          <a:p>
            <a:pPr eaLnBrk="1" hangingPunct="1"/>
            <a:r>
              <a:rPr lang="en-US" altLang="zh-CN" i="1" smtClean="0">
                <a:ea typeface="宋体" pitchFamily="2" charset="-122"/>
              </a:rPr>
              <a:t>Preliminary</a:t>
            </a:r>
            <a:r>
              <a:rPr lang="en-US" altLang="zh-CN" smtClean="0">
                <a:ea typeface="宋体" pitchFamily="2" charset="-122"/>
              </a:rPr>
              <a:t> Cyclone V Family Plan</a:t>
            </a:r>
          </a:p>
        </p:txBody>
      </p:sp>
      <p:graphicFrame>
        <p:nvGraphicFramePr>
          <p:cNvPr id="4" name="Group 3"/>
          <p:cNvGraphicFramePr>
            <a:graphicFrameLocks noGrp="1"/>
          </p:cNvGraphicFramePr>
          <p:nvPr/>
        </p:nvGraphicFramePr>
        <p:xfrm>
          <a:off x="233363" y="1128713"/>
          <a:ext cx="8745537" cy="3940747"/>
        </p:xfrm>
        <a:graphic>
          <a:graphicData uri="http://schemas.openxmlformats.org/drawingml/2006/table">
            <a:tbl>
              <a:tblPr/>
              <a:tblGrid>
                <a:gridCol w="812800"/>
                <a:gridCol w="644525"/>
                <a:gridCol w="482600"/>
                <a:gridCol w="660400"/>
                <a:gridCol w="717550"/>
                <a:gridCol w="573087"/>
                <a:gridCol w="633413"/>
                <a:gridCol w="554037"/>
                <a:gridCol w="468313"/>
                <a:gridCol w="669925"/>
                <a:gridCol w="476250"/>
                <a:gridCol w="488950"/>
                <a:gridCol w="615950"/>
                <a:gridCol w="947737"/>
              </a:tblGrid>
              <a:tr h="411163">
                <a:tc rowSpan="2">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Family</a:t>
                      </a:r>
                    </a:p>
                  </a:txBody>
                  <a:tcPr marL="45720" marR="4572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rowSpan="2">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Device</a:t>
                      </a:r>
                    </a:p>
                  </a:txBody>
                  <a:tcPr marL="45720" marR="4572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gridSpan="7">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Core Fabric</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Interconnect</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hMerge="1">
                  <a:txBody>
                    <a:bodyPr/>
                    <a:lstStyle/>
                    <a:p>
                      <a:endParaRPr lang="zh-CN" altLang="en-US"/>
                    </a:p>
                  </a:txBody>
                  <a:tcPr/>
                </a:tc>
                <a:tc hMerge="1">
                  <a:txBody>
                    <a:bodyPr/>
                    <a:lstStyle/>
                    <a:p>
                      <a:endParaRPr lang="zh-CN" altLang="en-US"/>
                    </a:p>
                  </a:txBody>
                  <a:tcPr/>
                </a:tc>
                <a:tc gridSpan="2">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Hard IP</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hMerge="1">
                  <a:txBody>
                    <a:bodyPr/>
                    <a:lstStyle/>
                    <a:p>
                      <a:endParaRPr lang="zh-CN" altLang="en-US"/>
                    </a:p>
                  </a:txBody>
                  <a:tcPr/>
                </a:tc>
              </a:tr>
              <a:tr h="411163">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KLEs</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 Blocks</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Block</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Memory</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(Kb)</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MLAB</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(Kb)</a:t>
                      </a:r>
                    </a:p>
                  </a:txBody>
                  <a:tcPr marL="45720" marR="4572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DSP</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Blocks</a:t>
                      </a:r>
                    </a:p>
                  </a:txBody>
                  <a:tcPr marL="45720" marR="4572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18x18</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Mults</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45720" marR="4572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PLLs</a:t>
                      </a:r>
                    </a:p>
                  </a:txBody>
                  <a:tcPr marL="45720" marR="4572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XCVRs</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(3G, 5G)</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GPIO</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LVDS</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Pairs</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PCIe</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blocks</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Memory</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Controllers</a:t>
                      </a:r>
                    </a:p>
                  </a:txBody>
                  <a:tcPr marL="45720" marR="4572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r>
              <a:tr h="228600">
                <a:tc rowSpan="5">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Cyclone V</a:t>
                      </a:r>
                    </a:p>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E</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5CEA2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1,520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147</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78</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0,1</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5CEA5</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3,050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283</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78</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156</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0,1</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5CEA8</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451</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4,510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442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132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264</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360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5CEB5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6,020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884</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220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440</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alpha val="50195"/>
                      </a:scheme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5CEB9</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BFBFBF"/>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horzOverflow="overflow">
                    <a:lnL w="28575" cap="flat" cmpd="sng" algn="ctr">
                      <a:solidFill>
                        <a:srgbClr val="BFBFBF"/>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1,246</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12,460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1,769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406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812</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chemeClr val="bg1">
                        <a:alpha val="50195"/>
                      </a:schemeClr>
                    </a:solidFill>
                  </a:tcPr>
                </a:tc>
              </a:tr>
              <a:tr h="228600">
                <a:tc rowSpan="5">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Cyclone V</a:t>
                      </a:r>
                    </a:p>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GX</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BFBFBF"/>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5CGXC3</a:t>
                      </a:r>
                    </a:p>
                  </a:txBody>
                  <a:tcPr marL="0" marR="0" marT="0" marB="0" anchor="ctr" horzOverflow="overflow">
                    <a:lnL w="28575" cap="flat" cmpd="sng" algn="ctr">
                      <a:solidFill>
                        <a:srgbClr val="BFBFBF"/>
                      </a:solidFill>
                      <a:prstDash val="solid"/>
                      <a:round/>
                      <a:headEnd type="none" w="med" len="med"/>
                      <a:tailEnd type="none" w="med" len="med"/>
                    </a:lnL>
                    <a:lnR w="28575" cap="flat" cmpd="sng" algn="ctr">
                      <a:solidFill>
                        <a:srgbClr val="BFBFBF"/>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BFBFBF"/>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25</a:t>
                      </a:r>
                    </a:p>
                  </a:txBody>
                  <a:tcPr marL="0" marR="0" marT="0" marB="0" anchor="ctr" horzOverflow="overflow">
                    <a:lnL w="28575" cap="flat" cmpd="sng" algn="ctr">
                      <a:solidFill>
                        <a:srgbClr val="BFBFBF"/>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117</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1,170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147</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80</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3, 0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194</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0,1</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0,1</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5CGXC4</a:t>
                      </a:r>
                    </a:p>
                  </a:txBody>
                  <a:tcPr marL="0" marR="0" marT="0" marB="0" anchor="ctr" horzOverflow="overflow">
                    <a:lnL w="28575" cap="flat" cmpd="sng" algn="ctr">
                      <a:solidFill>
                        <a:srgbClr val="BFBFBF"/>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BFBFBF"/>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285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2,850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295</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140</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6, 0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360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0,1</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5CGXC5</a:t>
                      </a:r>
                    </a:p>
                  </a:txBody>
                  <a:tcPr marL="0" marR="0" marT="0" marB="0" anchor="ctr" horzOverflow="overflow">
                    <a:lnL w="28575" cap="flat" cmpd="sng" algn="ctr">
                      <a:solidFill>
                        <a:srgbClr val="BFBFBF"/>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451</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4,510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442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132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264</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6, 0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360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0,1</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5CGXC7</a:t>
                      </a:r>
                    </a:p>
                  </a:txBody>
                  <a:tcPr marL="0" marR="0" marT="0" marB="0" anchor="ctr" horzOverflow="overflow">
                    <a:lnL w="28575" cap="flat" cmpd="sng" algn="ctr">
                      <a:solidFill>
                        <a:srgbClr val="BFBFBF"/>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6,020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884</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220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440</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9, 0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0,1</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5CGXC9</a:t>
                      </a:r>
                    </a:p>
                  </a:txBody>
                  <a:tcPr marL="0" marR="0" marT="0" marB="0" anchor="ctr" horzOverflow="overflow">
                    <a:lnL w="28575" cap="flat" cmpd="sng" algn="ctr">
                      <a:solidFill>
                        <a:srgbClr val="BFBFBF"/>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1,246</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12,460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1,769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406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812</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12, 0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688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0,1</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BFBFBF">
                        <a:alpha val="50195"/>
                      </a:srgbClr>
                    </a:solidFill>
                  </a:tcPr>
                </a:tc>
              </a:tr>
              <a:tr h="228600">
                <a:tc rowSpan="3">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Cyclone V</a:t>
                      </a:r>
                    </a:p>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GT</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5CGTD3</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451</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4,510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442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132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264</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360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5CGTD5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602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6,020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884</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220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440</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5CGTD8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1,246</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12,460</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1,769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406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812</a:t>
                      </a:r>
                    </a:p>
                  </a:txBody>
                  <a:tcPr marL="0" marR="0" marT="0" marB="0" anchor="b"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8</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0, 12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688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txBox="1">
            <a:spLocks noGrp="1"/>
          </p:cNvSpPr>
          <p:nvPr/>
        </p:nvSpPr>
        <p:spPr bwMode="auto">
          <a:xfrm>
            <a:off x="304800" y="6588125"/>
            <a:ext cx="698500" cy="282575"/>
          </a:xfrm>
          <a:prstGeom prst="rect">
            <a:avLst/>
          </a:prstGeom>
          <a:noFill/>
          <a:ln w="9525">
            <a:noFill/>
            <a:miter lim="800000"/>
            <a:headEnd/>
            <a:tailEnd/>
          </a:ln>
        </p:spPr>
        <p:txBody>
          <a:bodyPr/>
          <a:lstStyle/>
          <a:p>
            <a:pPr eaLnBrk="0" hangingPunct="0"/>
            <a:fld id="{BF237D5D-D70E-4ABD-91CD-A5C3589BCEF2}" type="slidenum">
              <a:rPr lang="en-US" altLang="zh-CN" sz="900">
                <a:solidFill>
                  <a:srgbClr val="000000"/>
                </a:solidFill>
                <a:ea typeface="宋体" pitchFamily="2" charset="-122"/>
              </a:rPr>
              <a:pPr eaLnBrk="0" hangingPunct="0"/>
              <a:t>39</a:t>
            </a:fld>
            <a:endParaRPr lang="en-US" altLang="zh-CN" sz="900">
              <a:solidFill>
                <a:srgbClr val="000000"/>
              </a:solidFill>
              <a:ea typeface="宋体" pitchFamily="2" charset="-122"/>
            </a:endParaRPr>
          </a:p>
        </p:txBody>
      </p:sp>
      <p:sp>
        <p:nvSpPr>
          <p:cNvPr id="33795" name="Rectangle 6"/>
          <p:cNvSpPr>
            <a:spLocks noChangeArrowheads="1"/>
          </p:cNvSpPr>
          <p:nvPr/>
        </p:nvSpPr>
        <p:spPr bwMode="auto">
          <a:xfrm>
            <a:off x="274638" y="144463"/>
            <a:ext cx="8643937" cy="608012"/>
          </a:xfrm>
          <a:prstGeom prst="rect">
            <a:avLst/>
          </a:prstGeom>
          <a:noFill/>
          <a:ln w="9525">
            <a:noFill/>
            <a:miter lim="800000"/>
            <a:headEnd/>
            <a:tailEnd/>
          </a:ln>
        </p:spPr>
        <p:txBody>
          <a:bodyPr/>
          <a:lstStyle/>
          <a:p>
            <a:pPr eaLnBrk="0" hangingPunct="0"/>
            <a:r>
              <a:rPr lang="en-US" altLang="ja-JP" sz="3200" b="1" i="1">
                <a:solidFill>
                  <a:srgbClr val="003399"/>
                </a:solidFill>
                <a:ea typeface="MS PGothic" pitchFamily="34" charset="-128"/>
              </a:rPr>
              <a:t>Preliminary</a:t>
            </a:r>
            <a:r>
              <a:rPr lang="en-US" altLang="ja-JP" sz="3200" b="1">
                <a:solidFill>
                  <a:srgbClr val="003399"/>
                </a:solidFill>
                <a:ea typeface="MS PGothic" pitchFamily="34" charset="-128"/>
              </a:rPr>
              <a:t> Cyclone V Package Plan</a:t>
            </a:r>
            <a:endParaRPr lang="en-US" altLang="ja-JP" sz="2800" b="1">
              <a:solidFill>
                <a:srgbClr val="003399"/>
              </a:solidFill>
              <a:ea typeface="MS PGothic" pitchFamily="34" charset="-128"/>
            </a:endParaRPr>
          </a:p>
        </p:txBody>
      </p:sp>
      <p:graphicFrame>
        <p:nvGraphicFramePr>
          <p:cNvPr id="5" name="Group 14"/>
          <p:cNvGraphicFramePr>
            <a:graphicFrameLocks noGrp="1"/>
          </p:cNvGraphicFramePr>
          <p:nvPr/>
        </p:nvGraphicFramePr>
        <p:xfrm>
          <a:off x="1171575" y="1016000"/>
          <a:ext cx="6696075" cy="3459163"/>
        </p:xfrm>
        <a:graphic>
          <a:graphicData uri="http://schemas.openxmlformats.org/drawingml/2006/table">
            <a:tbl>
              <a:tblPr/>
              <a:tblGrid>
                <a:gridCol w="917575"/>
                <a:gridCol w="871538"/>
                <a:gridCol w="436562"/>
                <a:gridCol w="493713"/>
                <a:gridCol w="493712"/>
                <a:gridCol w="525463"/>
                <a:gridCol w="588962"/>
                <a:gridCol w="539750"/>
                <a:gridCol w="642938"/>
                <a:gridCol w="593725"/>
                <a:gridCol w="592137"/>
              </a:tblGrid>
              <a:tr h="487363">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000" b="1" i="0" u="none" strike="noStrike" cap="none" normalizeH="0" baseline="0" smtClean="0">
                          <a:ln>
                            <a:noFill/>
                          </a:ln>
                          <a:solidFill>
                            <a:schemeClr val="bg1"/>
                          </a:solidFill>
                          <a:effectLst/>
                          <a:latin typeface="Arial" pitchFamily="34" charset="0"/>
                          <a:ea typeface="宋体" pitchFamily="2" charset="-122"/>
                          <a:cs typeface="Arial" pitchFamily="34" charset="0"/>
                        </a:rPr>
                        <a:t>Family</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Device</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LE</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E144</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22x22</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F256</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17x17</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F324</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19x19</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U484</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19x19</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F484</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23x23</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F672</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25x 25</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F896</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31 x 31</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F1152</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pPr>
                      <a:r>
                        <a:rPr kumimoji="0" lang="en-US" altLang="zh-CN" sz="1200" b="1" i="0" u="none" strike="noStrike" cap="none" normalizeH="0" baseline="0" smtClean="0">
                          <a:ln>
                            <a:noFill/>
                          </a:ln>
                          <a:solidFill>
                            <a:schemeClr val="bg1"/>
                          </a:solidFill>
                          <a:effectLst/>
                          <a:latin typeface="Arial" pitchFamily="34" charset="0"/>
                          <a:ea typeface="宋体" pitchFamily="2" charset="-122"/>
                          <a:cs typeface="Arial" pitchFamily="34" charset="0"/>
                        </a:rPr>
                        <a:t>35 x 35</a:t>
                      </a:r>
                    </a:p>
                  </a:txBody>
                  <a:tcPr marL="0" marR="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tx2"/>
                    </a:solidFill>
                  </a:tcPr>
                </a:tc>
              </a:tr>
              <a:tr h="228600">
                <a:tc rowSpan="5">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Cyclone V</a:t>
                      </a:r>
                    </a:p>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E</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5CEA2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25K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90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140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5CEA5</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90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140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5CEA8</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75K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260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260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360 </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5CEB5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150K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260</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345</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5CEB9</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345</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 </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228600">
                <a:tc rowSpan="5">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Cyclone V</a:t>
                      </a:r>
                    </a:p>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GX</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5CGXC3</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25K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97 / 3</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114 / 3</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194 / 3</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194 / 3</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5CGXC4</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50K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120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238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238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360 / 6 </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75K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120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238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238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360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5CGXC7</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150K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230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345 /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 /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5CGXC9</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345 /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 /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688 / 12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D9D9D9"/>
                    </a:solidFill>
                  </a:tcPr>
                </a:tc>
              </a:tr>
              <a:tr h="228600">
                <a:tc rowSpan="3">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Cyclone V</a:t>
                      </a:r>
                    </a:p>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GT</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5CGTD3</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75K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238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238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360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5CGTD5</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150K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230 / 6</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345 /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 /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22860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5CGTD8</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300K</a:t>
                      </a:r>
                    </a:p>
                  </a:txBody>
                  <a:tcPr marL="0" marR="0" marT="0" marB="0"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345 /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488 / 9</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Pct val="100000"/>
                        <a:buFontTx/>
                        <a:buNone/>
                        <a:tabLst/>
                      </a:pPr>
                      <a:r>
                        <a:rPr kumimoji="0" lang="en-US" altLang="zh-CN" sz="1200" b="0" i="0" u="none" strike="noStrike" cap="none" normalizeH="0" baseline="0" smtClean="0">
                          <a:ln>
                            <a:noFill/>
                          </a:ln>
                          <a:solidFill>
                            <a:schemeClr val="tx1"/>
                          </a:solidFill>
                          <a:effectLst/>
                          <a:latin typeface="Arial" pitchFamily="34" charset="0"/>
                          <a:ea typeface="宋体" pitchFamily="2" charset="-122"/>
                          <a:cs typeface="Arial" pitchFamily="34" charset="0"/>
                        </a:rPr>
                        <a:t>688 / 12</a:t>
                      </a:r>
                    </a:p>
                  </a:txBody>
                  <a:tcPr marL="0" marR="0" marT="0" marB="0" anchor="ctr" anchorCtr="1"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bl>
          </a:graphicData>
        </a:graphic>
      </p:graphicFrame>
      <p:sp>
        <p:nvSpPr>
          <p:cNvPr id="33968" name="Text Box 35"/>
          <p:cNvSpPr txBox="1">
            <a:spLocks noChangeArrowheads="1"/>
          </p:cNvSpPr>
          <p:nvPr/>
        </p:nvSpPr>
        <p:spPr bwMode="auto">
          <a:xfrm>
            <a:off x="254000" y="5000625"/>
            <a:ext cx="8607425" cy="400050"/>
          </a:xfrm>
          <a:prstGeom prst="rect">
            <a:avLst/>
          </a:prstGeom>
          <a:noFill/>
          <a:ln w="9525">
            <a:noFill/>
            <a:miter lim="800000"/>
            <a:headEnd/>
            <a:tailEnd/>
          </a:ln>
        </p:spPr>
        <p:txBody>
          <a:bodyPr>
            <a:spAutoFit/>
          </a:bodyPr>
          <a:lstStyle/>
          <a:p>
            <a:pPr algn="ctr"/>
            <a:r>
              <a:rPr lang="en-US" altLang="zh-CN" sz="2000" b="1" i="1">
                <a:solidFill>
                  <a:srgbClr val="30C1BE"/>
                </a:solidFill>
                <a:latin typeface="Arial Black" pitchFamily="34" charset="0"/>
                <a:ea typeface="宋体" pitchFamily="2" charset="-122"/>
              </a:rPr>
              <a:t>Halogen Free Packaging</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a:off x="4978110" y="1166068"/>
            <a:ext cx="4088165" cy="3452067"/>
            <a:chOff x="4978110" y="1166068"/>
            <a:chExt cx="4088165" cy="3452067"/>
          </a:xfrm>
        </p:grpSpPr>
        <p:grpSp>
          <p:nvGrpSpPr>
            <p:cNvPr id="3" name="Group 32"/>
            <p:cNvGrpSpPr/>
            <p:nvPr/>
          </p:nvGrpSpPr>
          <p:grpSpPr>
            <a:xfrm>
              <a:off x="4978110" y="1410311"/>
              <a:ext cx="3630845" cy="3194594"/>
              <a:chOff x="5133974" y="1586957"/>
              <a:chExt cx="3630845" cy="3194594"/>
            </a:xfrm>
          </p:grpSpPr>
          <p:sp>
            <p:nvSpPr>
              <p:cNvPr id="29" name="Isosceles Triangle 28"/>
              <p:cNvSpPr/>
              <p:nvPr/>
            </p:nvSpPr>
            <p:spPr bwMode="auto">
              <a:xfrm>
                <a:off x="5499272" y="1586957"/>
                <a:ext cx="3265547" cy="2698881"/>
              </a:xfrm>
              <a:prstGeom prst="triangle">
                <a:avLst>
                  <a:gd name="adj" fmla="val 50987"/>
                </a:avLst>
              </a:prstGeom>
              <a:gradFill>
                <a:gsLst>
                  <a:gs pos="0">
                    <a:srgbClr val="909090"/>
                  </a:gs>
                  <a:gs pos="80000">
                    <a:schemeClr val="accent3">
                      <a:shade val="93000"/>
                      <a:satMod val="130000"/>
                    </a:schemeClr>
                  </a:gs>
                  <a:gs pos="100000">
                    <a:schemeClr val="accent3">
                      <a:shade val="94000"/>
                      <a:satMod val="13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1"/>
              <a:lstStyle/>
              <a:p>
                <a:pPr algn="ctr">
                  <a:defRPr/>
                </a:pPr>
                <a:r>
                  <a:rPr lang="en-US" sz="1600" b="1" dirty="0">
                    <a:solidFill>
                      <a:schemeClr val="tx1"/>
                    </a:solidFill>
                  </a:rPr>
                  <a:t>TSMCs </a:t>
                </a:r>
                <a:r>
                  <a:rPr lang="en-US" sz="1600" b="1" dirty="0" smtClean="0">
                    <a:solidFill>
                      <a:schemeClr val="tx1"/>
                    </a:solidFill>
                  </a:rPr>
                  <a:t>28HP </a:t>
                </a:r>
                <a:r>
                  <a:rPr lang="en-US" sz="1600" b="1" dirty="0">
                    <a:solidFill>
                      <a:schemeClr val="tx1"/>
                    </a:solidFill>
                  </a:rPr>
                  <a:t>process and design optimizations</a:t>
                </a:r>
              </a:p>
            </p:txBody>
          </p:sp>
          <p:sp>
            <p:nvSpPr>
              <p:cNvPr id="30" name="Oval 29"/>
              <p:cNvSpPr/>
              <p:nvPr/>
            </p:nvSpPr>
            <p:spPr bwMode="auto">
              <a:xfrm>
                <a:off x="5133974" y="3558792"/>
                <a:ext cx="1250870" cy="1222759"/>
              </a:xfrm>
              <a:prstGeom prst="ellipse">
                <a:avLst/>
              </a:prstGeom>
              <a:solidFill>
                <a:schemeClr val="accent2">
                  <a:lumMod val="75000"/>
                </a:schemeClr>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Cost</a:t>
                </a:r>
                <a:endParaRPr lang="en-US" sz="1200" b="1" dirty="0">
                  <a:solidFill>
                    <a:schemeClr val="bg1"/>
                  </a:solidFill>
                </a:endParaRPr>
              </a:p>
            </p:txBody>
          </p:sp>
        </p:grpSp>
        <p:sp>
          <p:nvSpPr>
            <p:cNvPr id="36" name="Oval 35"/>
            <p:cNvSpPr/>
            <p:nvPr/>
          </p:nvSpPr>
          <p:spPr bwMode="auto">
            <a:xfrm>
              <a:off x="6363534" y="1166068"/>
              <a:ext cx="1197827" cy="1197053"/>
            </a:xfrm>
            <a:prstGeom prst="ellipse">
              <a:avLst/>
            </a:prstGeom>
            <a:solidFill>
              <a:schemeClr val="accent1"/>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Power</a:t>
              </a:r>
              <a:endParaRPr lang="en-US" sz="1200" b="1" dirty="0">
                <a:solidFill>
                  <a:schemeClr val="bg1"/>
                </a:solidFill>
              </a:endParaRPr>
            </a:p>
          </p:txBody>
        </p:sp>
        <p:sp>
          <p:nvSpPr>
            <p:cNvPr id="27" name="Oval 26"/>
            <p:cNvSpPr/>
            <p:nvPr/>
          </p:nvSpPr>
          <p:spPr bwMode="auto">
            <a:xfrm>
              <a:off x="7804335" y="3384361"/>
              <a:ext cx="1261940" cy="1233774"/>
            </a:xfrm>
            <a:prstGeom prst="ellipse">
              <a:avLst/>
            </a:prstGeom>
            <a:solidFill>
              <a:srgbClr val="C00000"/>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Speed</a:t>
              </a:r>
              <a:endParaRPr lang="en-US" sz="1600" b="1" dirty="0">
                <a:solidFill>
                  <a:schemeClr val="bg1"/>
                </a:solidFill>
              </a:endParaRPr>
            </a:p>
          </p:txBody>
        </p:sp>
      </p:grpSp>
      <p:grpSp>
        <p:nvGrpSpPr>
          <p:cNvPr id="4" name="Group 42"/>
          <p:cNvGrpSpPr/>
          <p:nvPr/>
        </p:nvGrpSpPr>
        <p:grpSpPr>
          <a:xfrm>
            <a:off x="175291" y="1396441"/>
            <a:ext cx="3936044" cy="3247180"/>
            <a:chOff x="175291" y="1396441"/>
            <a:chExt cx="3936044" cy="3247180"/>
          </a:xfrm>
        </p:grpSpPr>
        <p:grpSp>
          <p:nvGrpSpPr>
            <p:cNvPr id="8" name="Group 37"/>
            <p:cNvGrpSpPr/>
            <p:nvPr/>
          </p:nvGrpSpPr>
          <p:grpSpPr>
            <a:xfrm>
              <a:off x="533825" y="1568524"/>
              <a:ext cx="3577510" cy="3075097"/>
              <a:chOff x="689690" y="1724389"/>
              <a:chExt cx="3577510" cy="3075097"/>
            </a:xfrm>
          </p:grpSpPr>
          <p:sp>
            <p:nvSpPr>
              <p:cNvPr id="35" name="Isosceles Triangle 34"/>
              <p:cNvSpPr/>
              <p:nvPr/>
            </p:nvSpPr>
            <p:spPr bwMode="auto">
              <a:xfrm>
                <a:off x="689690" y="1724389"/>
                <a:ext cx="3140969" cy="2606916"/>
              </a:xfrm>
              <a:prstGeom prst="triangle">
                <a:avLst>
                  <a:gd name="adj" fmla="val 50987"/>
                </a:avLst>
              </a:prstGeom>
              <a:gradFill>
                <a:gsLst>
                  <a:gs pos="0">
                    <a:srgbClr val="909090"/>
                  </a:gs>
                  <a:gs pos="80000">
                    <a:schemeClr val="accent3">
                      <a:shade val="93000"/>
                      <a:satMod val="130000"/>
                    </a:schemeClr>
                  </a:gs>
                  <a:gs pos="100000">
                    <a:schemeClr val="accent3">
                      <a:shade val="94000"/>
                      <a:satMod val="13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1"/>
              <a:lstStyle/>
              <a:p>
                <a:pPr algn="ctr">
                  <a:defRPr/>
                </a:pPr>
                <a:r>
                  <a:rPr lang="en-US" sz="1600" b="1" dirty="0">
                    <a:solidFill>
                      <a:schemeClr val="tx1"/>
                    </a:solidFill>
                  </a:rPr>
                  <a:t>TSMCs </a:t>
                </a:r>
                <a:r>
                  <a:rPr lang="en-US" sz="1600" b="1" dirty="0" smtClean="0">
                    <a:solidFill>
                      <a:schemeClr val="tx1"/>
                    </a:solidFill>
                  </a:rPr>
                  <a:t>28LP </a:t>
                </a:r>
                <a:r>
                  <a:rPr lang="en-US" sz="1600" b="1" dirty="0">
                    <a:solidFill>
                      <a:schemeClr val="tx1"/>
                    </a:solidFill>
                  </a:rPr>
                  <a:t>process and design optimizations</a:t>
                </a:r>
              </a:p>
            </p:txBody>
          </p:sp>
          <p:sp>
            <p:nvSpPr>
              <p:cNvPr id="37" name="Oval 36"/>
              <p:cNvSpPr/>
              <p:nvPr/>
            </p:nvSpPr>
            <p:spPr bwMode="auto">
              <a:xfrm>
                <a:off x="3053402" y="3607753"/>
                <a:ext cx="1213798" cy="1191733"/>
              </a:xfrm>
              <a:prstGeom prst="ellipse">
                <a:avLst/>
              </a:prstGeom>
              <a:solidFill>
                <a:srgbClr val="C00000"/>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Speed</a:t>
                </a:r>
                <a:endParaRPr lang="en-US" sz="1600" b="1" dirty="0">
                  <a:solidFill>
                    <a:schemeClr val="bg1"/>
                  </a:solidFill>
                </a:endParaRPr>
              </a:p>
            </p:txBody>
          </p:sp>
        </p:grpSp>
        <p:sp>
          <p:nvSpPr>
            <p:cNvPr id="31" name="Oval 30"/>
            <p:cNvSpPr/>
            <p:nvPr/>
          </p:nvSpPr>
          <p:spPr bwMode="auto">
            <a:xfrm>
              <a:off x="175291" y="3455374"/>
              <a:ext cx="1203151" cy="1181092"/>
            </a:xfrm>
            <a:prstGeom prst="ellipse">
              <a:avLst/>
            </a:prstGeom>
            <a:solidFill>
              <a:schemeClr val="accent2">
                <a:lumMod val="75000"/>
              </a:schemeClr>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Cost</a:t>
              </a:r>
              <a:endParaRPr lang="en-US" sz="1200" b="1" dirty="0">
                <a:solidFill>
                  <a:schemeClr val="bg1"/>
                </a:solidFill>
              </a:endParaRPr>
            </a:p>
          </p:txBody>
        </p:sp>
        <p:sp>
          <p:nvSpPr>
            <p:cNvPr id="32" name="Oval 31"/>
            <p:cNvSpPr/>
            <p:nvPr/>
          </p:nvSpPr>
          <p:spPr bwMode="auto">
            <a:xfrm>
              <a:off x="1511543" y="1396441"/>
              <a:ext cx="1197827" cy="1197053"/>
            </a:xfrm>
            <a:prstGeom prst="ellipse">
              <a:avLst/>
            </a:prstGeom>
            <a:solidFill>
              <a:schemeClr val="accent1"/>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Power</a:t>
              </a:r>
              <a:endParaRPr lang="en-US" sz="1200" b="1" dirty="0">
                <a:solidFill>
                  <a:schemeClr val="bg1"/>
                </a:solidFill>
              </a:endParaRPr>
            </a:p>
          </p:txBody>
        </p:sp>
      </p:grpSp>
      <p:sp>
        <p:nvSpPr>
          <p:cNvPr id="12293" name="Title 1"/>
          <p:cNvSpPr>
            <a:spLocks noGrp="1"/>
          </p:cNvSpPr>
          <p:nvPr>
            <p:ph type="title"/>
          </p:nvPr>
        </p:nvSpPr>
        <p:spPr/>
        <p:txBody>
          <a:bodyPr/>
          <a:lstStyle/>
          <a:p>
            <a:pPr eaLnBrk="1" hangingPunct="1"/>
            <a:r>
              <a:rPr lang="en-US" dirty="0" smtClean="0"/>
              <a:t>Process Choice for 28-nm Portfolio</a:t>
            </a:r>
          </a:p>
        </p:txBody>
      </p:sp>
      <p:cxnSp>
        <p:nvCxnSpPr>
          <p:cNvPr id="17" name="Straight Connector 16"/>
          <p:cNvCxnSpPr/>
          <p:nvPr/>
        </p:nvCxnSpPr>
        <p:spPr bwMode="auto">
          <a:xfrm rot="16200000" flipH="1">
            <a:off x="2042914" y="3528813"/>
            <a:ext cx="5019675" cy="76598"/>
          </a:xfrm>
          <a:prstGeom prst="line">
            <a:avLst/>
          </a:prstGeom>
          <a:solidFill>
            <a:schemeClr val="accent1"/>
          </a:solidFill>
          <a:ln w="19050" cap="flat" cmpd="sng" algn="ctr">
            <a:solidFill>
              <a:schemeClr val="bg1">
                <a:lumMod val="50000"/>
              </a:schemeClr>
            </a:solidFill>
            <a:prstDash val="sysDash"/>
            <a:round/>
            <a:headEnd type="none" w="med" len="med"/>
            <a:tailEnd type="none" w="med" len="med"/>
          </a:ln>
          <a:effectLst/>
        </p:spPr>
      </p:cxnSp>
      <p:grpSp>
        <p:nvGrpSpPr>
          <p:cNvPr id="12" name="Group 46"/>
          <p:cNvGrpSpPr/>
          <p:nvPr/>
        </p:nvGrpSpPr>
        <p:grpSpPr>
          <a:xfrm>
            <a:off x="175293" y="854653"/>
            <a:ext cx="4166996" cy="4865353"/>
            <a:chOff x="175293" y="1769052"/>
            <a:chExt cx="4166996" cy="4865353"/>
          </a:xfrm>
        </p:grpSpPr>
        <p:sp>
          <p:nvSpPr>
            <p:cNvPr id="9" name="Isosceles Triangle 8"/>
            <p:cNvSpPr/>
            <p:nvPr/>
          </p:nvSpPr>
          <p:spPr bwMode="auto">
            <a:xfrm>
              <a:off x="537290" y="2472203"/>
              <a:ext cx="3227187" cy="2606916"/>
            </a:xfrm>
            <a:prstGeom prst="triangle">
              <a:avLst>
                <a:gd name="adj" fmla="val 50987"/>
              </a:avLst>
            </a:prstGeom>
            <a:gradFill>
              <a:gsLst>
                <a:gs pos="0">
                  <a:schemeClr val="accent3">
                    <a:lumMod val="75000"/>
                  </a:schemeClr>
                </a:gs>
                <a:gs pos="80000">
                  <a:schemeClr val="accent3">
                    <a:shade val="93000"/>
                    <a:satMod val="130000"/>
                  </a:schemeClr>
                </a:gs>
                <a:gs pos="100000">
                  <a:schemeClr val="accent3">
                    <a:shade val="94000"/>
                    <a:satMod val="13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1"/>
            <a:lstStyle/>
            <a:p>
              <a:pPr algn="ctr">
                <a:defRPr/>
              </a:pPr>
              <a:r>
                <a:rPr lang="en-US" sz="1600" b="1" dirty="0" smtClean="0">
                  <a:solidFill>
                    <a:schemeClr val="tx1"/>
                  </a:solidFill>
                </a:rPr>
                <a:t>TSMC’s 28-nm Low- Power </a:t>
              </a:r>
            </a:p>
            <a:p>
              <a:pPr algn="ctr">
                <a:defRPr/>
              </a:pPr>
              <a:r>
                <a:rPr lang="en-US" sz="1600" b="1" dirty="0" smtClean="0">
                  <a:solidFill>
                    <a:schemeClr val="tx1"/>
                  </a:solidFill>
                </a:rPr>
                <a:t>(LP)  </a:t>
              </a:r>
              <a:r>
                <a:rPr lang="en-US" sz="1600" b="1" dirty="0">
                  <a:solidFill>
                    <a:schemeClr val="tx1"/>
                  </a:solidFill>
                </a:rPr>
                <a:t>P</a:t>
              </a:r>
              <a:r>
                <a:rPr lang="en-US" sz="1600" b="1" dirty="0" smtClean="0">
                  <a:solidFill>
                    <a:schemeClr val="tx1"/>
                  </a:solidFill>
                </a:rPr>
                <a:t>rocess </a:t>
              </a:r>
              <a:r>
                <a:rPr lang="en-US" sz="1600" b="1" dirty="0">
                  <a:solidFill>
                    <a:schemeClr val="tx1"/>
                  </a:solidFill>
                </a:rPr>
                <a:t>and </a:t>
              </a:r>
              <a:r>
                <a:rPr lang="en-US" sz="1600" b="1" dirty="0" smtClean="0">
                  <a:solidFill>
                    <a:schemeClr val="tx1"/>
                  </a:solidFill>
                </a:rPr>
                <a:t>Design Optimizations</a:t>
              </a:r>
              <a:endParaRPr lang="en-US" sz="1600" b="1" dirty="0">
                <a:solidFill>
                  <a:schemeClr val="tx1"/>
                </a:solidFill>
              </a:endParaRPr>
            </a:p>
          </p:txBody>
        </p:sp>
        <p:sp>
          <p:nvSpPr>
            <p:cNvPr id="7" name="Oval 6"/>
            <p:cNvSpPr/>
            <p:nvPr/>
          </p:nvSpPr>
          <p:spPr bwMode="auto">
            <a:xfrm>
              <a:off x="2901002" y="4367442"/>
              <a:ext cx="1213798" cy="1191733"/>
            </a:xfrm>
            <a:prstGeom prst="ellipse">
              <a:avLst/>
            </a:prstGeom>
            <a:solidFill>
              <a:schemeClr val="bg1"/>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Speed</a:t>
              </a:r>
              <a:endParaRPr lang="en-US" sz="1600" b="1" dirty="0">
                <a:solidFill>
                  <a:schemeClr val="bg1"/>
                </a:solidFill>
              </a:endParaRPr>
            </a:p>
          </p:txBody>
        </p:sp>
        <p:sp>
          <p:nvSpPr>
            <p:cNvPr id="21" name="Rectangle 3"/>
            <p:cNvSpPr txBox="1">
              <a:spLocks noChangeArrowheads="1"/>
            </p:cNvSpPr>
            <p:nvPr/>
          </p:nvSpPr>
          <p:spPr bwMode="auto">
            <a:xfrm>
              <a:off x="360839" y="5706705"/>
              <a:ext cx="3981450" cy="92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0"/>
                </a:spcAft>
                <a:buClr>
                  <a:srgbClr val="003399"/>
                </a:buClr>
                <a:buSzPct val="75000"/>
                <a:buFont typeface="Wingdings" pitchFamily="2" charset="2"/>
                <a:buChar char="n"/>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The optimal choice for</a:t>
              </a:r>
              <a:r>
                <a:rPr kumimoji="0" lang="en-US" b="0" i="0" u="none" strike="noStrike" kern="0" cap="none" spc="0" normalizeH="0" noProof="0" dirty="0" smtClean="0">
                  <a:ln>
                    <a:noFill/>
                  </a:ln>
                  <a:solidFill>
                    <a:schemeClr val="tx1"/>
                  </a:solidFill>
                  <a:effectLst/>
                  <a:uLnTx/>
                  <a:uFillTx/>
                  <a:latin typeface="+mn-lt"/>
                  <a:ea typeface="+mn-ea"/>
                  <a:cs typeface="+mn-cs"/>
                </a:rPr>
                <a:t> addressing today’s power- and cost-constrained applications	</a:t>
              </a:r>
            </a:p>
            <a:p>
              <a:pPr marL="342900" marR="0" lvl="0" indent="-342900" algn="l" defTabSz="914400" rtl="0" eaLnBrk="1" fontAlgn="base" latinLnBrk="0" hangingPunct="1">
                <a:lnSpc>
                  <a:spcPct val="100000"/>
                </a:lnSpc>
                <a:spcBef>
                  <a:spcPct val="0"/>
                </a:spcBef>
                <a:spcAft>
                  <a:spcPct val="0"/>
                </a:spcAft>
                <a:buClr>
                  <a:srgbClr val="003399"/>
                </a:buClr>
                <a:buSzPct val="75000"/>
                <a:buFont typeface="Wingdings" pitchFamily="2" charset="2"/>
                <a:buChar char="n"/>
                <a:tabLst/>
                <a:defRPr/>
              </a:pPr>
              <a:r>
                <a:rPr lang="en-US" kern="0" baseline="0" dirty="0" smtClean="0">
                  <a:latin typeface="+mn-lt"/>
                </a:rPr>
                <a:t>Lowest absolute power</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14" name="Group 25"/>
            <p:cNvGrpSpPr/>
            <p:nvPr/>
          </p:nvGrpSpPr>
          <p:grpSpPr>
            <a:xfrm>
              <a:off x="175293" y="1769052"/>
              <a:ext cx="2534067" cy="4207489"/>
              <a:chOff x="175293" y="856963"/>
              <a:chExt cx="2534067" cy="4207489"/>
            </a:xfrm>
          </p:grpSpPr>
          <p:sp>
            <p:nvSpPr>
              <p:cNvPr id="23" name="Oval 22"/>
              <p:cNvSpPr/>
              <p:nvPr/>
            </p:nvSpPr>
            <p:spPr bwMode="auto">
              <a:xfrm rot="2041043">
                <a:off x="486930" y="856963"/>
                <a:ext cx="2012980" cy="4207489"/>
              </a:xfrm>
              <a:prstGeom prst="ellipse">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Oval 5"/>
              <p:cNvSpPr/>
              <p:nvPr/>
            </p:nvSpPr>
            <p:spPr bwMode="auto">
              <a:xfrm>
                <a:off x="1511533" y="1396442"/>
                <a:ext cx="1197827" cy="1197053"/>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Power</a:t>
                </a:r>
                <a:endParaRPr lang="en-US" sz="1200" b="1" dirty="0">
                  <a:solidFill>
                    <a:schemeClr val="bg1"/>
                  </a:solidFill>
                </a:endParaRPr>
              </a:p>
            </p:txBody>
          </p:sp>
          <p:sp>
            <p:nvSpPr>
              <p:cNvPr id="5" name="Oval 4"/>
              <p:cNvSpPr/>
              <p:nvPr/>
            </p:nvSpPr>
            <p:spPr bwMode="auto">
              <a:xfrm>
                <a:off x="175293" y="3455373"/>
                <a:ext cx="1203151" cy="1181092"/>
              </a:xfrm>
              <a:prstGeom prst="ellipse">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Cost</a:t>
                </a:r>
                <a:endParaRPr lang="en-US" sz="1200" b="1" dirty="0">
                  <a:solidFill>
                    <a:schemeClr val="bg1"/>
                  </a:solidFill>
                </a:endParaRPr>
              </a:p>
            </p:txBody>
          </p:sp>
        </p:grpSp>
        <p:sp>
          <p:nvSpPr>
            <p:cNvPr id="45" name="Oval 44"/>
            <p:cNvSpPr/>
            <p:nvPr/>
          </p:nvSpPr>
          <p:spPr bwMode="auto">
            <a:xfrm>
              <a:off x="2897538" y="4374369"/>
              <a:ext cx="1213798" cy="1191733"/>
            </a:xfrm>
            <a:prstGeom prst="ellipse">
              <a:avLst/>
            </a:prstGeom>
            <a:solidFill>
              <a:srgbClr val="C00000">
                <a:alpha val="25000"/>
              </a:srgbClr>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smtClean="0">
                  <a:solidFill>
                    <a:schemeClr val="bg1"/>
                  </a:solidFill>
                </a:rPr>
                <a:t>Speed</a:t>
              </a:r>
              <a:endParaRPr lang="en-US" sz="1600" b="1" dirty="0">
                <a:solidFill>
                  <a:schemeClr val="bg1"/>
                </a:solidFill>
              </a:endParaRPr>
            </a:p>
          </p:txBody>
        </p:sp>
      </p:grpSp>
      <p:grpSp>
        <p:nvGrpSpPr>
          <p:cNvPr id="15" name="Group 48"/>
          <p:cNvGrpSpPr/>
          <p:nvPr/>
        </p:nvGrpSpPr>
        <p:grpSpPr>
          <a:xfrm>
            <a:off x="4978111" y="720556"/>
            <a:ext cx="4165888" cy="5316562"/>
            <a:chOff x="4780684" y="1541438"/>
            <a:chExt cx="4165888" cy="5316562"/>
          </a:xfrm>
        </p:grpSpPr>
        <p:sp>
          <p:nvSpPr>
            <p:cNvPr id="10" name="Isosceles Triangle 9"/>
            <p:cNvSpPr/>
            <p:nvPr/>
          </p:nvSpPr>
          <p:spPr bwMode="auto">
            <a:xfrm>
              <a:off x="5149445" y="2253706"/>
              <a:ext cx="3265547" cy="2698881"/>
            </a:xfrm>
            <a:prstGeom prst="triangle">
              <a:avLst>
                <a:gd name="adj" fmla="val 50987"/>
              </a:avLst>
            </a:prstGeom>
            <a:gradFill>
              <a:gsLst>
                <a:gs pos="0">
                  <a:schemeClr val="accent3">
                    <a:lumMod val="75000"/>
                  </a:schemeClr>
                </a:gs>
                <a:gs pos="80000">
                  <a:schemeClr val="accent3">
                    <a:shade val="93000"/>
                    <a:satMod val="130000"/>
                  </a:schemeClr>
                </a:gs>
                <a:gs pos="100000">
                  <a:schemeClr val="accent3">
                    <a:shade val="94000"/>
                    <a:satMod val="13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1"/>
            <a:lstStyle/>
            <a:p>
              <a:pPr algn="ctr">
                <a:defRPr/>
              </a:pPr>
              <a:r>
                <a:rPr lang="en-US" sz="1600" b="1" dirty="0" smtClean="0">
                  <a:solidFill>
                    <a:schemeClr val="tx1"/>
                  </a:solidFill>
                </a:rPr>
                <a:t>TSMC’s 28-nm High- Performance (HP) </a:t>
              </a:r>
              <a:r>
                <a:rPr lang="en-US" sz="1600" b="1" dirty="0">
                  <a:solidFill>
                    <a:schemeClr val="tx1"/>
                  </a:solidFill>
                </a:rPr>
                <a:t>P</a:t>
              </a:r>
              <a:r>
                <a:rPr lang="en-US" sz="1600" b="1" dirty="0" smtClean="0">
                  <a:solidFill>
                    <a:schemeClr val="tx1"/>
                  </a:solidFill>
                </a:rPr>
                <a:t>rocess </a:t>
              </a:r>
              <a:r>
                <a:rPr lang="en-US" sz="1600" b="1" dirty="0">
                  <a:solidFill>
                    <a:schemeClr val="tx1"/>
                  </a:solidFill>
                </a:rPr>
                <a:t>and D</a:t>
              </a:r>
              <a:r>
                <a:rPr lang="en-US" sz="1600" b="1" dirty="0" smtClean="0">
                  <a:solidFill>
                    <a:schemeClr val="tx1"/>
                  </a:solidFill>
                </a:rPr>
                <a:t>esign Optimizations</a:t>
              </a:r>
              <a:endParaRPr lang="en-US" sz="1600" b="1" dirty="0">
                <a:solidFill>
                  <a:schemeClr val="tx1"/>
                </a:solidFill>
              </a:endParaRPr>
            </a:p>
          </p:txBody>
        </p:sp>
        <p:sp>
          <p:nvSpPr>
            <p:cNvPr id="11" name="Oval 10"/>
            <p:cNvSpPr/>
            <p:nvPr/>
          </p:nvSpPr>
          <p:spPr bwMode="auto">
            <a:xfrm>
              <a:off x="4784147" y="4204759"/>
              <a:ext cx="1250870" cy="1222759"/>
            </a:xfrm>
            <a:prstGeom prst="ellipse">
              <a:avLst/>
            </a:prstGeom>
            <a:solidFill>
              <a:schemeClr val="bg1"/>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Cost</a:t>
              </a:r>
              <a:endParaRPr lang="en-US" sz="1200" b="1" dirty="0">
                <a:solidFill>
                  <a:schemeClr val="bg1"/>
                </a:solidFill>
              </a:endParaRPr>
            </a:p>
          </p:txBody>
        </p:sp>
        <p:sp>
          <p:nvSpPr>
            <p:cNvPr id="22" name="Rectangle 3"/>
            <p:cNvSpPr txBox="1">
              <a:spLocks noChangeArrowheads="1"/>
            </p:cNvSpPr>
            <p:nvPr/>
          </p:nvSpPr>
          <p:spPr bwMode="auto">
            <a:xfrm>
              <a:off x="4845229" y="5606450"/>
              <a:ext cx="4101343" cy="1251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0"/>
                </a:spcAft>
                <a:buClr>
                  <a:srgbClr val="003399"/>
                </a:buClr>
                <a:buSzPct val="75000"/>
                <a:buFont typeface="Wingdings" pitchFamily="2" charset="2"/>
                <a:buChar char="n"/>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Highest</a:t>
              </a:r>
              <a:r>
                <a:rPr kumimoji="0" lang="en-US" b="0" i="0" u="none" strike="noStrike" kern="0" cap="none" spc="0" normalizeH="0" noProof="0" dirty="0" smtClean="0">
                  <a:ln>
                    <a:noFill/>
                  </a:ln>
                  <a:solidFill>
                    <a:schemeClr val="tx1"/>
                  </a:solidFill>
                  <a:effectLst/>
                  <a:uLnTx/>
                  <a:uFillTx/>
                  <a:latin typeface="+mn-lt"/>
                  <a:ea typeface="+mn-ea"/>
                  <a:cs typeface="+mn-cs"/>
                </a:rPr>
                <a:t> bandwidth</a:t>
              </a:r>
            </a:p>
            <a:p>
              <a:pPr marL="342900" marR="0" lvl="0" indent="-342900" algn="l" defTabSz="914400" rtl="0" eaLnBrk="1" fontAlgn="base" latinLnBrk="0" hangingPunct="1">
                <a:lnSpc>
                  <a:spcPct val="100000"/>
                </a:lnSpc>
                <a:spcBef>
                  <a:spcPct val="0"/>
                </a:spcBef>
                <a:spcAft>
                  <a:spcPct val="0"/>
                </a:spcAft>
                <a:buClr>
                  <a:srgbClr val="003399"/>
                </a:buClr>
                <a:buSzPct val="75000"/>
                <a:buFont typeface="Wingdings" pitchFamily="2" charset="2"/>
                <a:buChar char="n"/>
                <a:tabLst/>
                <a:defRPr/>
              </a:pPr>
              <a:r>
                <a:rPr lang="en-US" dirty="0" smtClean="0"/>
                <a:t>28G transceivers at 200 mW</a:t>
              </a:r>
            </a:p>
            <a:p>
              <a:pPr marL="342900" indent="-342900" eaLnBrk="1" hangingPunct="1">
                <a:buClr>
                  <a:srgbClr val="003399"/>
                </a:buClr>
                <a:buSzPct val="75000"/>
                <a:buFont typeface="Wingdings" pitchFamily="2" charset="2"/>
                <a:buChar char="n"/>
                <a:defRPr/>
              </a:pPr>
              <a:r>
                <a:rPr lang="en-US" dirty="0" smtClean="0"/>
                <a:t>Lowest power in high-performance systems</a:t>
              </a:r>
            </a:p>
          </p:txBody>
        </p:sp>
        <p:grpSp>
          <p:nvGrpSpPr>
            <p:cNvPr id="16" name="Group 27"/>
            <p:cNvGrpSpPr/>
            <p:nvPr/>
          </p:nvGrpSpPr>
          <p:grpSpPr>
            <a:xfrm>
              <a:off x="6155900" y="1541438"/>
              <a:ext cx="2697154" cy="4207489"/>
              <a:chOff x="4628246" y="722289"/>
              <a:chExt cx="2697154" cy="4207489"/>
            </a:xfrm>
          </p:grpSpPr>
          <p:sp>
            <p:nvSpPr>
              <p:cNvPr id="25" name="Oval 24"/>
              <p:cNvSpPr/>
              <p:nvPr/>
            </p:nvSpPr>
            <p:spPr bwMode="auto">
              <a:xfrm rot="19573288">
                <a:off x="4922087" y="722289"/>
                <a:ext cx="2012980" cy="4207489"/>
              </a:xfrm>
              <a:prstGeom prst="ellipse">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6063460" y="3384361"/>
                <a:ext cx="1261940" cy="1233774"/>
              </a:xfrm>
              <a:prstGeom prst="ellipse">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Speed</a:t>
                </a:r>
                <a:endParaRPr lang="en-US" sz="1600" b="1" dirty="0">
                  <a:solidFill>
                    <a:schemeClr val="bg1"/>
                  </a:solidFill>
                </a:endParaRPr>
              </a:p>
            </p:txBody>
          </p:sp>
          <p:sp>
            <p:nvSpPr>
              <p:cNvPr id="34" name="Oval 33"/>
              <p:cNvSpPr/>
              <p:nvPr/>
            </p:nvSpPr>
            <p:spPr bwMode="auto">
              <a:xfrm>
                <a:off x="4628246" y="1166069"/>
                <a:ext cx="1197827" cy="1197053"/>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Power</a:t>
                </a:r>
                <a:endParaRPr lang="en-US" sz="1200" b="1" dirty="0">
                  <a:solidFill>
                    <a:schemeClr val="bg1"/>
                  </a:solidFill>
                </a:endParaRPr>
              </a:p>
            </p:txBody>
          </p:sp>
        </p:grpSp>
        <p:sp>
          <p:nvSpPr>
            <p:cNvPr id="48" name="Oval 47"/>
            <p:cNvSpPr/>
            <p:nvPr/>
          </p:nvSpPr>
          <p:spPr bwMode="auto">
            <a:xfrm>
              <a:off x="4780684" y="4201295"/>
              <a:ext cx="1250870" cy="1222759"/>
            </a:xfrm>
            <a:prstGeom prst="ellipse">
              <a:avLst/>
            </a:prstGeom>
            <a:solidFill>
              <a:schemeClr val="accent2">
                <a:lumMod val="75000"/>
                <a:alpha val="30000"/>
              </a:schemeClr>
            </a:solidFill>
            <a:ln>
              <a:solidFill>
                <a:schemeClr val="bg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2000" b="1" dirty="0">
                  <a:solidFill>
                    <a:schemeClr val="bg1"/>
                  </a:solidFill>
                </a:rPr>
                <a:t>Cost</a:t>
              </a:r>
              <a:endParaRPr lang="en-US" sz="1200" b="1" dirty="0">
                <a:solidFill>
                  <a:schemeClr val="bg1"/>
                </a:solidFill>
              </a:endParaRPr>
            </a:p>
          </p:txBody>
        </p:sp>
      </p:grpSp>
      <p:sp>
        <p:nvSpPr>
          <p:cNvPr id="38" name="Slide Number Placeholder 37"/>
          <p:cNvSpPr>
            <a:spLocks noGrp="1"/>
          </p:cNvSpPr>
          <p:nvPr>
            <p:ph type="sldNum" sz="quarter" idx="10"/>
          </p:nvPr>
        </p:nvSpPr>
        <p:spPr/>
        <p:txBody>
          <a:bodyPr/>
          <a:lstStyle/>
          <a:p>
            <a:pPr>
              <a:defRPr/>
            </a:pPr>
            <a:fld id="{6CE5E3FE-A279-48DF-B3FF-4EAF46D5DB6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41275" y="965200"/>
            <a:ext cx="9123363" cy="3595688"/>
            <a:chOff x="41275" y="965200"/>
            <a:chExt cx="9123363" cy="3595688"/>
          </a:xfrm>
        </p:grpSpPr>
        <p:grpSp>
          <p:nvGrpSpPr>
            <p:cNvPr id="3" name="Group 19"/>
            <p:cNvGrpSpPr/>
            <p:nvPr/>
          </p:nvGrpSpPr>
          <p:grpSpPr>
            <a:xfrm>
              <a:off x="41275" y="965200"/>
              <a:ext cx="9123363" cy="3595688"/>
              <a:chOff x="41275" y="965200"/>
              <a:chExt cx="9123363" cy="3595688"/>
            </a:xfrm>
          </p:grpSpPr>
          <p:pic>
            <p:nvPicPr>
              <p:cNvPr id="3074" name="Picture 3"/>
              <p:cNvPicPr>
                <a:picLocks noChangeAspect="1" noChangeArrowheads="1"/>
              </p:cNvPicPr>
              <p:nvPr/>
            </p:nvPicPr>
            <p:blipFill>
              <a:blip r:embed="rId3" cstate="print"/>
              <a:srcRect b="49673"/>
              <a:stretch>
                <a:fillRect/>
              </a:stretch>
            </p:blipFill>
            <p:spPr bwMode="auto">
              <a:xfrm>
                <a:off x="915988" y="965200"/>
                <a:ext cx="7040562" cy="3543300"/>
              </a:xfrm>
              <a:prstGeom prst="rect">
                <a:avLst/>
              </a:prstGeom>
              <a:noFill/>
              <a:ln w="9525">
                <a:noFill/>
                <a:miter lim="800000"/>
                <a:headEnd/>
                <a:tailEnd/>
              </a:ln>
            </p:spPr>
          </p:pic>
          <p:sp>
            <p:nvSpPr>
              <p:cNvPr id="3081" name="TextBox 5"/>
              <p:cNvSpPr txBox="1">
                <a:spLocks noChangeArrowheads="1"/>
              </p:cNvSpPr>
              <p:nvPr/>
            </p:nvSpPr>
            <p:spPr bwMode="auto">
              <a:xfrm rot="-4286034">
                <a:off x="668338" y="3233738"/>
                <a:ext cx="1422400" cy="400050"/>
              </a:xfrm>
              <a:prstGeom prst="rect">
                <a:avLst/>
              </a:prstGeom>
              <a:noFill/>
              <a:ln w="9525">
                <a:noFill/>
                <a:miter lim="800000"/>
                <a:headEnd/>
                <a:tailEnd/>
              </a:ln>
            </p:spPr>
            <p:txBody>
              <a:bodyPr>
                <a:spAutoFit/>
              </a:bodyPr>
              <a:lstStyle/>
              <a:p>
                <a:pPr algn="ctr"/>
                <a:r>
                  <a:rPr lang="en-US" sz="2000" b="1" dirty="0" smtClean="0"/>
                  <a:t>600 Mbps</a:t>
                </a:r>
                <a:endParaRPr lang="en-US" sz="2000" b="1" dirty="0"/>
              </a:p>
            </p:txBody>
          </p:sp>
          <p:sp>
            <p:nvSpPr>
              <p:cNvPr id="3082" name="TextBox 11"/>
              <p:cNvSpPr txBox="1">
                <a:spLocks noChangeArrowheads="1"/>
              </p:cNvSpPr>
              <p:nvPr/>
            </p:nvSpPr>
            <p:spPr bwMode="auto">
              <a:xfrm rot="-1663870">
                <a:off x="2501900" y="1327150"/>
                <a:ext cx="1200150" cy="1208088"/>
              </a:xfrm>
              <a:prstGeom prst="rect">
                <a:avLst/>
              </a:prstGeom>
              <a:noFill/>
              <a:ln w="9525">
                <a:noFill/>
                <a:miter lim="800000"/>
                <a:headEnd/>
                <a:tailEnd/>
              </a:ln>
            </p:spPr>
            <p:txBody>
              <a:bodyPr>
                <a:spAutoFit/>
              </a:bodyPr>
              <a:lstStyle/>
              <a:p>
                <a:pPr algn="ctr">
                  <a:lnSpc>
                    <a:spcPts val="2900"/>
                  </a:lnSpc>
                </a:pPr>
                <a:r>
                  <a:rPr lang="en-US" sz="2000" b="1" dirty="0" smtClean="0"/>
                  <a:t>5G</a:t>
                </a:r>
                <a:endParaRPr lang="en-US" sz="2000" b="1" dirty="0"/>
              </a:p>
              <a:p>
                <a:pPr algn="ctr">
                  <a:lnSpc>
                    <a:spcPts val="2900"/>
                  </a:lnSpc>
                </a:pPr>
                <a:r>
                  <a:rPr lang="en-US" sz="1400" b="1" dirty="0"/>
                  <a:t>&gt;15</a:t>
                </a:r>
              </a:p>
              <a:p>
                <a:pPr algn="ctr">
                  <a:lnSpc>
                    <a:spcPts val="2900"/>
                  </a:lnSpc>
                </a:pPr>
                <a:r>
                  <a:rPr lang="en-US" sz="1400" b="1" dirty="0" smtClean="0"/>
                  <a:t>88 mW</a:t>
                </a:r>
                <a:endParaRPr lang="en-US" sz="1400" b="1" dirty="0"/>
              </a:p>
            </p:txBody>
          </p:sp>
          <p:sp>
            <p:nvSpPr>
              <p:cNvPr id="3083" name="TextBox 12"/>
              <p:cNvSpPr txBox="1">
                <a:spLocks noChangeArrowheads="1"/>
              </p:cNvSpPr>
              <p:nvPr/>
            </p:nvSpPr>
            <p:spPr bwMode="auto">
              <a:xfrm rot="1725631">
                <a:off x="5221288" y="1360488"/>
                <a:ext cx="1201737" cy="1208087"/>
              </a:xfrm>
              <a:prstGeom prst="rect">
                <a:avLst/>
              </a:prstGeom>
              <a:noFill/>
              <a:ln w="9525">
                <a:noFill/>
                <a:miter lim="800000"/>
                <a:headEnd/>
                <a:tailEnd/>
              </a:ln>
            </p:spPr>
            <p:txBody>
              <a:bodyPr>
                <a:spAutoFit/>
              </a:bodyPr>
              <a:lstStyle/>
              <a:p>
                <a:pPr algn="ctr">
                  <a:lnSpc>
                    <a:spcPts val="2900"/>
                  </a:lnSpc>
                </a:pPr>
                <a:r>
                  <a:rPr lang="en-US" sz="2000" b="1" dirty="0" smtClean="0"/>
                  <a:t>10G</a:t>
                </a:r>
                <a:endParaRPr lang="en-US" sz="2000" b="1" dirty="0"/>
              </a:p>
              <a:p>
                <a:pPr algn="ctr">
                  <a:lnSpc>
                    <a:spcPts val="2900"/>
                  </a:lnSpc>
                </a:pPr>
                <a:r>
                  <a:rPr lang="en-US" sz="1400" b="1" dirty="0"/>
                  <a:t>&gt;30</a:t>
                </a:r>
              </a:p>
              <a:p>
                <a:pPr algn="ctr">
                  <a:lnSpc>
                    <a:spcPts val="2900"/>
                  </a:lnSpc>
                </a:pPr>
                <a:r>
                  <a:rPr lang="en-US" sz="1400" b="1" dirty="0" smtClean="0"/>
                  <a:t>135 mW</a:t>
                </a:r>
                <a:endParaRPr lang="en-US" sz="1400" b="1" dirty="0"/>
              </a:p>
            </p:txBody>
          </p:sp>
          <p:sp>
            <p:nvSpPr>
              <p:cNvPr id="3084" name="TextBox 13"/>
              <p:cNvSpPr txBox="1">
                <a:spLocks noChangeArrowheads="1"/>
              </p:cNvSpPr>
              <p:nvPr/>
            </p:nvSpPr>
            <p:spPr bwMode="auto">
              <a:xfrm rot="4259155">
                <a:off x="6561138" y="2903538"/>
                <a:ext cx="1201737" cy="1208087"/>
              </a:xfrm>
              <a:prstGeom prst="rect">
                <a:avLst/>
              </a:prstGeom>
              <a:noFill/>
              <a:ln w="9525">
                <a:noFill/>
                <a:miter lim="800000"/>
                <a:headEnd/>
                <a:tailEnd/>
              </a:ln>
            </p:spPr>
            <p:txBody>
              <a:bodyPr>
                <a:spAutoFit/>
              </a:bodyPr>
              <a:lstStyle/>
              <a:p>
                <a:pPr algn="ctr">
                  <a:lnSpc>
                    <a:spcPts val="2900"/>
                  </a:lnSpc>
                </a:pPr>
                <a:r>
                  <a:rPr lang="en-US" sz="2000" b="1" dirty="0" smtClean="0"/>
                  <a:t>28G</a:t>
                </a:r>
                <a:endParaRPr lang="en-US" sz="2000" b="1" dirty="0"/>
              </a:p>
              <a:p>
                <a:pPr algn="ctr">
                  <a:lnSpc>
                    <a:spcPts val="2900"/>
                  </a:lnSpc>
                </a:pPr>
                <a:r>
                  <a:rPr lang="en-US" sz="1400" b="1" dirty="0"/>
                  <a:t>&gt;50</a:t>
                </a:r>
              </a:p>
              <a:p>
                <a:pPr algn="ctr">
                  <a:lnSpc>
                    <a:spcPts val="2900"/>
                  </a:lnSpc>
                </a:pPr>
                <a:r>
                  <a:rPr lang="en-US" sz="1400" b="1" dirty="0" smtClean="0"/>
                  <a:t>200 mW</a:t>
                </a:r>
                <a:endParaRPr lang="en-US" sz="1400" b="1" dirty="0"/>
              </a:p>
            </p:txBody>
          </p:sp>
          <p:sp>
            <p:nvSpPr>
              <p:cNvPr id="3088" name="TextBox 29"/>
              <p:cNvSpPr txBox="1">
                <a:spLocks noChangeArrowheads="1"/>
              </p:cNvSpPr>
              <p:nvPr/>
            </p:nvSpPr>
            <p:spPr bwMode="auto">
              <a:xfrm>
                <a:off x="3781425" y="1044575"/>
                <a:ext cx="1366838" cy="1168400"/>
              </a:xfrm>
              <a:prstGeom prst="rect">
                <a:avLst/>
              </a:prstGeom>
              <a:noFill/>
              <a:ln w="9525">
                <a:noFill/>
                <a:miter lim="800000"/>
                <a:headEnd/>
                <a:tailEnd/>
              </a:ln>
            </p:spPr>
            <p:txBody>
              <a:bodyPr>
                <a:spAutoFit/>
              </a:bodyPr>
              <a:lstStyle/>
              <a:p>
                <a:pPr algn="ctr">
                  <a:lnSpc>
                    <a:spcPts val="2900"/>
                  </a:lnSpc>
                </a:pPr>
                <a:r>
                  <a:rPr lang="en-US" b="1" i="1" dirty="0">
                    <a:solidFill>
                      <a:schemeClr val="bg1"/>
                    </a:solidFill>
                  </a:rPr>
                  <a:t>Data Rates</a:t>
                </a:r>
              </a:p>
              <a:p>
                <a:pPr algn="ctr">
                  <a:lnSpc>
                    <a:spcPts val="2900"/>
                  </a:lnSpc>
                </a:pPr>
                <a:r>
                  <a:rPr lang="en-US" b="1" i="1" dirty="0">
                    <a:solidFill>
                      <a:schemeClr val="bg1"/>
                    </a:solidFill>
                  </a:rPr>
                  <a:t>Protocols</a:t>
                </a:r>
              </a:p>
              <a:p>
                <a:pPr algn="ctr">
                  <a:lnSpc>
                    <a:spcPts val="2900"/>
                  </a:lnSpc>
                </a:pPr>
                <a:r>
                  <a:rPr lang="en-US" b="1" i="1" dirty="0">
                    <a:solidFill>
                      <a:schemeClr val="bg1"/>
                    </a:solidFill>
                  </a:rPr>
                  <a:t>Power</a:t>
                </a:r>
              </a:p>
            </p:txBody>
          </p:sp>
          <p:sp>
            <p:nvSpPr>
              <p:cNvPr id="3091" name="TextBox 22"/>
              <p:cNvSpPr txBox="1">
                <a:spLocks noChangeArrowheads="1"/>
              </p:cNvSpPr>
              <p:nvPr/>
            </p:nvSpPr>
            <p:spPr bwMode="auto">
              <a:xfrm>
                <a:off x="41275" y="4192588"/>
                <a:ext cx="931863" cy="306387"/>
              </a:xfrm>
              <a:prstGeom prst="rect">
                <a:avLst/>
              </a:prstGeom>
              <a:noFill/>
              <a:ln w="9525">
                <a:noFill/>
                <a:miter lim="800000"/>
                <a:headEnd/>
                <a:tailEnd/>
              </a:ln>
            </p:spPr>
            <p:txBody>
              <a:bodyPr wrap="none">
                <a:spAutoFit/>
              </a:bodyPr>
              <a:lstStyle/>
              <a:p>
                <a:r>
                  <a:rPr lang="en-US" sz="1400" dirty="0"/>
                  <a:t>Low Cost</a:t>
                </a:r>
              </a:p>
            </p:txBody>
          </p:sp>
          <p:sp>
            <p:nvSpPr>
              <p:cNvPr id="3092" name="TextBox 23"/>
              <p:cNvSpPr txBox="1">
                <a:spLocks noChangeArrowheads="1"/>
              </p:cNvSpPr>
              <p:nvPr/>
            </p:nvSpPr>
            <p:spPr bwMode="auto">
              <a:xfrm>
                <a:off x="7942263" y="4037013"/>
                <a:ext cx="1222375" cy="523875"/>
              </a:xfrm>
              <a:prstGeom prst="rect">
                <a:avLst/>
              </a:prstGeom>
              <a:noFill/>
              <a:ln w="9525">
                <a:noFill/>
                <a:miter lim="800000"/>
                <a:headEnd/>
                <a:tailEnd/>
              </a:ln>
            </p:spPr>
            <p:txBody>
              <a:bodyPr>
                <a:spAutoFit/>
              </a:bodyPr>
              <a:lstStyle/>
              <a:p>
                <a:r>
                  <a:rPr lang="en-US" sz="1400" dirty="0"/>
                  <a:t>High </a:t>
                </a:r>
              </a:p>
              <a:p>
                <a:r>
                  <a:rPr lang="en-US" sz="1400" dirty="0"/>
                  <a:t>Performance</a:t>
                </a:r>
              </a:p>
            </p:txBody>
          </p:sp>
        </p:grpSp>
        <p:grpSp>
          <p:nvGrpSpPr>
            <p:cNvPr id="4" name="Group 21"/>
            <p:cNvGrpSpPr/>
            <p:nvPr/>
          </p:nvGrpSpPr>
          <p:grpSpPr>
            <a:xfrm>
              <a:off x="4802188" y="1864040"/>
              <a:ext cx="1705479" cy="2595248"/>
              <a:chOff x="4802188" y="1864040"/>
              <a:chExt cx="1705479" cy="2595248"/>
            </a:xfrm>
          </p:grpSpPr>
          <p:sp>
            <p:nvSpPr>
              <p:cNvPr id="28" name="Freeform 27"/>
              <p:cNvSpPr/>
              <p:nvPr/>
            </p:nvSpPr>
            <p:spPr bwMode="auto">
              <a:xfrm rot="6187289">
                <a:off x="4942103" y="2247349"/>
                <a:ext cx="1948873" cy="1182255"/>
              </a:xfrm>
              <a:custGeom>
                <a:avLst/>
                <a:gdLst>
                  <a:gd name="connsiteX0" fmla="*/ 1847273 w 1948873"/>
                  <a:gd name="connsiteY0" fmla="*/ 1062182 h 1182255"/>
                  <a:gd name="connsiteX1" fmla="*/ 184728 w 1948873"/>
                  <a:gd name="connsiteY1" fmla="*/ 0 h 1182255"/>
                  <a:gd name="connsiteX2" fmla="*/ 129309 w 1948873"/>
                  <a:gd name="connsiteY2" fmla="*/ 55418 h 1182255"/>
                  <a:gd name="connsiteX3" fmla="*/ 83128 w 1948873"/>
                  <a:gd name="connsiteY3" fmla="*/ 120073 h 1182255"/>
                  <a:gd name="connsiteX4" fmla="*/ 46182 w 1948873"/>
                  <a:gd name="connsiteY4" fmla="*/ 184727 h 1182255"/>
                  <a:gd name="connsiteX5" fmla="*/ 9237 w 1948873"/>
                  <a:gd name="connsiteY5" fmla="*/ 258618 h 1182255"/>
                  <a:gd name="connsiteX6" fmla="*/ 0 w 1948873"/>
                  <a:gd name="connsiteY6" fmla="*/ 277091 h 1182255"/>
                  <a:gd name="connsiteX7" fmla="*/ 1948873 w 1948873"/>
                  <a:gd name="connsiteY7" fmla="*/ 1182255 h 1182255"/>
                  <a:gd name="connsiteX8" fmla="*/ 1847273 w 1948873"/>
                  <a:gd name="connsiteY8" fmla="*/ 1062182 h 118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873" h="1182255">
                    <a:moveTo>
                      <a:pt x="1847273" y="1062182"/>
                    </a:moveTo>
                    <a:lnTo>
                      <a:pt x="184728" y="0"/>
                    </a:lnTo>
                    <a:lnTo>
                      <a:pt x="129309" y="55418"/>
                    </a:lnTo>
                    <a:lnTo>
                      <a:pt x="83128" y="120073"/>
                    </a:lnTo>
                    <a:lnTo>
                      <a:pt x="46182" y="184727"/>
                    </a:lnTo>
                    <a:lnTo>
                      <a:pt x="9237" y="258618"/>
                    </a:lnTo>
                    <a:lnTo>
                      <a:pt x="0" y="277091"/>
                    </a:lnTo>
                    <a:lnTo>
                      <a:pt x="1948873" y="1182255"/>
                    </a:lnTo>
                    <a:lnTo>
                      <a:pt x="1847273" y="1062182"/>
                    </a:lnTo>
                    <a:close/>
                  </a:path>
                </a:pathLst>
              </a:custGeom>
              <a:gradFill>
                <a:gsLst>
                  <a:gs pos="0">
                    <a:srgbClr val="FF6600">
                      <a:alpha val="0"/>
                    </a:srgbClr>
                  </a:gs>
                  <a:gs pos="52000">
                    <a:srgbClr val="FF6600">
                      <a:alpha val="55000"/>
                    </a:srgbClr>
                  </a:gs>
                </a:gsLst>
                <a:lin ang="21594000" scaled="0"/>
              </a:gradFill>
              <a:ln w="9525" cap="flat" cmpd="sng" algn="ctr">
                <a:noFill/>
                <a:prstDash val="solid"/>
                <a:round/>
                <a:headEnd type="none" w="med" len="med"/>
                <a:tailEnd type="none" w="med" len="med"/>
              </a:ln>
              <a:effectLst/>
            </p:spPr>
            <p:txBody>
              <a:bodyPr/>
              <a:lstStyle/>
              <a:p>
                <a:pPr>
                  <a:defRPr/>
                </a:pPr>
                <a:endParaRPr lang="en-US" dirty="0"/>
              </a:p>
            </p:txBody>
          </p:sp>
          <p:cxnSp>
            <p:nvCxnSpPr>
              <p:cNvPr id="3078" name="Straight Connector 16"/>
              <p:cNvCxnSpPr>
                <a:cxnSpLocks noChangeShapeType="1"/>
              </p:cNvCxnSpPr>
              <p:nvPr/>
            </p:nvCxnSpPr>
            <p:spPr bwMode="auto">
              <a:xfrm rot="6187289">
                <a:off x="4335463" y="2422525"/>
                <a:ext cx="2503488" cy="1570037"/>
              </a:xfrm>
              <a:prstGeom prst="line">
                <a:avLst/>
              </a:prstGeom>
              <a:noFill/>
              <a:ln w="57150" cap="rnd" algn="ctr">
                <a:solidFill>
                  <a:srgbClr val="FF6600"/>
                </a:solidFill>
                <a:prstDash val="sysDash"/>
                <a:round/>
                <a:headEnd/>
                <a:tailEnd/>
              </a:ln>
            </p:spPr>
          </p:cxnSp>
        </p:grpSp>
      </p:grpSp>
      <p:sp>
        <p:nvSpPr>
          <p:cNvPr id="3089" name="TextBox 31"/>
          <p:cNvSpPr txBox="1">
            <a:spLocks noChangeArrowheads="1"/>
          </p:cNvSpPr>
          <p:nvPr/>
        </p:nvSpPr>
        <p:spPr bwMode="auto">
          <a:xfrm>
            <a:off x="1058863" y="5441950"/>
            <a:ext cx="7112000" cy="646113"/>
          </a:xfrm>
          <a:prstGeom prst="rect">
            <a:avLst/>
          </a:prstGeom>
          <a:noFill/>
          <a:ln w="9525">
            <a:noFill/>
            <a:miter lim="800000"/>
            <a:headEnd/>
            <a:tailEnd/>
          </a:ln>
        </p:spPr>
        <p:txBody>
          <a:bodyPr>
            <a:spAutoFit/>
          </a:bodyPr>
          <a:lstStyle/>
          <a:p>
            <a:pPr algn="ctr"/>
            <a:r>
              <a:rPr lang="en-US" b="1" i="1" dirty="0">
                <a:solidFill>
                  <a:srgbClr val="30C1BE"/>
                </a:solidFill>
              </a:rPr>
              <a:t>Altera’s </a:t>
            </a:r>
            <a:r>
              <a:rPr lang="en-US" b="1" i="1" dirty="0" smtClean="0">
                <a:solidFill>
                  <a:srgbClr val="30C1BE"/>
                </a:solidFill>
              </a:rPr>
              <a:t>28-nm </a:t>
            </a:r>
            <a:r>
              <a:rPr lang="en-US" b="1" i="1" dirty="0">
                <a:solidFill>
                  <a:srgbClr val="30C1BE"/>
                </a:solidFill>
              </a:rPr>
              <a:t>Transceiver Technology is </a:t>
            </a:r>
            <a:r>
              <a:rPr lang="en-US" b="1" i="1" dirty="0" smtClean="0">
                <a:solidFill>
                  <a:srgbClr val="30C1BE"/>
                </a:solidFill>
              </a:rPr>
              <a:t>Based </a:t>
            </a:r>
            <a:r>
              <a:rPr lang="en-US" b="1" i="1" dirty="0">
                <a:solidFill>
                  <a:srgbClr val="30C1BE"/>
                </a:solidFill>
              </a:rPr>
              <a:t>on a Modular Architecture Leveraged Across the Entire Portfolio</a:t>
            </a:r>
          </a:p>
        </p:txBody>
      </p:sp>
      <p:sp>
        <p:nvSpPr>
          <p:cNvPr id="17" name="Rectangle 2"/>
          <p:cNvSpPr txBox="1">
            <a:spLocks noChangeArrowheads="1"/>
          </p:cNvSpPr>
          <p:nvPr/>
        </p:nvSpPr>
        <p:spPr bwMode="auto">
          <a:xfrm>
            <a:off x="350838" y="273050"/>
            <a:ext cx="8331200" cy="914400"/>
          </a:xfrm>
          <a:prstGeom prst="rect">
            <a:avLst/>
          </a:prstGeom>
          <a:noFill/>
          <a:ln w="9525">
            <a:noFill/>
            <a:miter lim="800000"/>
            <a:headEnd/>
            <a:tailEnd/>
          </a:ln>
          <a:effectLst/>
        </p:spPr>
        <p:txBody>
          <a:bodyPr/>
          <a:lstStyle/>
          <a:p>
            <a:pPr eaLnBrk="1" hangingPunct="1">
              <a:defRPr/>
            </a:pPr>
            <a:r>
              <a:rPr lang="en-US" sz="3200" b="1" kern="0" dirty="0">
                <a:solidFill>
                  <a:srgbClr val="003399"/>
                </a:solidFill>
                <a:latin typeface="+mj-lt"/>
                <a:ea typeface="+mj-ea"/>
                <a:cs typeface="+mj-cs"/>
              </a:rPr>
              <a:t>Transceivers that Span the Horizon</a:t>
            </a:r>
          </a:p>
        </p:txBody>
      </p:sp>
      <p:grpSp>
        <p:nvGrpSpPr>
          <p:cNvPr id="5" name="Group 22"/>
          <p:cNvGrpSpPr/>
          <p:nvPr/>
        </p:nvGrpSpPr>
        <p:grpSpPr>
          <a:xfrm>
            <a:off x="3544094" y="3215099"/>
            <a:ext cx="1901825" cy="1922463"/>
            <a:chOff x="3544094" y="3523456"/>
            <a:chExt cx="1901825" cy="1922463"/>
          </a:xfrm>
        </p:grpSpPr>
        <p:sp>
          <p:nvSpPr>
            <p:cNvPr id="3079" name="Rectangle 19"/>
            <p:cNvSpPr>
              <a:spLocks noChangeArrowheads="1"/>
            </p:cNvSpPr>
            <p:nvPr/>
          </p:nvSpPr>
          <p:spPr bwMode="auto">
            <a:xfrm rot="10800000">
              <a:off x="3544094" y="3523456"/>
              <a:ext cx="1901825" cy="1922463"/>
            </a:xfrm>
            <a:prstGeom prst="rect">
              <a:avLst/>
            </a:prstGeom>
            <a:solidFill>
              <a:srgbClr val="008A66"/>
            </a:solidFill>
            <a:ln w="9525" algn="ctr">
              <a:solidFill>
                <a:schemeClr val="tx1"/>
              </a:solidFill>
              <a:round/>
              <a:headEnd/>
              <a:tailEnd/>
            </a:ln>
          </p:spPr>
          <p:txBody>
            <a:bodyPr/>
            <a:lstStyle/>
            <a:p>
              <a:endParaRPr lang="en-US" dirty="0"/>
            </a:p>
          </p:txBody>
        </p:sp>
        <p:sp>
          <p:nvSpPr>
            <p:cNvPr id="26" name="Rectangle 25"/>
            <p:cNvSpPr/>
            <p:nvPr/>
          </p:nvSpPr>
          <p:spPr bwMode="auto">
            <a:xfrm>
              <a:off x="3603625" y="4830247"/>
              <a:ext cx="1782763" cy="452438"/>
            </a:xfrm>
            <a:prstGeom prst="rect">
              <a:avLst/>
            </a:prstGeom>
            <a:solidFill>
              <a:schemeClr val="accent3">
                <a:alpha val="76000"/>
              </a:schemeClr>
            </a:solidFill>
            <a:ln w="9525" cap="flat" cmpd="sng" algn="ctr">
              <a:noFill/>
              <a:prstDash val="solid"/>
              <a:round/>
              <a:headEnd type="none" w="med" len="med"/>
              <a:tailEnd type="none" w="med" len="med"/>
            </a:ln>
            <a:effectLst/>
          </p:spPr>
          <p:txBody>
            <a:bodyPr/>
            <a:lstStyle/>
            <a:p>
              <a:pPr algn="ctr">
                <a:defRPr/>
              </a:pPr>
              <a:r>
                <a:rPr lang="en-US" sz="1400" dirty="0"/>
                <a:t>Base Module</a:t>
              </a:r>
            </a:p>
            <a:p>
              <a:pPr algn="ctr">
                <a:defRPr/>
              </a:pPr>
              <a:r>
                <a:rPr lang="en-US" sz="1100" dirty="0"/>
                <a:t>(3G, 5G, 10G, 14G</a:t>
              </a:r>
              <a:r>
                <a:rPr lang="en-US" sz="1100" dirty="0" smtClean="0"/>
                <a:t>,  </a:t>
              </a:r>
              <a:r>
                <a:rPr lang="en-US" sz="1100" dirty="0"/>
                <a:t>28G)</a:t>
              </a:r>
            </a:p>
          </p:txBody>
        </p:sp>
      </p:grpSp>
      <p:sp>
        <p:nvSpPr>
          <p:cNvPr id="27" name="Rectangle 26"/>
          <p:cNvSpPr/>
          <p:nvPr/>
        </p:nvSpPr>
        <p:spPr bwMode="auto">
          <a:xfrm>
            <a:off x="3603625" y="4043647"/>
            <a:ext cx="1782763" cy="322335"/>
          </a:xfrm>
          <a:prstGeom prst="rect">
            <a:avLst/>
          </a:prstGeom>
          <a:solidFill>
            <a:schemeClr val="accent3">
              <a:alpha val="76000"/>
            </a:schemeClr>
          </a:solidFill>
          <a:ln w="9525" cap="flat" cmpd="sng" algn="ctr">
            <a:noFill/>
            <a:prstDash val="solid"/>
            <a:round/>
            <a:headEnd type="none" w="med" len="med"/>
            <a:tailEnd type="none" w="med" len="med"/>
          </a:ln>
          <a:effectLst/>
        </p:spPr>
        <p:txBody>
          <a:bodyPr/>
          <a:lstStyle/>
          <a:p>
            <a:pPr algn="ctr">
              <a:defRPr/>
            </a:pPr>
            <a:r>
              <a:rPr lang="en-US" sz="1400" dirty="0"/>
              <a:t>Backplane</a:t>
            </a:r>
          </a:p>
        </p:txBody>
      </p:sp>
      <p:sp>
        <p:nvSpPr>
          <p:cNvPr id="25" name="Rectangle 24"/>
          <p:cNvSpPr/>
          <p:nvPr/>
        </p:nvSpPr>
        <p:spPr bwMode="auto">
          <a:xfrm>
            <a:off x="3603625" y="3397202"/>
            <a:ext cx="1782763" cy="490538"/>
          </a:xfrm>
          <a:prstGeom prst="rect">
            <a:avLst/>
          </a:prstGeom>
          <a:solidFill>
            <a:schemeClr val="accent3">
              <a:alpha val="76000"/>
            </a:schemeClr>
          </a:solidFill>
          <a:ln w="9525" cap="flat" cmpd="sng" algn="ctr">
            <a:noFill/>
            <a:prstDash val="solid"/>
            <a:round/>
            <a:headEnd type="none" w="med" len="med"/>
            <a:tailEnd type="none" w="med" len="med"/>
          </a:ln>
          <a:effectLst/>
        </p:spPr>
        <p:txBody>
          <a:bodyPr/>
          <a:lstStyle/>
          <a:p>
            <a:pPr algn="ctr">
              <a:defRPr/>
            </a:pPr>
            <a:r>
              <a:rPr lang="en-US" sz="1400" dirty="0" smtClean="0"/>
              <a:t>Pre-Emphasis and </a:t>
            </a:r>
            <a:r>
              <a:rPr lang="en-US" sz="1400" dirty="0"/>
              <a:t>Equalization</a:t>
            </a:r>
          </a:p>
        </p:txBody>
      </p:sp>
      <p:sp>
        <p:nvSpPr>
          <p:cNvPr id="29" name="TextBox 28"/>
          <p:cNvSpPr txBox="1"/>
          <p:nvPr/>
        </p:nvSpPr>
        <p:spPr>
          <a:xfrm>
            <a:off x="3920066" y="5139267"/>
            <a:ext cx="1112549" cy="307777"/>
          </a:xfrm>
          <a:prstGeom prst="rect">
            <a:avLst/>
          </a:prstGeom>
          <a:noFill/>
        </p:spPr>
        <p:txBody>
          <a:bodyPr wrap="none" rtlCol="0">
            <a:spAutoFit/>
          </a:bodyPr>
          <a:lstStyle/>
          <a:p>
            <a:r>
              <a:rPr lang="en-US" sz="1400" dirty="0" smtClean="0"/>
              <a:t>Transceiver</a:t>
            </a:r>
            <a:endParaRPr lang="en-US" sz="1400" dirty="0"/>
          </a:p>
        </p:txBody>
      </p:sp>
      <p:sp>
        <p:nvSpPr>
          <p:cNvPr id="23" name="Slide Number Placeholder 22"/>
          <p:cNvSpPr>
            <a:spLocks noGrp="1"/>
          </p:cNvSpPr>
          <p:nvPr>
            <p:ph type="sldNum" sz="quarter" idx="10"/>
          </p:nvPr>
        </p:nvSpPr>
        <p:spPr/>
        <p:txBody>
          <a:bodyPr/>
          <a:lstStyle/>
          <a:p>
            <a:pPr>
              <a:defRPr/>
            </a:pPr>
            <a:fld id="{8395798B-5F4D-4D1D-866C-1F60421A34B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Brace 32"/>
          <p:cNvSpPr/>
          <p:nvPr/>
        </p:nvSpPr>
        <p:spPr bwMode="auto">
          <a:xfrm>
            <a:off x="8040148" y="2462760"/>
            <a:ext cx="219075" cy="1546225"/>
          </a:xfrm>
          <a:prstGeom prst="rightBrac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Title 4"/>
          <p:cNvSpPr>
            <a:spLocks noGrp="1"/>
          </p:cNvSpPr>
          <p:nvPr>
            <p:ph type="title"/>
          </p:nvPr>
        </p:nvSpPr>
        <p:spPr>
          <a:xfrm>
            <a:off x="311458" y="190199"/>
            <a:ext cx="8499167" cy="800401"/>
          </a:xfrm>
        </p:spPr>
        <p:txBody>
          <a:bodyPr/>
          <a:lstStyle/>
          <a:p>
            <a:r>
              <a:rPr lang="en-US" dirty="0" smtClean="0"/>
              <a:t>On-Chip Memory Architectures</a:t>
            </a:r>
            <a:endParaRPr lang="en-US" dirty="0"/>
          </a:p>
        </p:txBody>
      </p:sp>
      <p:graphicFrame>
        <p:nvGraphicFramePr>
          <p:cNvPr id="12" name="Table 11"/>
          <p:cNvGraphicFramePr>
            <a:graphicFrameLocks noGrp="1"/>
          </p:cNvGraphicFramePr>
          <p:nvPr/>
        </p:nvGraphicFramePr>
        <p:xfrm>
          <a:off x="6570181" y="2413260"/>
          <a:ext cx="1497960" cy="1617013"/>
        </p:xfrm>
        <a:graphic>
          <a:graphicData uri="http://schemas.openxmlformats.org/drawingml/2006/table">
            <a:tbl>
              <a:tblPr firstRow="1" bandRow="1">
                <a:tableStyleId>{5C22544A-7EE6-4342-B048-85BDC9FD1C3A}</a:tableStyleId>
              </a:tblPr>
              <a:tblGrid>
                <a:gridCol w="1497960"/>
              </a:tblGrid>
              <a:tr h="294220">
                <a:tc>
                  <a:txBody>
                    <a:bodyPr/>
                    <a:lstStyle/>
                    <a:p>
                      <a:pPr algn="ctr"/>
                      <a:r>
                        <a:rPr lang="en-US" sz="1400" b="0" dirty="0" smtClean="0">
                          <a:solidFill>
                            <a:schemeClr val="tx1"/>
                          </a:solidFill>
                        </a:rPr>
                        <a:t>Wireline</a:t>
                      </a:r>
                    </a:p>
                  </a:txBody>
                  <a:tcPr>
                    <a:solidFill>
                      <a:schemeClr val="tx2">
                        <a:lumMod val="75000"/>
                        <a:alpha val="50000"/>
                      </a:schemeClr>
                    </a:solidFill>
                  </a:tcPr>
                </a:tc>
              </a:tr>
              <a:tr h="294220">
                <a:tc>
                  <a:txBody>
                    <a:bodyPr/>
                    <a:lstStyle/>
                    <a:p>
                      <a:pPr algn="ctr"/>
                      <a:r>
                        <a:rPr lang="en-US" sz="1400" dirty="0" smtClean="0"/>
                        <a:t>Wireless</a:t>
                      </a:r>
                      <a:endParaRPr lang="en-US" sz="1400" dirty="0"/>
                    </a:p>
                  </a:txBody>
                  <a:tcPr>
                    <a:solidFill>
                      <a:schemeClr val="tx2">
                        <a:lumMod val="75000"/>
                        <a:alpha val="50000"/>
                      </a:schemeClr>
                    </a:solidFill>
                  </a:tcPr>
                </a:tc>
              </a:tr>
              <a:tr h="294220">
                <a:tc>
                  <a:txBody>
                    <a:bodyPr/>
                    <a:lstStyle/>
                    <a:p>
                      <a:pPr algn="ctr"/>
                      <a:r>
                        <a:rPr lang="en-US" sz="1400" dirty="0" smtClean="0"/>
                        <a:t>Broadcast</a:t>
                      </a:r>
                      <a:endParaRPr lang="en-US" sz="1400" dirty="0"/>
                    </a:p>
                  </a:txBody>
                  <a:tcPr>
                    <a:solidFill>
                      <a:schemeClr val="tx2">
                        <a:lumMod val="75000"/>
                        <a:alpha val="50000"/>
                      </a:schemeClr>
                    </a:solidFill>
                  </a:tcPr>
                </a:tc>
              </a:tr>
              <a:tr h="294220">
                <a:tc>
                  <a:txBody>
                    <a:bodyPr/>
                    <a:lstStyle/>
                    <a:p>
                      <a:pPr algn="ctr"/>
                      <a:r>
                        <a:rPr lang="en-US" sz="1400" dirty="0" smtClean="0"/>
                        <a:t>Military</a:t>
                      </a:r>
                      <a:endParaRPr lang="en-US" sz="1400" dirty="0"/>
                    </a:p>
                  </a:txBody>
                  <a:tcPr>
                    <a:solidFill>
                      <a:schemeClr val="tx2">
                        <a:lumMod val="75000"/>
                        <a:alpha val="50000"/>
                      </a:schemeClr>
                    </a:solidFill>
                  </a:tcPr>
                </a:tc>
              </a:tr>
              <a:tr h="397813">
                <a:tc>
                  <a:txBody>
                    <a:bodyPr/>
                    <a:lstStyle/>
                    <a:p>
                      <a:pPr algn="ctr">
                        <a:buFont typeface="Arial" pitchFamily="34" charset="0"/>
                        <a:buNone/>
                      </a:pPr>
                      <a:r>
                        <a:rPr lang="en-US" sz="1400" dirty="0" smtClean="0"/>
                        <a:t>:</a:t>
                      </a:r>
                      <a:endParaRPr lang="en-US" sz="1400" dirty="0"/>
                    </a:p>
                  </a:txBody>
                  <a:tcPr>
                    <a:solidFill>
                      <a:schemeClr val="tx2">
                        <a:lumMod val="75000"/>
                        <a:alpha val="50000"/>
                      </a:schemeClr>
                    </a:solidFill>
                  </a:tcPr>
                </a:tc>
              </a:tr>
            </a:tbl>
          </a:graphicData>
        </a:graphic>
      </p:graphicFrame>
      <p:grpSp>
        <p:nvGrpSpPr>
          <p:cNvPr id="2" name="Group 34"/>
          <p:cNvGrpSpPr/>
          <p:nvPr/>
        </p:nvGrpSpPr>
        <p:grpSpPr>
          <a:xfrm>
            <a:off x="7327075" y="1343231"/>
            <a:ext cx="1990080" cy="398318"/>
            <a:chOff x="7258562" y="1516772"/>
            <a:chExt cx="1978169" cy="398318"/>
          </a:xfrm>
        </p:grpSpPr>
        <p:sp>
          <p:nvSpPr>
            <p:cNvPr id="29" name="Rectangle 28"/>
            <p:cNvSpPr/>
            <p:nvPr/>
          </p:nvSpPr>
          <p:spPr bwMode="auto">
            <a:xfrm>
              <a:off x="8636303" y="1732210"/>
              <a:ext cx="182880" cy="182880"/>
            </a:xfrm>
            <a:prstGeom prst="rect">
              <a:avLst/>
            </a:prstGeom>
            <a:solidFill>
              <a:srgbClr val="002576">
                <a:alpha val="75000"/>
              </a:srgbClr>
            </a:solidFill>
            <a:ln>
              <a:headEnd type="none" w="med" len="med"/>
              <a:tailEnd type="none" w="med" len="med"/>
            </a:ln>
            <a:effectLst>
              <a:glow rad="127000">
                <a:schemeClr val="tx2">
                  <a:lumMod val="75000"/>
                  <a:alpha val="22000"/>
                </a:schemeClr>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700" b="1"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7258562" y="1516772"/>
              <a:ext cx="1978169" cy="215444"/>
            </a:xfrm>
            <a:prstGeom prst="rect">
              <a:avLst/>
            </a:prstGeom>
            <a:noFill/>
          </p:spPr>
          <p:txBody>
            <a:bodyPr wrap="square" rtlCol="0">
              <a:spAutoFit/>
            </a:bodyPr>
            <a:lstStyle/>
            <a:p>
              <a:r>
                <a:rPr lang="en-US" sz="800" dirty="0" smtClean="0"/>
                <a:t>Memory Logic Array Block (MLAB)</a:t>
              </a:r>
              <a:endParaRPr lang="en-US" sz="800" dirty="0"/>
            </a:p>
          </p:txBody>
        </p:sp>
      </p:grpSp>
      <p:cxnSp>
        <p:nvCxnSpPr>
          <p:cNvPr id="17" name="Straight Connector 16"/>
          <p:cNvCxnSpPr>
            <a:stCxn id="33" idx="1"/>
            <a:endCxn id="29" idx="3"/>
          </p:cNvCxnSpPr>
          <p:nvPr/>
        </p:nvCxnSpPr>
        <p:spPr bwMode="auto">
          <a:xfrm rot="10800000" flipH="1">
            <a:off x="8259222" y="1650109"/>
            <a:ext cx="637869" cy="15857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 name="Straight Connector 17"/>
          <p:cNvCxnSpPr>
            <a:stCxn id="33" idx="1"/>
            <a:endCxn id="29" idx="1"/>
          </p:cNvCxnSpPr>
          <p:nvPr/>
        </p:nvCxnSpPr>
        <p:spPr bwMode="auto">
          <a:xfrm rot="10800000" flipH="1">
            <a:off x="8259223" y="1650109"/>
            <a:ext cx="453888" cy="15857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9" name="Straight Connector 48"/>
          <p:cNvCxnSpPr>
            <a:stCxn id="13" idx="3"/>
          </p:cNvCxnSpPr>
          <p:nvPr/>
        </p:nvCxnSpPr>
        <p:spPr bwMode="auto">
          <a:xfrm flipV="1">
            <a:off x="4601639" y="1913467"/>
            <a:ext cx="681561" cy="135756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0" name="TextBox 59"/>
          <p:cNvSpPr txBox="1"/>
          <p:nvPr/>
        </p:nvSpPr>
        <p:spPr>
          <a:xfrm>
            <a:off x="6331315" y="1750615"/>
            <a:ext cx="2096008" cy="553998"/>
          </a:xfrm>
          <a:prstGeom prst="rect">
            <a:avLst/>
          </a:prstGeom>
          <a:noFill/>
        </p:spPr>
        <p:txBody>
          <a:bodyPr wrap="square" rtlCol="0">
            <a:spAutoFit/>
          </a:bodyPr>
          <a:lstStyle/>
          <a:p>
            <a:pPr algn="ctr"/>
            <a:r>
              <a:rPr lang="en-US" sz="1600" b="1" dirty="0" smtClean="0"/>
              <a:t>All Applications</a:t>
            </a:r>
          </a:p>
          <a:p>
            <a:pPr algn="ctr"/>
            <a:r>
              <a:rPr lang="en-US" sz="1400" dirty="0" smtClean="0"/>
              <a:t>Require Small Buffers</a:t>
            </a:r>
            <a:endParaRPr lang="en-US" sz="1400" dirty="0"/>
          </a:p>
        </p:txBody>
      </p:sp>
      <p:grpSp>
        <p:nvGrpSpPr>
          <p:cNvPr id="3" name="Group 35"/>
          <p:cNvGrpSpPr/>
          <p:nvPr/>
        </p:nvGrpSpPr>
        <p:grpSpPr>
          <a:xfrm>
            <a:off x="2853161" y="958342"/>
            <a:ext cx="3334239" cy="2953246"/>
            <a:chOff x="-85837" y="1611783"/>
            <a:chExt cx="3334239" cy="2774384"/>
          </a:xfrm>
        </p:grpSpPr>
        <p:sp>
          <p:nvSpPr>
            <p:cNvPr id="28" name="Rectangle 27"/>
            <p:cNvSpPr/>
            <p:nvPr/>
          </p:nvSpPr>
          <p:spPr bwMode="auto">
            <a:xfrm>
              <a:off x="2334002" y="1611783"/>
              <a:ext cx="914400" cy="914400"/>
            </a:xfrm>
            <a:prstGeom prst="rect">
              <a:avLst/>
            </a:prstGeom>
            <a:solidFill>
              <a:srgbClr val="002576">
                <a:alpha val="75000"/>
              </a:srgbClr>
            </a:solidFill>
            <a:ln>
              <a:headEnd type="none" w="med" len="med"/>
              <a:tailEnd type="none" w="med" len="med"/>
            </a:ln>
            <a:effectLst>
              <a:glow rad="127000">
                <a:schemeClr val="tx2">
                  <a:lumMod val="75000"/>
                  <a:alpha val="22000"/>
                </a:schemeClr>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M20K</a:t>
              </a:r>
              <a:endParaRPr kumimoji="0" lang="en-US" sz="1400" b="1" i="0" u="none" strike="noStrike" cap="none" normalizeH="0" baseline="0" dirty="0" smtClean="0">
                <a:ln>
                  <a:noFill/>
                </a:ln>
                <a:solidFill>
                  <a:srgbClr val="FFFFFF"/>
                </a:solidFill>
                <a:effectLst/>
                <a:latin typeface="Arial" charset="0"/>
              </a:endParaRPr>
            </a:p>
          </p:txBody>
        </p:sp>
        <p:pic>
          <p:nvPicPr>
            <p:cNvPr id="13" name="Picture 60" descr="industrial"/>
            <p:cNvPicPr>
              <a:picLocks noChangeAspect="1" noChangeArrowheads="1"/>
            </p:cNvPicPr>
            <p:nvPr/>
          </p:nvPicPr>
          <p:blipFill>
            <a:blip r:embed="rId3" cstate="print"/>
            <a:srcRect/>
            <a:stretch>
              <a:fillRect/>
            </a:stretch>
          </p:blipFill>
          <p:spPr bwMode="auto">
            <a:xfrm>
              <a:off x="457200" y="3182641"/>
              <a:ext cx="1205441" cy="1203526"/>
            </a:xfrm>
            <a:prstGeom prst="rect">
              <a:avLst/>
            </a:prstGeom>
            <a:noFill/>
            <a:ln w="9525">
              <a:noFill/>
              <a:miter lim="800000"/>
              <a:headEnd/>
              <a:tailEnd/>
            </a:ln>
          </p:spPr>
        </p:pic>
        <p:sp>
          <p:nvSpPr>
            <p:cNvPr id="25" name="TextBox 24"/>
            <p:cNvSpPr txBox="1"/>
            <p:nvPr/>
          </p:nvSpPr>
          <p:spPr>
            <a:xfrm>
              <a:off x="-85837" y="2394008"/>
              <a:ext cx="2254032" cy="520445"/>
            </a:xfrm>
            <a:prstGeom prst="rect">
              <a:avLst/>
            </a:prstGeom>
            <a:noFill/>
          </p:spPr>
          <p:txBody>
            <a:bodyPr wrap="square" rtlCol="0">
              <a:spAutoFit/>
            </a:bodyPr>
            <a:lstStyle/>
            <a:p>
              <a:pPr algn="ctr"/>
              <a:r>
                <a:rPr lang="en-US" sz="1600" b="1" dirty="0" smtClean="0"/>
                <a:t>100 GbE Line Card</a:t>
              </a:r>
            </a:p>
            <a:p>
              <a:pPr algn="ctr"/>
              <a:r>
                <a:rPr lang="en-US" sz="1400" dirty="0" smtClean="0"/>
                <a:t>Requires Raw Bit Density</a:t>
              </a:r>
            </a:p>
          </p:txBody>
        </p:sp>
        <p:cxnSp>
          <p:nvCxnSpPr>
            <p:cNvPr id="48" name="Straight Connector 47"/>
            <p:cNvCxnSpPr>
              <a:stCxn id="13" idx="3"/>
            </p:cNvCxnSpPr>
            <p:nvPr/>
          </p:nvCxnSpPr>
          <p:spPr bwMode="auto">
            <a:xfrm flipV="1">
              <a:off x="1662641" y="2517015"/>
              <a:ext cx="1570561" cy="126739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27" name="Rectangle 26"/>
          <p:cNvSpPr/>
          <p:nvPr/>
        </p:nvSpPr>
        <p:spPr bwMode="auto">
          <a:xfrm>
            <a:off x="2455365" y="1364487"/>
            <a:ext cx="473764" cy="505986"/>
          </a:xfrm>
          <a:prstGeom prst="rect">
            <a:avLst/>
          </a:prstGeom>
          <a:solidFill>
            <a:srgbClr val="002576">
              <a:alpha val="75000"/>
            </a:srgbClr>
          </a:solidFill>
          <a:ln>
            <a:headEnd type="none" w="med" len="med"/>
            <a:tailEnd type="none" w="med" len="med"/>
          </a:ln>
          <a:effectLst>
            <a:glow rad="127000">
              <a:schemeClr val="tx2">
                <a:lumMod val="75000"/>
                <a:alpha val="22000"/>
              </a:schemeClr>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charset="0"/>
              </a:rPr>
              <a:t>M10K</a:t>
            </a:r>
          </a:p>
        </p:txBody>
      </p:sp>
      <p:pic>
        <p:nvPicPr>
          <p:cNvPr id="21" name="Picture 7"/>
          <p:cNvPicPr>
            <a:picLocks noChangeAspect="1" noChangeArrowheads="1"/>
          </p:cNvPicPr>
          <p:nvPr/>
        </p:nvPicPr>
        <p:blipFill>
          <a:blip r:embed="rId4" cstate="print"/>
          <a:srcRect l="17600" t="21867" r="61650" b="41866"/>
          <a:stretch>
            <a:fillRect/>
          </a:stretch>
        </p:blipFill>
        <p:spPr bwMode="auto">
          <a:xfrm>
            <a:off x="812852" y="2720898"/>
            <a:ext cx="812749" cy="1137845"/>
          </a:xfrm>
          <a:prstGeom prst="rect">
            <a:avLst/>
          </a:prstGeom>
          <a:noFill/>
          <a:ln w="9525">
            <a:noFill/>
            <a:miter lim="800000"/>
            <a:headEnd/>
            <a:tailEnd/>
          </a:ln>
        </p:spPr>
      </p:pic>
      <p:sp>
        <p:nvSpPr>
          <p:cNvPr id="31" name="TextBox 30"/>
          <p:cNvSpPr txBox="1"/>
          <p:nvPr/>
        </p:nvSpPr>
        <p:spPr>
          <a:xfrm>
            <a:off x="101383" y="1784899"/>
            <a:ext cx="2214179" cy="769441"/>
          </a:xfrm>
          <a:prstGeom prst="rect">
            <a:avLst/>
          </a:prstGeom>
          <a:noFill/>
        </p:spPr>
        <p:txBody>
          <a:bodyPr wrap="square" rtlCol="0">
            <a:spAutoFit/>
          </a:bodyPr>
          <a:lstStyle/>
          <a:p>
            <a:pPr algn="ctr"/>
            <a:r>
              <a:rPr lang="en-US" sz="1600" b="1" dirty="0" smtClean="0"/>
              <a:t>Remote Radio Unit</a:t>
            </a:r>
          </a:p>
          <a:p>
            <a:pPr algn="ctr"/>
            <a:r>
              <a:rPr lang="en-US" sz="1400" dirty="0" smtClean="0"/>
              <a:t>Requires More Ports for Efficient Buffering</a:t>
            </a:r>
            <a:endParaRPr lang="en-US" sz="1400" dirty="0"/>
          </a:p>
        </p:txBody>
      </p:sp>
      <p:cxnSp>
        <p:nvCxnSpPr>
          <p:cNvPr id="42" name="Straight Connector 41"/>
          <p:cNvCxnSpPr>
            <a:stCxn id="21" idx="3"/>
          </p:cNvCxnSpPr>
          <p:nvPr/>
        </p:nvCxnSpPr>
        <p:spPr bwMode="auto">
          <a:xfrm flipV="1">
            <a:off x="1625601" y="1854200"/>
            <a:ext cx="1278466" cy="143562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 name="Straight Connector 42"/>
          <p:cNvCxnSpPr>
            <a:stCxn id="21" idx="3"/>
          </p:cNvCxnSpPr>
          <p:nvPr/>
        </p:nvCxnSpPr>
        <p:spPr bwMode="auto">
          <a:xfrm flipV="1">
            <a:off x="1625601" y="1862667"/>
            <a:ext cx="829732" cy="1427154"/>
          </a:xfrm>
          <a:prstGeom prst="line">
            <a:avLst/>
          </a:prstGeom>
          <a:solidFill>
            <a:schemeClr val="accent1"/>
          </a:solidFill>
          <a:ln w="19050" cap="flat" cmpd="sng" algn="ctr">
            <a:solidFill>
              <a:schemeClr val="tx1"/>
            </a:solidFill>
            <a:prstDash val="solid"/>
            <a:round/>
            <a:headEnd type="none" w="med" len="med"/>
            <a:tailEnd type="none" w="med" len="med"/>
          </a:ln>
          <a:effectLst/>
        </p:spPr>
      </p:cxnSp>
      <p:graphicFrame>
        <p:nvGraphicFramePr>
          <p:cNvPr id="44" name="Table 43"/>
          <p:cNvGraphicFramePr>
            <a:graphicFrameLocks noGrp="1"/>
          </p:cNvGraphicFramePr>
          <p:nvPr/>
        </p:nvGraphicFramePr>
        <p:xfrm>
          <a:off x="2446868" y="4224872"/>
          <a:ext cx="4250265" cy="1921932"/>
        </p:xfrm>
        <a:graphic>
          <a:graphicData uri="http://schemas.openxmlformats.org/drawingml/2006/table">
            <a:tbl>
              <a:tblPr firstRow="1" bandRow="1">
                <a:tableStyleId>{8A107856-5554-42FB-B03E-39F5DBC370BA}</a:tableStyleId>
              </a:tblPr>
              <a:tblGrid>
                <a:gridCol w="1145517"/>
                <a:gridCol w="3104748"/>
              </a:tblGrid>
              <a:tr h="640644">
                <a:tc>
                  <a:txBody>
                    <a:bodyPr/>
                    <a:lstStyle/>
                    <a:p>
                      <a:pPr algn="l"/>
                      <a:r>
                        <a:rPr lang="en-US" sz="1400" b="0" dirty="0" smtClean="0"/>
                        <a:t>M10K Block</a:t>
                      </a:r>
                      <a:endParaRPr lang="en-US" sz="1400" b="0" dirty="0"/>
                    </a:p>
                  </a:txBody>
                  <a:tcPr anchor="ctr">
                    <a:solidFill>
                      <a:schemeClr val="tx2">
                        <a:lumMod val="60000"/>
                        <a:lumOff val="40000"/>
                        <a:alpha val="60000"/>
                      </a:schemeClr>
                    </a:solidFill>
                  </a:tcPr>
                </a:tc>
                <a:tc>
                  <a:txBody>
                    <a:bodyPr/>
                    <a:lstStyle/>
                    <a:p>
                      <a:pPr>
                        <a:buClr>
                          <a:schemeClr val="tx2">
                            <a:lumMod val="75000"/>
                          </a:schemeClr>
                        </a:buClr>
                        <a:buSzPct val="100000"/>
                        <a:buFont typeface="Wingdings" charset="2"/>
                        <a:buChar char="§"/>
                      </a:pPr>
                      <a:r>
                        <a:rPr lang="en-US" sz="1200" b="0" dirty="0" smtClean="0"/>
                        <a:t> New M10K memory block enables high buffer performance</a:t>
                      </a:r>
                    </a:p>
                    <a:p>
                      <a:pPr>
                        <a:buClr>
                          <a:schemeClr val="tx2">
                            <a:lumMod val="75000"/>
                          </a:schemeClr>
                        </a:buClr>
                        <a:buSzPct val="100000"/>
                        <a:buFont typeface="Wingdings" charset="2"/>
                        <a:buChar char="§"/>
                      </a:pPr>
                      <a:r>
                        <a:rPr lang="en-US" sz="1200" b="0" baseline="0" dirty="0" smtClean="0"/>
                        <a:t> M</a:t>
                      </a:r>
                      <a:r>
                        <a:rPr lang="en-US" sz="1200" b="0" dirty="0" smtClean="0"/>
                        <a:t>ore ports per silicon area</a:t>
                      </a:r>
                      <a:endParaRPr lang="en-US" sz="1200" b="0" dirty="0"/>
                    </a:p>
                  </a:txBody>
                  <a:tcPr anchor="ctr">
                    <a:solidFill>
                      <a:schemeClr val="tx2">
                        <a:lumMod val="60000"/>
                        <a:lumOff val="40000"/>
                        <a:alpha val="60000"/>
                      </a:schemeClr>
                    </a:solidFill>
                  </a:tcPr>
                </a:tc>
              </a:tr>
              <a:tr h="640644">
                <a:tc>
                  <a:txBody>
                    <a:bodyPr/>
                    <a:lstStyle/>
                    <a:p>
                      <a:pPr algn="l"/>
                      <a:r>
                        <a:rPr lang="en-US" sz="1400" dirty="0" smtClean="0"/>
                        <a:t>M20K Block</a:t>
                      </a:r>
                      <a:endParaRPr lang="en-US" sz="1400" b="1" dirty="0"/>
                    </a:p>
                  </a:txBody>
                  <a:tcPr anchor="ctr">
                    <a:solidFill>
                      <a:schemeClr val="tx2">
                        <a:lumMod val="60000"/>
                        <a:lumOff val="40000"/>
                        <a:alpha val="40000"/>
                      </a:schemeClr>
                    </a:solidFill>
                  </a:tcPr>
                </a:tc>
                <a:tc>
                  <a:txBody>
                    <a:bodyPr/>
                    <a:lstStyle/>
                    <a:p>
                      <a:pPr marL="0" marR="0" indent="0" algn="l" defTabSz="914400" rtl="0" eaLnBrk="1" fontAlgn="auto" latinLnBrk="0" hangingPunct="1">
                        <a:lnSpc>
                          <a:spcPct val="100000"/>
                        </a:lnSpc>
                        <a:spcBef>
                          <a:spcPts val="0"/>
                        </a:spcBef>
                        <a:spcAft>
                          <a:spcPts val="0"/>
                        </a:spcAft>
                        <a:buClr>
                          <a:schemeClr val="tx2">
                            <a:lumMod val="75000"/>
                          </a:schemeClr>
                        </a:buClr>
                        <a:buSzTx/>
                        <a:buFont typeface="Wingdings" charset="2"/>
                        <a:buChar char="§"/>
                        <a:tabLst/>
                        <a:defRPr/>
                      </a:pPr>
                      <a:r>
                        <a:rPr lang="en-US" sz="1200" dirty="0" smtClean="0"/>
                        <a:t> Built for high</a:t>
                      </a:r>
                      <a:r>
                        <a:rPr lang="en-US" sz="1200" baseline="0" dirty="0" smtClean="0"/>
                        <a:t> </a:t>
                      </a:r>
                      <a:r>
                        <a:rPr lang="en-US" sz="1200" dirty="0" smtClean="0"/>
                        <a:t>data performance</a:t>
                      </a:r>
                    </a:p>
                    <a:p>
                      <a:pPr marL="0" marR="0" indent="0" algn="l" defTabSz="914400" rtl="0" eaLnBrk="1" fontAlgn="auto" latinLnBrk="0" hangingPunct="1">
                        <a:lnSpc>
                          <a:spcPct val="100000"/>
                        </a:lnSpc>
                        <a:spcBef>
                          <a:spcPts val="0"/>
                        </a:spcBef>
                        <a:spcAft>
                          <a:spcPts val="0"/>
                        </a:spcAft>
                        <a:buClr>
                          <a:schemeClr val="tx2">
                            <a:lumMod val="75000"/>
                          </a:schemeClr>
                        </a:buClr>
                        <a:buSzTx/>
                        <a:buFont typeface="Wingdings" charset="2"/>
                        <a:buChar char="§"/>
                        <a:tabLst/>
                        <a:defRPr/>
                      </a:pPr>
                      <a:r>
                        <a:rPr lang="en-US" sz="1200" baseline="0" dirty="0" smtClean="0"/>
                        <a:t> </a:t>
                      </a:r>
                      <a:r>
                        <a:rPr lang="en-US" sz="1200" dirty="0" smtClean="0"/>
                        <a:t>More bits per silicon area</a:t>
                      </a:r>
                    </a:p>
                  </a:txBody>
                  <a:tcPr anchor="ctr">
                    <a:solidFill>
                      <a:schemeClr val="tx2">
                        <a:lumMod val="60000"/>
                        <a:lumOff val="40000"/>
                        <a:alpha val="40000"/>
                      </a:schemeClr>
                    </a:solidFill>
                  </a:tcPr>
                </a:tc>
              </a:tr>
              <a:tr h="640644">
                <a:tc>
                  <a:txBody>
                    <a:bodyPr/>
                    <a:lstStyle/>
                    <a:p>
                      <a:pPr algn="l"/>
                      <a:r>
                        <a:rPr lang="en-US" sz="1400" dirty="0" smtClean="0"/>
                        <a:t>MLAB Block</a:t>
                      </a:r>
                      <a:endParaRPr lang="en-US" sz="1400" b="1" dirty="0"/>
                    </a:p>
                  </a:txBody>
                  <a:tcPr anchor="ctr">
                    <a:solidFill>
                      <a:schemeClr val="tx2">
                        <a:lumMod val="60000"/>
                        <a:lumOff val="40000"/>
                        <a:alpha val="20000"/>
                      </a:schemeClr>
                    </a:solidFill>
                  </a:tcPr>
                </a:tc>
                <a:tc>
                  <a:txBody>
                    <a:bodyPr/>
                    <a:lstStyle/>
                    <a:p>
                      <a:pPr>
                        <a:buClr>
                          <a:schemeClr val="tx2">
                            <a:lumMod val="75000"/>
                          </a:schemeClr>
                        </a:buClr>
                        <a:buFont typeface="Wingdings" charset="2"/>
                        <a:buChar char="§"/>
                      </a:pPr>
                      <a:r>
                        <a:rPr lang="en-US" sz="1200" dirty="0" smtClean="0"/>
                        <a:t> 640</a:t>
                      </a:r>
                      <a:r>
                        <a:rPr lang="en-US" sz="1200" baseline="0" dirty="0" smtClean="0"/>
                        <a:t> </a:t>
                      </a:r>
                      <a:r>
                        <a:rPr lang="en-US" sz="1200" dirty="0" smtClean="0"/>
                        <a:t>bits</a:t>
                      </a:r>
                    </a:p>
                    <a:p>
                      <a:pPr>
                        <a:buClr>
                          <a:schemeClr val="tx2">
                            <a:lumMod val="75000"/>
                          </a:schemeClr>
                        </a:buClr>
                        <a:buFont typeface="Wingdings" charset="2"/>
                        <a:buChar char="§"/>
                      </a:pPr>
                      <a:r>
                        <a:rPr lang="en-US" sz="1200" baseline="0" dirty="0" smtClean="0"/>
                        <a:t> </a:t>
                      </a:r>
                      <a:r>
                        <a:rPr lang="en-US" sz="1200" dirty="0" smtClean="0"/>
                        <a:t>Shallow FIFOs</a:t>
                      </a:r>
                    </a:p>
                    <a:p>
                      <a:pPr>
                        <a:buClr>
                          <a:schemeClr val="tx2">
                            <a:lumMod val="75000"/>
                          </a:schemeClr>
                        </a:buClr>
                        <a:buFont typeface="Wingdings" charset="2"/>
                        <a:buChar char="§"/>
                      </a:pPr>
                      <a:r>
                        <a:rPr lang="en-US" sz="1200" baseline="0" dirty="0" smtClean="0"/>
                        <a:t> </a:t>
                      </a:r>
                      <a:r>
                        <a:rPr lang="en-US" sz="1200" dirty="0" smtClean="0"/>
                        <a:t>Delay elements</a:t>
                      </a:r>
                      <a:endParaRPr lang="en-US" sz="1200" b="0" dirty="0" smtClean="0"/>
                    </a:p>
                  </a:txBody>
                  <a:tcPr anchor="ctr">
                    <a:solidFill>
                      <a:schemeClr val="tx2">
                        <a:lumMod val="60000"/>
                        <a:lumOff val="40000"/>
                        <a:alpha val="20000"/>
                      </a:schemeClr>
                    </a:solidFill>
                  </a:tcPr>
                </a:tc>
              </a:tr>
            </a:tbl>
          </a:graphicData>
        </a:graphic>
      </p:graphicFrame>
      <p:sp>
        <p:nvSpPr>
          <p:cNvPr id="53" name="TextBox 52"/>
          <p:cNvSpPr txBox="1"/>
          <p:nvPr/>
        </p:nvSpPr>
        <p:spPr>
          <a:xfrm>
            <a:off x="7611533" y="5334000"/>
            <a:ext cx="184666" cy="369332"/>
          </a:xfrm>
          <a:prstGeom prst="rect">
            <a:avLst/>
          </a:prstGeom>
          <a:noFill/>
        </p:spPr>
        <p:txBody>
          <a:bodyPr wrap="none" rtlCol="0">
            <a:spAutoFit/>
          </a:bodyPr>
          <a:lstStyle/>
          <a:p>
            <a:endParaRPr lang="en-US" dirty="0"/>
          </a:p>
        </p:txBody>
      </p:sp>
      <p:sp>
        <p:nvSpPr>
          <p:cNvPr id="24" name="Slide Number Placeholder 23"/>
          <p:cNvSpPr>
            <a:spLocks noGrp="1"/>
          </p:cNvSpPr>
          <p:nvPr>
            <p:ph type="sldNum" sz="quarter" idx="10"/>
          </p:nvPr>
        </p:nvSpPr>
        <p:spPr/>
        <p:txBody>
          <a:bodyPr/>
          <a:lstStyle/>
          <a:p>
            <a:pPr>
              <a:defRPr/>
            </a:pPr>
            <a:fld id="{F80CD9CA-C639-402B-B077-1AB203462452}"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247649" y="2284595"/>
            <a:ext cx="2676525" cy="3133625"/>
          </a:xfrm>
          <a:prstGeom prst="rect">
            <a:avLst/>
          </a:prstGeom>
          <a:gradFill flip="none" rotWithShape="1">
            <a:gsLst>
              <a:gs pos="0">
                <a:schemeClr val="tx2">
                  <a:lumMod val="75000"/>
                  <a:tint val="66000"/>
                  <a:satMod val="160000"/>
                  <a:alpha val="35000"/>
                </a:schemeClr>
              </a:gs>
              <a:gs pos="50000">
                <a:schemeClr val="tx2">
                  <a:lumMod val="75000"/>
                  <a:tint val="44500"/>
                  <a:satMod val="160000"/>
                </a:schemeClr>
              </a:gs>
              <a:gs pos="100000">
                <a:schemeClr val="tx2">
                  <a:lumMod val="75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3257551" y="2282883"/>
            <a:ext cx="2628900" cy="3135338"/>
          </a:xfrm>
          <a:prstGeom prst="rect">
            <a:avLst/>
          </a:prstGeom>
          <a:gradFill flip="none" rotWithShape="1">
            <a:gsLst>
              <a:gs pos="0">
                <a:schemeClr val="tx2">
                  <a:lumMod val="75000"/>
                  <a:tint val="66000"/>
                  <a:satMod val="160000"/>
                  <a:alpha val="35000"/>
                </a:schemeClr>
              </a:gs>
              <a:gs pos="50000">
                <a:schemeClr val="tx2">
                  <a:lumMod val="75000"/>
                  <a:tint val="44500"/>
                  <a:satMod val="160000"/>
                </a:schemeClr>
              </a:gs>
              <a:gs pos="100000">
                <a:schemeClr val="tx2">
                  <a:lumMod val="75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6267449" y="2286000"/>
            <a:ext cx="2609851" cy="3132220"/>
          </a:xfrm>
          <a:prstGeom prst="rect">
            <a:avLst/>
          </a:prstGeom>
          <a:gradFill flip="none" rotWithShape="1">
            <a:gsLst>
              <a:gs pos="0">
                <a:schemeClr val="tx2">
                  <a:lumMod val="75000"/>
                  <a:tint val="66000"/>
                  <a:satMod val="160000"/>
                  <a:alpha val="35000"/>
                </a:schemeClr>
              </a:gs>
              <a:gs pos="50000">
                <a:schemeClr val="tx2">
                  <a:lumMod val="75000"/>
                  <a:tint val="44500"/>
                  <a:satMod val="160000"/>
                </a:schemeClr>
              </a:gs>
              <a:gs pos="100000">
                <a:schemeClr val="tx2">
                  <a:lumMod val="75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457200" y="176097"/>
            <a:ext cx="8229600" cy="1143000"/>
          </a:xfrm>
        </p:spPr>
        <p:txBody>
          <a:bodyPr/>
          <a:lstStyle/>
          <a:p>
            <a:r>
              <a:rPr lang="en-US" dirty="0" smtClean="0"/>
              <a:t>External Memory Support in Portfolio</a:t>
            </a:r>
            <a:endParaRPr lang="en-US" dirty="0"/>
          </a:p>
        </p:txBody>
      </p:sp>
      <p:sp>
        <p:nvSpPr>
          <p:cNvPr id="20" name="TextBox 19"/>
          <p:cNvSpPr txBox="1"/>
          <p:nvPr/>
        </p:nvSpPr>
        <p:spPr>
          <a:xfrm>
            <a:off x="6160555" y="1215526"/>
            <a:ext cx="2809875" cy="1077218"/>
          </a:xfrm>
          <a:prstGeom prst="rect">
            <a:avLst/>
          </a:prstGeom>
          <a:noFill/>
        </p:spPr>
        <p:txBody>
          <a:bodyPr wrap="square" rtlCol="0">
            <a:spAutoFit/>
          </a:bodyPr>
          <a:lstStyle/>
          <a:p>
            <a:pPr algn="ctr"/>
            <a:r>
              <a:rPr lang="en-US" sz="1400" b="1" u="sng" dirty="0" smtClean="0"/>
              <a:t>Soft Memory Controller for High-Bandwidth Applications</a:t>
            </a:r>
          </a:p>
          <a:p>
            <a:pPr algn="ctr"/>
            <a:endParaRPr lang="en-US" sz="1200" dirty="0" smtClean="0"/>
          </a:p>
          <a:p>
            <a:pPr algn="ctr"/>
            <a:r>
              <a:rPr lang="en-US" sz="1200" dirty="0" smtClean="0"/>
              <a:t>(1066 MHz DDR3,</a:t>
            </a:r>
          </a:p>
          <a:p>
            <a:pPr algn="ctr"/>
            <a:r>
              <a:rPr lang="en-US" sz="1200" dirty="0" smtClean="0"/>
              <a:t>RLDRAMIII and QDR II+)</a:t>
            </a:r>
          </a:p>
        </p:txBody>
      </p:sp>
      <p:sp>
        <p:nvSpPr>
          <p:cNvPr id="21" name="TextBox 20"/>
          <p:cNvSpPr txBox="1"/>
          <p:nvPr/>
        </p:nvSpPr>
        <p:spPr>
          <a:xfrm>
            <a:off x="3278496" y="1240196"/>
            <a:ext cx="2555451" cy="892552"/>
          </a:xfrm>
          <a:prstGeom prst="rect">
            <a:avLst/>
          </a:prstGeom>
          <a:noFill/>
        </p:spPr>
        <p:txBody>
          <a:bodyPr wrap="square" rtlCol="0">
            <a:spAutoFit/>
          </a:bodyPr>
          <a:lstStyle/>
          <a:p>
            <a:pPr algn="ctr"/>
            <a:r>
              <a:rPr lang="en-US" sz="1400" b="1" u="sng" dirty="0" smtClean="0"/>
              <a:t>Hard Memory Controller for Mid-Range Applications</a:t>
            </a:r>
          </a:p>
          <a:p>
            <a:pPr algn="ctr"/>
            <a:endParaRPr lang="en-US" sz="1200" dirty="0" smtClean="0"/>
          </a:p>
          <a:p>
            <a:pPr algn="ctr"/>
            <a:r>
              <a:rPr lang="en-US" sz="1200" dirty="0" smtClean="0"/>
              <a:t>(</a:t>
            </a:r>
            <a:r>
              <a:rPr lang="en-US" altLang="zh-CN" sz="1200" dirty="0" smtClean="0"/>
              <a:t>533</a:t>
            </a:r>
            <a:r>
              <a:rPr lang="en-US" sz="1200" dirty="0" smtClean="0"/>
              <a:t> MHz DDR3)</a:t>
            </a:r>
          </a:p>
        </p:txBody>
      </p:sp>
      <p:sp>
        <p:nvSpPr>
          <p:cNvPr id="22" name="TextBox 21"/>
          <p:cNvSpPr txBox="1"/>
          <p:nvPr/>
        </p:nvSpPr>
        <p:spPr>
          <a:xfrm>
            <a:off x="284410" y="1231208"/>
            <a:ext cx="2562900" cy="1077218"/>
          </a:xfrm>
          <a:prstGeom prst="rect">
            <a:avLst/>
          </a:prstGeom>
          <a:noFill/>
        </p:spPr>
        <p:txBody>
          <a:bodyPr wrap="square" rtlCol="0">
            <a:spAutoFit/>
          </a:bodyPr>
          <a:lstStyle/>
          <a:p>
            <a:pPr algn="ctr"/>
            <a:r>
              <a:rPr lang="en-US" sz="1400" b="1" u="sng" dirty="0" smtClean="0"/>
              <a:t>Hard Memory Controller for Low-Cost Applications</a:t>
            </a:r>
          </a:p>
          <a:p>
            <a:pPr algn="ctr"/>
            <a:endParaRPr lang="en-US" sz="1200" dirty="0" smtClean="0"/>
          </a:p>
          <a:p>
            <a:pPr algn="ctr"/>
            <a:r>
              <a:rPr lang="en-US" sz="1200" dirty="0" smtClean="0"/>
              <a:t>(Mobile DDR, LPDDR2 and </a:t>
            </a:r>
          </a:p>
          <a:p>
            <a:pPr algn="ctr"/>
            <a:r>
              <a:rPr lang="en-US" sz="1200" dirty="0" smtClean="0"/>
              <a:t>400 MHz DDR3)</a:t>
            </a:r>
          </a:p>
        </p:txBody>
      </p:sp>
      <p:pic>
        <p:nvPicPr>
          <p:cNvPr id="23" name="Picture 22" descr="GbE Switch.tiff"/>
          <p:cNvPicPr>
            <a:picLocks noChangeAspect="1"/>
          </p:cNvPicPr>
          <p:nvPr/>
        </p:nvPicPr>
        <p:blipFill>
          <a:blip r:embed="rId3" cstate="print"/>
          <a:stretch>
            <a:fillRect/>
          </a:stretch>
        </p:blipFill>
        <p:spPr>
          <a:xfrm>
            <a:off x="6648724" y="2834768"/>
            <a:ext cx="1814330" cy="1593295"/>
          </a:xfrm>
          <a:prstGeom prst="rect">
            <a:avLst/>
          </a:prstGeom>
        </p:spPr>
      </p:pic>
      <p:sp>
        <p:nvSpPr>
          <p:cNvPr id="29" name="TextBox 28"/>
          <p:cNvSpPr txBox="1"/>
          <p:nvPr/>
        </p:nvSpPr>
        <p:spPr>
          <a:xfrm>
            <a:off x="6371113" y="2421416"/>
            <a:ext cx="2292615" cy="338554"/>
          </a:xfrm>
          <a:prstGeom prst="rect">
            <a:avLst/>
          </a:prstGeom>
          <a:noFill/>
        </p:spPr>
        <p:txBody>
          <a:bodyPr wrap="none" rtlCol="0">
            <a:spAutoFit/>
          </a:bodyPr>
          <a:lstStyle/>
          <a:p>
            <a:r>
              <a:rPr lang="en-US" sz="1600" dirty="0" smtClean="0"/>
              <a:t>40GbE/100GbE Switch</a:t>
            </a:r>
            <a:endParaRPr lang="en-US" sz="1600" dirty="0"/>
          </a:p>
        </p:txBody>
      </p:sp>
      <p:sp>
        <p:nvSpPr>
          <p:cNvPr id="30" name="TextBox 29"/>
          <p:cNvSpPr txBox="1"/>
          <p:nvPr/>
        </p:nvSpPr>
        <p:spPr>
          <a:xfrm>
            <a:off x="3822891" y="2413033"/>
            <a:ext cx="1546705" cy="338554"/>
          </a:xfrm>
          <a:prstGeom prst="rect">
            <a:avLst/>
          </a:prstGeom>
          <a:noFill/>
        </p:spPr>
        <p:txBody>
          <a:bodyPr wrap="none" rtlCol="0">
            <a:spAutoFit/>
          </a:bodyPr>
          <a:lstStyle/>
          <a:p>
            <a:r>
              <a:rPr lang="en-US" sz="1600" dirty="0" smtClean="0"/>
              <a:t>Video Switcher</a:t>
            </a:r>
            <a:endParaRPr lang="en-US" sz="1600" dirty="0"/>
          </a:p>
        </p:txBody>
      </p:sp>
      <p:sp>
        <p:nvSpPr>
          <p:cNvPr id="31" name="TextBox 30"/>
          <p:cNvSpPr txBox="1"/>
          <p:nvPr/>
        </p:nvSpPr>
        <p:spPr>
          <a:xfrm>
            <a:off x="497125" y="2412152"/>
            <a:ext cx="2108370" cy="338554"/>
          </a:xfrm>
          <a:prstGeom prst="rect">
            <a:avLst/>
          </a:prstGeom>
          <a:noFill/>
        </p:spPr>
        <p:txBody>
          <a:bodyPr wrap="none" rtlCol="0">
            <a:spAutoFit/>
          </a:bodyPr>
          <a:lstStyle/>
          <a:p>
            <a:r>
              <a:rPr lang="en-US" sz="1600" dirty="0" smtClean="0"/>
              <a:t>Night-Vision Goggles</a:t>
            </a:r>
            <a:endParaRPr lang="en-US" sz="1600" dirty="0"/>
          </a:p>
        </p:txBody>
      </p:sp>
      <p:sp>
        <p:nvSpPr>
          <p:cNvPr id="35" name="TextBox 34"/>
          <p:cNvSpPr txBox="1"/>
          <p:nvPr/>
        </p:nvSpPr>
        <p:spPr>
          <a:xfrm>
            <a:off x="6544282" y="4489366"/>
            <a:ext cx="2018693" cy="738664"/>
          </a:xfrm>
          <a:prstGeom prst="rect">
            <a:avLst/>
          </a:prstGeom>
          <a:noFill/>
        </p:spPr>
        <p:txBody>
          <a:bodyPr wrap="square" rtlCol="0">
            <a:spAutoFit/>
          </a:bodyPr>
          <a:lstStyle/>
          <a:p>
            <a:pPr algn="ctr"/>
            <a:r>
              <a:rPr lang="en-US" sz="1400" dirty="0" smtClean="0"/>
              <a:t>Demands the Highest Bandwidth with Maximum Flexibility</a:t>
            </a:r>
            <a:endParaRPr lang="en-US" sz="1200" dirty="0"/>
          </a:p>
        </p:txBody>
      </p:sp>
      <p:sp>
        <p:nvSpPr>
          <p:cNvPr id="36" name="TextBox 35"/>
          <p:cNvSpPr txBox="1"/>
          <p:nvPr/>
        </p:nvSpPr>
        <p:spPr>
          <a:xfrm>
            <a:off x="3584605" y="4366083"/>
            <a:ext cx="2016095" cy="738664"/>
          </a:xfrm>
          <a:prstGeom prst="rect">
            <a:avLst/>
          </a:prstGeom>
          <a:noFill/>
        </p:spPr>
        <p:txBody>
          <a:bodyPr wrap="square" rtlCol="0">
            <a:spAutoFit/>
          </a:bodyPr>
          <a:lstStyle/>
          <a:p>
            <a:pPr algn="ctr"/>
            <a:r>
              <a:rPr lang="en-US" sz="1400" dirty="0" smtClean="0"/>
              <a:t>Demands Low Latency and Fixed Functionality for Ease of Use</a:t>
            </a:r>
            <a:endParaRPr lang="en-US" sz="1200" dirty="0"/>
          </a:p>
        </p:txBody>
      </p:sp>
      <p:sp>
        <p:nvSpPr>
          <p:cNvPr id="37" name="TextBox 36"/>
          <p:cNvSpPr txBox="1"/>
          <p:nvPr/>
        </p:nvSpPr>
        <p:spPr>
          <a:xfrm>
            <a:off x="501133" y="4396082"/>
            <a:ext cx="2061092" cy="954107"/>
          </a:xfrm>
          <a:prstGeom prst="rect">
            <a:avLst/>
          </a:prstGeom>
          <a:noFill/>
        </p:spPr>
        <p:txBody>
          <a:bodyPr wrap="square" rtlCol="0">
            <a:spAutoFit/>
          </a:bodyPr>
          <a:lstStyle/>
          <a:p>
            <a:pPr algn="ctr"/>
            <a:r>
              <a:rPr lang="en-US" sz="1400" dirty="0" smtClean="0"/>
              <a:t>Demands Low Power and Low Latency in a Space-Constrained  Application</a:t>
            </a:r>
            <a:endParaRPr lang="en-US" sz="1400" dirty="0"/>
          </a:p>
        </p:txBody>
      </p:sp>
      <p:pic>
        <p:nvPicPr>
          <p:cNvPr id="33" name="Picture 2" descr="http://blog.broadcastengineering.com/nab/wp-content/uploads/2008/04/broadcastpix_slatehd_0802.jpg"/>
          <p:cNvPicPr>
            <a:picLocks noChangeAspect="1" noChangeArrowheads="1"/>
          </p:cNvPicPr>
          <p:nvPr/>
        </p:nvPicPr>
        <p:blipFill>
          <a:blip r:embed="rId4" cstate="print"/>
          <a:srcRect/>
          <a:stretch>
            <a:fillRect/>
          </a:stretch>
        </p:blipFill>
        <p:spPr bwMode="auto">
          <a:xfrm>
            <a:off x="3784438" y="2921600"/>
            <a:ext cx="1660865" cy="1270000"/>
          </a:xfrm>
          <a:prstGeom prst="rect">
            <a:avLst/>
          </a:prstGeom>
          <a:ln>
            <a:noFill/>
          </a:ln>
          <a:effectLst>
            <a:softEdge rad="112500"/>
          </a:effectLst>
        </p:spPr>
      </p:pic>
      <p:pic>
        <p:nvPicPr>
          <p:cNvPr id="24" name="Picture 23" descr="NVG.tiff"/>
          <p:cNvPicPr>
            <a:picLocks noChangeAspect="1"/>
          </p:cNvPicPr>
          <p:nvPr/>
        </p:nvPicPr>
        <p:blipFill>
          <a:blip r:embed="rId5" cstate="print">
            <a:alphaModFix/>
          </a:blip>
          <a:stretch>
            <a:fillRect/>
          </a:stretch>
        </p:blipFill>
        <p:spPr>
          <a:xfrm>
            <a:off x="649573" y="2844295"/>
            <a:ext cx="1795022" cy="1467164"/>
          </a:xfrm>
          <a:prstGeom prst="rect">
            <a:avLst/>
          </a:prstGeom>
        </p:spPr>
      </p:pic>
      <p:sp>
        <p:nvSpPr>
          <p:cNvPr id="18" name="Slide Number Placeholder 17"/>
          <p:cNvSpPr>
            <a:spLocks noGrp="1"/>
          </p:cNvSpPr>
          <p:nvPr>
            <p:ph type="sldNum" sz="quarter" idx="10"/>
          </p:nvPr>
        </p:nvSpPr>
        <p:spPr/>
        <p:txBody>
          <a:bodyPr/>
          <a:lstStyle/>
          <a:p>
            <a:pPr>
              <a:defRPr/>
            </a:pPr>
            <a:fld id="{F80CD9CA-C639-402B-B077-1AB203462452}"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742504"/>
          </a:xfrm>
        </p:spPr>
        <p:txBody>
          <a:bodyPr/>
          <a:lstStyle/>
          <a:p>
            <a:r>
              <a:rPr lang="en-US" sz="2800" dirty="0" smtClean="0"/>
              <a:t>I/O in 28-nm Architecture Tailored to Applications</a:t>
            </a:r>
            <a:endParaRPr lang="en-US" sz="2800" dirty="0"/>
          </a:p>
        </p:txBody>
      </p:sp>
      <p:sp>
        <p:nvSpPr>
          <p:cNvPr id="15" name="TextBox 14"/>
          <p:cNvSpPr txBox="1"/>
          <p:nvPr/>
        </p:nvSpPr>
        <p:spPr>
          <a:xfrm>
            <a:off x="605618" y="5294325"/>
            <a:ext cx="184731" cy="307777"/>
          </a:xfrm>
          <a:prstGeom prst="rect">
            <a:avLst/>
          </a:prstGeom>
          <a:noFill/>
        </p:spPr>
        <p:txBody>
          <a:bodyPr wrap="none" rtlCol="0">
            <a:spAutoFit/>
          </a:bodyPr>
          <a:lstStyle/>
          <a:p>
            <a:endParaRPr lang="en-US" sz="1400" dirty="0" smtClean="0"/>
          </a:p>
        </p:txBody>
      </p:sp>
      <p:sp>
        <p:nvSpPr>
          <p:cNvPr id="19" name="TextBox 18"/>
          <p:cNvSpPr txBox="1"/>
          <p:nvPr/>
        </p:nvSpPr>
        <p:spPr>
          <a:xfrm>
            <a:off x="3635814" y="1130065"/>
            <a:ext cx="2060179" cy="1184940"/>
          </a:xfrm>
          <a:prstGeom prst="rect">
            <a:avLst/>
          </a:prstGeom>
          <a:noFill/>
        </p:spPr>
        <p:txBody>
          <a:bodyPr wrap="square" rtlCol="0">
            <a:spAutoFit/>
          </a:bodyPr>
          <a:lstStyle/>
          <a:p>
            <a:pPr algn="ctr">
              <a:spcAft>
                <a:spcPts val="0"/>
              </a:spcAft>
            </a:pPr>
            <a:r>
              <a:rPr lang="en-US" sz="1400" b="1" dirty="0" smtClean="0"/>
              <a:t>Mid-Range I/O Block </a:t>
            </a:r>
          </a:p>
          <a:p>
            <a:pPr algn="ctr">
              <a:spcAft>
                <a:spcPts val="600"/>
              </a:spcAft>
            </a:pPr>
            <a:r>
              <a:rPr lang="en-US" sz="1400" b="1" dirty="0" smtClean="0"/>
              <a:t>Architecture</a:t>
            </a:r>
          </a:p>
          <a:p>
            <a:pPr algn="ctr">
              <a:spcAft>
                <a:spcPts val="0"/>
              </a:spcAft>
            </a:pPr>
            <a:r>
              <a:rPr lang="en-US" sz="1200" dirty="0" smtClean="0"/>
              <a:t>Supports 667-MHz* DDR3</a:t>
            </a:r>
          </a:p>
          <a:p>
            <a:pPr algn="ctr">
              <a:spcAft>
                <a:spcPts val="0"/>
              </a:spcAft>
            </a:pPr>
            <a:r>
              <a:rPr lang="en-US" sz="1200" dirty="0" smtClean="0"/>
              <a:t>and 1.25-Gbps LVDS</a:t>
            </a:r>
          </a:p>
          <a:p>
            <a:pPr algn="ctr"/>
            <a:endParaRPr lang="en-US" sz="1400" b="1" dirty="0" smtClean="0"/>
          </a:p>
        </p:txBody>
      </p:sp>
      <p:sp>
        <p:nvSpPr>
          <p:cNvPr id="20" name="TextBox 19"/>
          <p:cNvSpPr txBox="1"/>
          <p:nvPr/>
        </p:nvSpPr>
        <p:spPr>
          <a:xfrm>
            <a:off x="6392166" y="1110973"/>
            <a:ext cx="2592777" cy="1184940"/>
          </a:xfrm>
          <a:prstGeom prst="rect">
            <a:avLst/>
          </a:prstGeom>
          <a:noFill/>
        </p:spPr>
        <p:txBody>
          <a:bodyPr wrap="square" rtlCol="0">
            <a:spAutoFit/>
          </a:bodyPr>
          <a:lstStyle/>
          <a:p>
            <a:pPr algn="ctr">
              <a:spcAft>
                <a:spcPts val="600"/>
              </a:spcAft>
            </a:pPr>
            <a:r>
              <a:rPr lang="en-US" sz="1400" b="1" dirty="0" smtClean="0"/>
              <a:t>High-Performance I/O Block Architecture</a:t>
            </a:r>
          </a:p>
          <a:p>
            <a:pPr algn="ctr"/>
            <a:r>
              <a:rPr lang="en-US" sz="1200" dirty="0" smtClean="0"/>
              <a:t>Supports 1066-MHz DDR3 DIMM and 1.4-Gbps LVDS</a:t>
            </a:r>
          </a:p>
          <a:p>
            <a:pPr algn="ctr"/>
            <a:endParaRPr lang="en-US" sz="1400" b="1" dirty="0" smtClean="0"/>
          </a:p>
        </p:txBody>
      </p:sp>
      <p:sp>
        <p:nvSpPr>
          <p:cNvPr id="23" name="TextBox 22"/>
          <p:cNvSpPr txBox="1"/>
          <p:nvPr/>
        </p:nvSpPr>
        <p:spPr>
          <a:xfrm>
            <a:off x="432842" y="1124713"/>
            <a:ext cx="2346172" cy="978407"/>
          </a:xfrm>
          <a:prstGeom prst="rect">
            <a:avLst/>
          </a:prstGeom>
          <a:noFill/>
        </p:spPr>
        <p:txBody>
          <a:bodyPr wrap="square" rtlCol="0">
            <a:noAutofit/>
          </a:bodyPr>
          <a:lstStyle/>
          <a:p>
            <a:pPr algn="ctr">
              <a:spcAft>
                <a:spcPts val="600"/>
              </a:spcAft>
            </a:pPr>
            <a:r>
              <a:rPr lang="en-US" sz="1400" b="1" dirty="0" smtClean="0"/>
              <a:t>Low-Cost I/O Block Architecture</a:t>
            </a:r>
          </a:p>
          <a:p>
            <a:pPr algn="ctr">
              <a:spcAft>
                <a:spcPts val="0"/>
              </a:spcAft>
            </a:pPr>
            <a:r>
              <a:rPr lang="en-US" sz="1200" dirty="0" smtClean="0"/>
              <a:t>Supports 400-MHz DDR3</a:t>
            </a:r>
          </a:p>
          <a:p>
            <a:pPr algn="ctr">
              <a:spcAft>
                <a:spcPts val="0"/>
              </a:spcAft>
            </a:pPr>
            <a:r>
              <a:rPr lang="en-US" sz="1200" dirty="0" smtClean="0"/>
              <a:t>with 3.3 V@16 </a:t>
            </a:r>
            <a:r>
              <a:rPr lang="en-US" sz="1200" dirty="0" err="1" smtClean="0"/>
              <a:t>mA</a:t>
            </a:r>
            <a:endParaRPr lang="en-US" sz="1200" dirty="0" smtClean="0"/>
          </a:p>
          <a:p>
            <a:pPr algn="ctr"/>
            <a:endParaRPr lang="en-US" sz="1400" b="1" dirty="0" smtClean="0"/>
          </a:p>
        </p:txBody>
      </p:sp>
      <p:cxnSp>
        <p:nvCxnSpPr>
          <p:cNvPr id="25" name="Straight Connector 24"/>
          <p:cNvCxnSpPr/>
          <p:nvPr/>
        </p:nvCxnSpPr>
        <p:spPr bwMode="auto">
          <a:xfrm rot="5400000">
            <a:off x="673314" y="3599794"/>
            <a:ext cx="5034455" cy="0"/>
          </a:xfrm>
          <a:prstGeom prst="line">
            <a:avLst/>
          </a:prstGeom>
          <a:solidFill>
            <a:schemeClr val="accent1"/>
          </a:solidFill>
          <a:ln w="19050" cap="rnd" cmpd="sng" algn="ctr">
            <a:solidFill>
              <a:schemeClr val="bg1">
                <a:lumMod val="65000"/>
              </a:schemeClr>
            </a:solidFill>
            <a:prstDash val="sysDash"/>
            <a:round/>
            <a:headEnd type="none" w="med" len="med"/>
            <a:tailEnd type="none" w="med" len="med"/>
          </a:ln>
          <a:effectLst/>
        </p:spPr>
      </p:cxnSp>
      <p:cxnSp>
        <p:nvCxnSpPr>
          <p:cNvPr id="26" name="Straight Connector 25"/>
          <p:cNvCxnSpPr/>
          <p:nvPr/>
        </p:nvCxnSpPr>
        <p:spPr bwMode="auto">
          <a:xfrm rot="5400000">
            <a:off x="3647085" y="3594538"/>
            <a:ext cx="5034455" cy="0"/>
          </a:xfrm>
          <a:prstGeom prst="line">
            <a:avLst/>
          </a:prstGeom>
          <a:solidFill>
            <a:schemeClr val="accent1"/>
          </a:solidFill>
          <a:ln w="19050" cap="rnd" cmpd="sng" algn="ctr">
            <a:solidFill>
              <a:schemeClr val="bg1">
                <a:lumMod val="65000"/>
              </a:schemeClr>
            </a:solidFill>
            <a:prstDash val="sysDash"/>
            <a:round/>
            <a:headEnd type="none" w="med" len="med"/>
            <a:tailEnd type="none" w="med" len="med"/>
          </a:ln>
          <a:effectLst/>
        </p:spPr>
      </p:cxnSp>
      <p:cxnSp>
        <p:nvCxnSpPr>
          <p:cNvPr id="28" name="Straight Connector 27"/>
          <p:cNvCxnSpPr/>
          <p:nvPr/>
        </p:nvCxnSpPr>
        <p:spPr bwMode="auto">
          <a:xfrm>
            <a:off x="136634" y="2264454"/>
            <a:ext cx="8860221" cy="0"/>
          </a:xfrm>
          <a:prstGeom prst="line">
            <a:avLst/>
          </a:prstGeom>
          <a:solidFill>
            <a:schemeClr val="accent1"/>
          </a:solidFill>
          <a:ln w="25400" cap="flat" cmpd="sng" algn="ctr">
            <a:solidFill>
              <a:schemeClr val="bg2">
                <a:lumMod val="60000"/>
                <a:lumOff val="40000"/>
              </a:schemeClr>
            </a:solidFill>
            <a:prstDash val="solid"/>
            <a:round/>
            <a:headEnd type="none" w="med" len="med"/>
            <a:tailEnd type="none" w="med" len="med"/>
          </a:ln>
          <a:effectLst/>
        </p:spPr>
      </p:cxnSp>
      <p:grpSp>
        <p:nvGrpSpPr>
          <p:cNvPr id="3" name="Group 45"/>
          <p:cNvGrpSpPr/>
          <p:nvPr/>
        </p:nvGrpSpPr>
        <p:grpSpPr>
          <a:xfrm>
            <a:off x="1140344" y="2532561"/>
            <a:ext cx="793232" cy="711654"/>
            <a:chOff x="3859169" y="4799585"/>
            <a:chExt cx="1291357" cy="1250066"/>
          </a:xfrm>
        </p:grpSpPr>
        <p:pic>
          <p:nvPicPr>
            <p:cNvPr id="17" name="Picture 6" descr="videoconference3.jpg"/>
            <p:cNvPicPr>
              <a:picLocks noChangeAspect="1"/>
            </p:cNvPicPr>
            <p:nvPr/>
          </p:nvPicPr>
          <p:blipFill>
            <a:blip r:embed="rId4" cstate="print"/>
            <a:srcRect r="10468"/>
            <a:stretch>
              <a:fillRect/>
            </a:stretch>
          </p:blipFill>
          <p:spPr bwMode="auto">
            <a:xfrm>
              <a:off x="3859805" y="4799585"/>
              <a:ext cx="1289317" cy="1249390"/>
            </a:xfrm>
            <a:prstGeom prst="roundRect">
              <a:avLst/>
            </a:prstGeom>
            <a:noFill/>
            <a:ln w="9525">
              <a:noFill/>
              <a:miter lim="800000"/>
              <a:headEnd/>
              <a:tailEnd/>
            </a:ln>
          </p:spPr>
        </p:pic>
        <p:sp>
          <p:nvSpPr>
            <p:cNvPr id="18" name="Rounded Rectangle 17"/>
            <p:cNvSpPr/>
            <p:nvPr/>
          </p:nvSpPr>
          <p:spPr bwMode="auto">
            <a:xfrm>
              <a:off x="3859169" y="4800289"/>
              <a:ext cx="1291357" cy="1249362"/>
            </a:xfrm>
            <a:prstGeom prst="roundRect">
              <a:avLst/>
            </a:prstGeom>
            <a:no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grpSp>
        <p:nvGrpSpPr>
          <p:cNvPr id="4" name="Group 51"/>
          <p:cNvGrpSpPr/>
          <p:nvPr/>
        </p:nvGrpSpPr>
        <p:grpSpPr>
          <a:xfrm>
            <a:off x="7196457" y="2476110"/>
            <a:ext cx="872109" cy="882406"/>
            <a:chOff x="6880486" y="1484027"/>
            <a:chExt cx="1291358" cy="1249362"/>
          </a:xfrm>
          <a:solidFill>
            <a:schemeClr val="bg1"/>
          </a:solidFill>
        </p:grpSpPr>
        <p:sp>
          <p:nvSpPr>
            <p:cNvPr id="27" name="Rounded Rectangle 26"/>
            <p:cNvSpPr/>
            <p:nvPr/>
          </p:nvSpPr>
          <p:spPr bwMode="auto">
            <a:xfrm>
              <a:off x="6880486" y="1484027"/>
              <a:ext cx="1291358" cy="1249362"/>
            </a:xfrm>
            <a:prstGeom prst="roundRect">
              <a:avLst/>
            </a:prstGeom>
            <a:grp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29" name="Picture 28" descr="HKJ16038.png"/>
            <p:cNvPicPr>
              <a:picLocks noChangeAspect="1"/>
            </p:cNvPicPr>
            <p:nvPr/>
          </p:nvPicPr>
          <p:blipFill>
            <a:blip r:embed="rId5" cstate="print"/>
            <a:srcRect l="12985" r="12657" b="4885"/>
            <a:stretch>
              <a:fillRect/>
            </a:stretch>
          </p:blipFill>
          <p:spPr>
            <a:xfrm>
              <a:off x="6975705" y="1524903"/>
              <a:ext cx="1107675" cy="1133505"/>
            </a:xfrm>
            <a:prstGeom prst="rect">
              <a:avLst/>
            </a:prstGeom>
            <a:grpFill/>
          </p:spPr>
        </p:pic>
      </p:grpSp>
      <p:grpSp>
        <p:nvGrpSpPr>
          <p:cNvPr id="5" name="Group 39"/>
          <p:cNvGrpSpPr/>
          <p:nvPr/>
        </p:nvGrpSpPr>
        <p:grpSpPr>
          <a:xfrm>
            <a:off x="4167604" y="2369000"/>
            <a:ext cx="1033045" cy="1027616"/>
            <a:chOff x="1019332" y="1765020"/>
            <a:chExt cx="1483516" cy="1328133"/>
          </a:xfrm>
        </p:grpSpPr>
        <p:sp>
          <p:nvSpPr>
            <p:cNvPr id="31" name="Rounded Rectangle 30"/>
            <p:cNvSpPr/>
            <p:nvPr/>
          </p:nvSpPr>
          <p:spPr bwMode="auto">
            <a:xfrm>
              <a:off x="1019332" y="1843791"/>
              <a:ext cx="1291358" cy="1249362"/>
            </a:xfrm>
            <a:prstGeom prst="roundRect">
              <a:avLst/>
            </a:prstGeom>
            <a:solidFill>
              <a:schemeClr val="bg1"/>
            </a:solidFill>
            <a:ln w="12700" cap="flat" cmpd="sng" algn="ctr">
              <a:solidFill>
                <a:schemeClr val="bg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32" name="Picture 31" descr="iStock_000001915407Small.png"/>
            <p:cNvPicPr>
              <a:picLocks noChangeAspect="1"/>
            </p:cNvPicPr>
            <p:nvPr/>
          </p:nvPicPr>
          <p:blipFill>
            <a:blip r:embed="rId6" cstate="print"/>
            <a:srcRect b="29565"/>
            <a:stretch>
              <a:fillRect/>
            </a:stretch>
          </p:blipFill>
          <p:spPr>
            <a:xfrm>
              <a:off x="1249533" y="1765020"/>
              <a:ext cx="1253315" cy="1322593"/>
            </a:xfrm>
            <a:prstGeom prst="rect">
              <a:avLst/>
            </a:prstGeom>
          </p:spPr>
        </p:pic>
        <p:pic>
          <p:nvPicPr>
            <p:cNvPr id="33" name="Picture 32" descr="iStock_000007577399XSmall.jpg"/>
            <p:cNvPicPr>
              <a:picLocks noChangeAspect="1"/>
            </p:cNvPicPr>
            <p:nvPr/>
          </p:nvPicPr>
          <p:blipFill>
            <a:blip r:embed="rId7" cstate="print"/>
            <a:srcRect l="21438" r="22939"/>
            <a:stretch>
              <a:fillRect/>
            </a:stretch>
          </p:blipFill>
          <p:spPr>
            <a:xfrm>
              <a:off x="1199212" y="2146028"/>
              <a:ext cx="344775" cy="687666"/>
            </a:xfrm>
            <a:prstGeom prst="rect">
              <a:avLst/>
            </a:prstGeom>
          </p:spPr>
        </p:pic>
      </p:grpSp>
      <p:pic>
        <p:nvPicPr>
          <p:cNvPr id="34" name="Picture 33" descr="GbE Switch.tiff"/>
          <p:cNvPicPr>
            <a:picLocks noChangeAspect="1"/>
          </p:cNvPicPr>
          <p:nvPr/>
        </p:nvPicPr>
        <p:blipFill>
          <a:blip r:embed="rId8" cstate="print"/>
          <a:stretch>
            <a:fillRect/>
          </a:stretch>
        </p:blipFill>
        <p:spPr>
          <a:xfrm>
            <a:off x="7087766" y="3825240"/>
            <a:ext cx="1073794" cy="942976"/>
          </a:xfrm>
          <a:prstGeom prst="rect">
            <a:avLst/>
          </a:prstGeom>
        </p:spPr>
      </p:pic>
      <p:pic>
        <p:nvPicPr>
          <p:cNvPr id="36" name="Picture 28" descr="\\sj-gspencer-670\MediaBin_Archive\Graphic Design\Photos_Illustrations\Stock Images\Broadcast\iStock_000000449931XSmall.jpg"/>
          <p:cNvPicPr>
            <a:picLocks noChangeAspect="1" noChangeArrowheads="1"/>
          </p:cNvPicPr>
          <p:nvPr>
            <p:custDataLst>
              <p:tags r:id="rId1"/>
            </p:custDataLst>
          </p:nvPr>
        </p:nvPicPr>
        <p:blipFill>
          <a:blip r:embed="rId9" cstate="print"/>
          <a:srcRect l="29177"/>
          <a:stretch>
            <a:fillRect/>
          </a:stretch>
        </p:blipFill>
        <p:spPr bwMode="auto">
          <a:xfrm>
            <a:off x="4181475" y="3842385"/>
            <a:ext cx="914400" cy="924560"/>
          </a:xfrm>
          <a:prstGeom prst="ellipse">
            <a:avLst/>
          </a:prstGeom>
          <a:noFill/>
        </p:spPr>
      </p:pic>
      <p:sp>
        <p:nvSpPr>
          <p:cNvPr id="37" name="TextBox 36"/>
          <p:cNvSpPr txBox="1"/>
          <p:nvPr/>
        </p:nvSpPr>
        <p:spPr>
          <a:xfrm>
            <a:off x="-249262" y="5003827"/>
            <a:ext cx="3835610" cy="523220"/>
          </a:xfrm>
          <a:prstGeom prst="rect">
            <a:avLst/>
          </a:prstGeom>
          <a:noFill/>
        </p:spPr>
        <p:txBody>
          <a:bodyPr wrap="square" rtlCol="0" anchor="ctr">
            <a:spAutoFit/>
          </a:bodyPr>
          <a:lstStyle/>
          <a:p>
            <a:pPr algn="ctr"/>
            <a:r>
              <a:rPr lang="en-US" sz="1400" dirty="0" smtClean="0"/>
              <a:t>Wide Dynamic Range (WDR) </a:t>
            </a:r>
          </a:p>
          <a:p>
            <a:pPr algn="ctr"/>
            <a:r>
              <a:rPr lang="en-US" sz="1400" dirty="0" smtClean="0"/>
              <a:t>Surveillance Camera</a:t>
            </a:r>
            <a:endParaRPr lang="en-US" sz="1400" dirty="0"/>
          </a:p>
        </p:txBody>
      </p:sp>
      <p:sp>
        <p:nvSpPr>
          <p:cNvPr id="39" name="TextBox 38"/>
          <p:cNvSpPr txBox="1"/>
          <p:nvPr/>
        </p:nvSpPr>
        <p:spPr>
          <a:xfrm>
            <a:off x="671792" y="3283316"/>
            <a:ext cx="1723549" cy="307777"/>
          </a:xfrm>
          <a:prstGeom prst="rect">
            <a:avLst/>
          </a:prstGeom>
          <a:noFill/>
        </p:spPr>
        <p:txBody>
          <a:bodyPr wrap="none" rtlCol="0" anchor="ctr">
            <a:spAutoFit/>
          </a:bodyPr>
          <a:lstStyle/>
          <a:p>
            <a:pPr algn="ctr"/>
            <a:r>
              <a:rPr lang="en-US" sz="1400" dirty="0" smtClean="0"/>
              <a:t>Handheld Projector</a:t>
            </a:r>
            <a:endParaRPr lang="en-US" sz="1400" dirty="0"/>
          </a:p>
        </p:txBody>
      </p:sp>
      <p:sp>
        <p:nvSpPr>
          <p:cNvPr id="40" name="TextBox 39"/>
          <p:cNvSpPr txBox="1"/>
          <p:nvPr/>
        </p:nvSpPr>
        <p:spPr>
          <a:xfrm>
            <a:off x="3783419" y="3384916"/>
            <a:ext cx="1697901" cy="307777"/>
          </a:xfrm>
          <a:prstGeom prst="rect">
            <a:avLst/>
          </a:prstGeom>
          <a:noFill/>
        </p:spPr>
        <p:txBody>
          <a:bodyPr wrap="none" rtlCol="0" anchor="ctr">
            <a:spAutoFit/>
          </a:bodyPr>
          <a:lstStyle/>
          <a:p>
            <a:pPr algn="ctr"/>
            <a:r>
              <a:rPr lang="en-US" sz="1400" dirty="0" smtClean="0"/>
              <a:t>Remote Radio Unit</a:t>
            </a:r>
            <a:endParaRPr lang="en-US" sz="1400" dirty="0"/>
          </a:p>
        </p:txBody>
      </p:sp>
      <p:sp>
        <p:nvSpPr>
          <p:cNvPr id="41" name="TextBox 40"/>
          <p:cNvSpPr txBox="1"/>
          <p:nvPr/>
        </p:nvSpPr>
        <p:spPr>
          <a:xfrm>
            <a:off x="4097730" y="4712295"/>
            <a:ext cx="1043876" cy="523220"/>
          </a:xfrm>
          <a:prstGeom prst="rect">
            <a:avLst/>
          </a:prstGeom>
          <a:noFill/>
        </p:spPr>
        <p:txBody>
          <a:bodyPr wrap="none" rtlCol="0" anchor="ctr">
            <a:spAutoFit/>
          </a:bodyPr>
          <a:lstStyle/>
          <a:p>
            <a:pPr algn="ctr"/>
            <a:r>
              <a:rPr lang="en-US" sz="1400" dirty="0" smtClean="0"/>
              <a:t>Broadcast</a:t>
            </a:r>
          </a:p>
          <a:p>
            <a:pPr algn="ctr"/>
            <a:r>
              <a:rPr lang="en-US" sz="1400" dirty="0" smtClean="0"/>
              <a:t>Equipment</a:t>
            </a:r>
            <a:endParaRPr lang="en-US" sz="1400" dirty="0"/>
          </a:p>
        </p:txBody>
      </p:sp>
      <p:sp>
        <p:nvSpPr>
          <p:cNvPr id="42" name="TextBox 41"/>
          <p:cNvSpPr txBox="1"/>
          <p:nvPr/>
        </p:nvSpPr>
        <p:spPr>
          <a:xfrm>
            <a:off x="6666313" y="4807316"/>
            <a:ext cx="2028119" cy="307777"/>
          </a:xfrm>
          <a:prstGeom prst="rect">
            <a:avLst/>
          </a:prstGeom>
          <a:noFill/>
        </p:spPr>
        <p:txBody>
          <a:bodyPr wrap="none" rtlCol="0" anchor="ctr">
            <a:spAutoFit/>
          </a:bodyPr>
          <a:lstStyle/>
          <a:p>
            <a:pPr algn="ctr"/>
            <a:r>
              <a:rPr lang="en-US" sz="1400" dirty="0" smtClean="0"/>
              <a:t>40GbE/100GbE Switch</a:t>
            </a:r>
            <a:endParaRPr lang="en-US" sz="1400" dirty="0"/>
          </a:p>
        </p:txBody>
      </p:sp>
      <p:sp>
        <p:nvSpPr>
          <p:cNvPr id="43" name="TextBox 42"/>
          <p:cNvSpPr txBox="1"/>
          <p:nvPr/>
        </p:nvSpPr>
        <p:spPr>
          <a:xfrm>
            <a:off x="7330340" y="3359516"/>
            <a:ext cx="623864" cy="307777"/>
          </a:xfrm>
          <a:prstGeom prst="rect">
            <a:avLst/>
          </a:prstGeom>
          <a:noFill/>
        </p:spPr>
        <p:txBody>
          <a:bodyPr wrap="none" rtlCol="0" anchor="ctr">
            <a:spAutoFit/>
          </a:bodyPr>
          <a:lstStyle/>
          <a:p>
            <a:pPr algn="ctr"/>
            <a:r>
              <a:rPr lang="en-US" sz="1400" dirty="0" smtClean="0"/>
              <a:t>100G</a:t>
            </a:r>
            <a:endParaRPr lang="en-US" sz="1400" dirty="0"/>
          </a:p>
        </p:txBody>
      </p:sp>
      <p:pic>
        <p:nvPicPr>
          <p:cNvPr id="35" name="Content Placeholder 12" descr="camera.tiff"/>
          <p:cNvPicPr>
            <a:picLocks noGrp="1" noChangeAspect="1"/>
          </p:cNvPicPr>
          <p:nvPr>
            <p:ph sz="quarter" idx="4"/>
          </p:nvPr>
        </p:nvPicPr>
        <p:blipFill>
          <a:blip r:embed="rId10" cstate="print"/>
          <a:srcRect l="-12714" r="-12714"/>
          <a:stretch>
            <a:fillRect/>
          </a:stretch>
        </p:blipFill>
        <p:spPr>
          <a:xfrm>
            <a:off x="1065897" y="3918376"/>
            <a:ext cx="991504" cy="969306"/>
          </a:xfrm>
        </p:spPr>
      </p:pic>
      <p:sp>
        <p:nvSpPr>
          <p:cNvPr id="38" name="Rectangle 37"/>
          <p:cNvSpPr/>
          <p:nvPr/>
        </p:nvSpPr>
        <p:spPr bwMode="auto">
          <a:xfrm>
            <a:off x="1447800" y="4005453"/>
            <a:ext cx="419100" cy="1857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4" name="Slide Number Placeholder 43"/>
          <p:cNvSpPr>
            <a:spLocks noGrp="1"/>
          </p:cNvSpPr>
          <p:nvPr>
            <p:ph type="sldNum" sz="quarter" idx="10"/>
          </p:nvPr>
        </p:nvSpPr>
        <p:spPr/>
        <p:txBody>
          <a:bodyPr/>
          <a:lstStyle/>
          <a:p>
            <a:pPr>
              <a:defRPr/>
            </a:pPr>
            <a:fld id="{F80CD9CA-C639-402B-B077-1AB203462452}" type="slidenum">
              <a:rPr lang="en-US" smtClean="0"/>
              <a:pPr>
                <a:defRPr/>
              </a:pPr>
              <a:t>8</a:t>
            </a:fld>
            <a:endParaRPr lang="en-US"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29" y="274638"/>
            <a:ext cx="8472671" cy="1143000"/>
          </a:xfrm>
        </p:spPr>
        <p:txBody>
          <a:bodyPr/>
          <a:lstStyle/>
          <a:p>
            <a:r>
              <a:rPr lang="en-US" sz="2800" dirty="0" smtClean="0"/>
              <a:t>System IP Tailored to Diverse Application Requirements</a:t>
            </a:r>
            <a:endParaRPr lang="en-US" sz="2800" dirty="0"/>
          </a:p>
        </p:txBody>
      </p:sp>
      <p:sp>
        <p:nvSpPr>
          <p:cNvPr id="4" name="Content Placeholder 3"/>
          <p:cNvSpPr>
            <a:spLocks noGrp="1"/>
          </p:cNvSpPr>
          <p:nvPr>
            <p:ph sz="half" idx="2"/>
          </p:nvPr>
        </p:nvSpPr>
        <p:spPr>
          <a:xfrm>
            <a:off x="110645" y="1685534"/>
            <a:ext cx="3936413" cy="3513010"/>
          </a:xfrm>
        </p:spPr>
        <p:txBody>
          <a:bodyPr/>
          <a:lstStyle/>
          <a:p>
            <a:r>
              <a:rPr lang="en-US" sz="2000" dirty="0" smtClean="0"/>
              <a:t>Developing system IP in- house and targeting on focused applications</a:t>
            </a:r>
          </a:p>
          <a:p>
            <a:r>
              <a:rPr lang="en-US" sz="2000" dirty="0" smtClean="0"/>
              <a:t>Hardening system IP in devices to hit cost, power, and performance requirements for focused applications</a:t>
            </a:r>
          </a:p>
          <a:p>
            <a:r>
              <a:rPr lang="en-US" sz="2000" dirty="0" smtClean="0"/>
              <a:t>This is just the beginning…</a:t>
            </a:r>
          </a:p>
        </p:txBody>
      </p:sp>
      <p:sp>
        <p:nvSpPr>
          <p:cNvPr id="16" name="Arc 15"/>
          <p:cNvSpPr/>
          <p:nvPr/>
        </p:nvSpPr>
        <p:spPr bwMode="auto">
          <a:xfrm rot="5400000">
            <a:off x="2829971" y="-848787"/>
            <a:ext cx="4030134" cy="5727699"/>
          </a:xfrm>
          <a:prstGeom prst="arc">
            <a:avLst>
              <a:gd name="adj1" fmla="val 16234326"/>
              <a:gd name="adj2" fmla="val 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3" name="Group 16"/>
          <p:cNvGrpSpPr/>
          <p:nvPr/>
        </p:nvGrpSpPr>
        <p:grpSpPr>
          <a:xfrm>
            <a:off x="3865748" y="1423821"/>
            <a:ext cx="5099278" cy="3786340"/>
            <a:chOff x="5044675" y="1950063"/>
            <a:chExt cx="4000069" cy="3016412"/>
          </a:xfrm>
        </p:grpSpPr>
        <p:cxnSp>
          <p:nvCxnSpPr>
            <p:cNvPr id="8" name="Straight Connector 7"/>
            <p:cNvCxnSpPr/>
            <p:nvPr/>
          </p:nvCxnSpPr>
          <p:spPr bwMode="auto">
            <a:xfrm rot="5400000">
              <a:off x="4207266" y="3177825"/>
              <a:ext cx="245552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5424754" y="4415861"/>
              <a:ext cx="356684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3" name="TextBox 12"/>
            <p:cNvSpPr txBox="1"/>
            <p:nvPr/>
          </p:nvSpPr>
          <p:spPr>
            <a:xfrm rot="16200000">
              <a:off x="4643924" y="2987746"/>
              <a:ext cx="1140056" cy="338554"/>
            </a:xfrm>
            <a:prstGeom prst="rect">
              <a:avLst/>
            </a:prstGeom>
            <a:noFill/>
          </p:spPr>
          <p:txBody>
            <a:bodyPr wrap="none" rtlCol="0">
              <a:spAutoFit/>
            </a:bodyPr>
            <a:lstStyle/>
            <a:p>
              <a:r>
                <a:rPr lang="en-US" sz="1600" dirty="0" smtClean="0"/>
                <a:t>Bandwidth</a:t>
              </a:r>
              <a:endParaRPr lang="en-US" sz="1600" dirty="0"/>
            </a:p>
          </p:txBody>
        </p:sp>
        <p:sp>
          <p:nvSpPr>
            <p:cNvPr id="18" name="Rectangle 17"/>
            <p:cNvSpPr/>
            <p:nvPr/>
          </p:nvSpPr>
          <p:spPr bwMode="auto">
            <a:xfrm>
              <a:off x="5496680" y="3610745"/>
              <a:ext cx="1089059" cy="761235"/>
            </a:xfrm>
            <a:prstGeom prst="rect">
              <a:avLst/>
            </a:prstGeom>
            <a:solidFill>
              <a:srgbClr val="7E7C1E">
                <a:alpha val="4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t>Hard Memory  Controller </a:t>
              </a:r>
            </a:p>
            <a:p>
              <a:pPr marL="0" marR="0" indent="0" algn="l" defTabSz="914400" rtl="0" eaLnBrk="0" fontAlgn="base" latinLnBrk="0" hangingPunct="0">
                <a:lnSpc>
                  <a:spcPct val="100000"/>
                </a:lnSpc>
                <a:spcBef>
                  <a:spcPct val="0"/>
                </a:spcBef>
                <a:spcAft>
                  <a:spcPct val="0"/>
                </a:spcAft>
                <a:buClrTx/>
                <a:buSzTx/>
                <a:buFontTx/>
                <a:buNone/>
                <a:tabLst/>
              </a:pPr>
              <a:endParaRPr lang="en-US" sz="1100" dirty="0" smtClean="0"/>
            </a:p>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PCIe Gen2</a:t>
              </a:r>
              <a:r>
                <a:rPr kumimoji="0" lang="en-US" sz="1100" b="0" i="0" u="none" strike="noStrike" cap="none" normalizeH="0" dirty="0" smtClean="0">
                  <a:ln>
                    <a:noFill/>
                  </a:ln>
                  <a:solidFill>
                    <a:schemeClr val="tx1"/>
                  </a:solidFill>
                  <a:effectLst/>
                  <a:latin typeface="Arial" charset="0"/>
                </a:rPr>
                <a:t> </a:t>
              </a:r>
              <a:r>
                <a:rPr kumimoji="0" lang="en-US" sz="1100" b="0" i="0" u="none" strike="noStrike" cap="none" normalizeH="0" baseline="0" dirty="0" smtClean="0">
                  <a:ln>
                    <a:noFill/>
                  </a:ln>
                  <a:solidFill>
                    <a:schemeClr val="tx1"/>
                  </a:solidFill>
                  <a:effectLst/>
                  <a:latin typeface="Arial" charset="0"/>
                </a:rPr>
                <a:t>x4</a:t>
              </a:r>
            </a:p>
          </p:txBody>
        </p:sp>
        <p:sp>
          <p:nvSpPr>
            <p:cNvPr id="19" name="Rectangle 18"/>
            <p:cNvSpPr/>
            <p:nvPr/>
          </p:nvSpPr>
          <p:spPr bwMode="auto">
            <a:xfrm>
              <a:off x="6594924" y="3047560"/>
              <a:ext cx="1080499" cy="799266"/>
            </a:xfrm>
            <a:prstGeom prst="rect">
              <a:avLst/>
            </a:prstGeom>
            <a:solidFill>
              <a:srgbClr val="7E7C1E">
                <a:alpha val="4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Hard</a:t>
              </a:r>
              <a:r>
                <a:rPr kumimoji="0" lang="en-US" sz="1100" b="0" i="0" u="none" strike="noStrike" cap="none" normalizeH="0" dirty="0" smtClean="0">
                  <a:ln>
                    <a:noFill/>
                  </a:ln>
                  <a:solidFill>
                    <a:schemeClr val="tx1"/>
                  </a:solidFill>
                  <a:effectLst/>
                  <a:latin typeface="Arial" charset="0"/>
                </a:rPr>
                <a:t> Memory </a:t>
              </a:r>
              <a:r>
                <a:rPr lang="en-US" sz="1100" dirty="0" smtClean="0"/>
                <a:t>C</a:t>
              </a:r>
              <a:r>
                <a:rPr kumimoji="0" lang="en-US" sz="1100" b="0" i="0" u="none" strike="noStrike" cap="none" normalizeH="0" dirty="0" smtClean="0">
                  <a:ln>
                    <a:noFill/>
                  </a:ln>
                  <a:solidFill>
                    <a:schemeClr val="tx1"/>
                  </a:solidFill>
                  <a:effectLst/>
                  <a:latin typeface="Arial" charset="0"/>
                </a:rPr>
                <a:t>ontroller</a:t>
              </a:r>
              <a:endParaRPr kumimoji="0" lang="en-US" sz="11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100" dirty="0" smtClean="0"/>
            </a:p>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PCIe Gen2 x4*</a:t>
              </a:r>
            </a:p>
          </p:txBody>
        </p:sp>
        <p:sp>
          <p:nvSpPr>
            <p:cNvPr id="20" name="Rectangle 19"/>
            <p:cNvSpPr/>
            <p:nvPr/>
          </p:nvSpPr>
          <p:spPr bwMode="auto">
            <a:xfrm>
              <a:off x="7684599" y="2340256"/>
              <a:ext cx="1080499" cy="879280"/>
            </a:xfrm>
            <a:prstGeom prst="rect">
              <a:avLst/>
            </a:prstGeom>
            <a:solidFill>
              <a:srgbClr val="7E7C1E">
                <a:alpha val="4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charset="0"/>
                </a:rPr>
                <a:t>PCIe</a:t>
              </a:r>
              <a:r>
                <a:rPr kumimoji="0" lang="en-US" sz="1100" b="0" i="0" u="none" strike="noStrike" cap="none" normalizeH="0" baseline="0" dirty="0" smtClean="0">
                  <a:ln>
                    <a:noFill/>
                  </a:ln>
                  <a:solidFill>
                    <a:schemeClr val="tx1"/>
                  </a:solidFill>
                  <a:effectLst/>
                  <a:latin typeface="Arial" charset="0"/>
                </a:rPr>
                <a:t> Gen3 x8</a:t>
              </a:r>
            </a:p>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t>EHB</a:t>
              </a:r>
              <a:endParaRPr kumimoji="0" lang="en-US" sz="1100" b="0"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5589143" y="4446680"/>
              <a:ext cx="931665" cy="307777"/>
            </a:xfrm>
            <a:prstGeom prst="rect">
              <a:avLst/>
            </a:prstGeom>
            <a:noFill/>
          </p:spPr>
          <p:txBody>
            <a:bodyPr wrap="none" rtlCol="0">
              <a:spAutoFit/>
            </a:bodyPr>
            <a:lstStyle/>
            <a:p>
              <a:r>
                <a:rPr lang="en-US" sz="1400" dirty="0" smtClean="0"/>
                <a:t>Low Cost</a:t>
              </a:r>
              <a:endParaRPr lang="en-US" sz="1400" dirty="0"/>
            </a:p>
          </p:txBody>
        </p:sp>
        <p:sp>
          <p:nvSpPr>
            <p:cNvPr id="23" name="TextBox 22"/>
            <p:cNvSpPr txBox="1"/>
            <p:nvPr/>
          </p:nvSpPr>
          <p:spPr>
            <a:xfrm>
              <a:off x="6686766" y="4455242"/>
              <a:ext cx="1050288" cy="307777"/>
            </a:xfrm>
            <a:prstGeom prst="rect">
              <a:avLst/>
            </a:prstGeom>
            <a:noFill/>
          </p:spPr>
          <p:txBody>
            <a:bodyPr wrap="none" rtlCol="0">
              <a:spAutoFit/>
            </a:bodyPr>
            <a:lstStyle/>
            <a:p>
              <a:r>
                <a:rPr lang="en-US" sz="1400" dirty="0" smtClean="0"/>
                <a:t>Mid Range</a:t>
              </a:r>
              <a:endParaRPr lang="en-US" sz="1400" dirty="0"/>
            </a:p>
          </p:txBody>
        </p:sp>
        <p:sp>
          <p:nvSpPr>
            <p:cNvPr id="24" name="TextBox 23"/>
            <p:cNvSpPr txBox="1"/>
            <p:nvPr/>
          </p:nvSpPr>
          <p:spPr>
            <a:xfrm>
              <a:off x="7835759" y="4443255"/>
              <a:ext cx="1208985" cy="523220"/>
            </a:xfrm>
            <a:prstGeom prst="rect">
              <a:avLst/>
            </a:prstGeom>
            <a:noFill/>
          </p:spPr>
          <p:txBody>
            <a:bodyPr wrap="none" rtlCol="0">
              <a:spAutoFit/>
            </a:bodyPr>
            <a:lstStyle/>
            <a:p>
              <a:pPr algn="ctr"/>
              <a:r>
                <a:rPr lang="en-US" sz="1400" dirty="0" smtClean="0"/>
                <a:t>High</a:t>
              </a:r>
            </a:p>
            <a:p>
              <a:pPr algn="ctr"/>
              <a:r>
                <a:rPr lang="en-US" sz="1400" dirty="0" smtClean="0"/>
                <a:t>Performance</a:t>
              </a:r>
              <a:endParaRPr lang="en-US" sz="1400" dirty="0"/>
            </a:p>
          </p:txBody>
        </p:sp>
      </p:grpSp>
      <p:sp>
        <p:nvSpPr>
          <p:cNvPr id="15" name="Slide Number Placeholder 14"/>
          <p:cNvSpPr>
            <a:spLocks noGrp="1"/>
          </p:cNvSpPr>
          <p:nvPr>
            <p:ph type="sldNum" sz="quarter" idx="10"/>
          </p:nvPr>
        </p:nvSpPr>
        <p:spPr/>
        <p:txBody>
          <a:bodyPr/>
          <a:lstStyle/>
          <a:p>
            <a:pPr>
              <a:defRPr/>
            </a:pPr>
            <a:fld id="{F80CD9CA-C639-402B-B077-1AB203462452}" type="slidenum">
              <a:rPr lang="en-US" smtClean="0"/>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xml><?xml version="1.0" encoding="utf-8"?>
<p:tagLst xmlns:a="http://schemas.openxmlformats.org/drawingml/2006/main" xmlns:r="http://schemas.openxmlformats.org/officeDocument/2006/relationships" xmlns:p="http://schemas.openxmlformats.org/presentationml/2006/main">
  <p:tag name="AUDIO_IMPORT" val="C:\Users\jchang\Desktop\Martin\Slide12.wav"/>
  <p:tag name="AUDIO_ID" val="528"/>
  <p:tag name="ELAPSEDTIME" val="10.136"/>
  <p:tag name="ARTICULATE_SLIDE_NAV" val="12"/>
  <p:tag name="ARTICULATE_SLIDE_GUID" val="b0947ed3-d643-4d71-acaa-878fbfc8cc2d"/>
</p:tagLst>
</file>

<file path=ppt/tags/tag11.xml><?xml version="1.0" encoding="utf-8"?>
<p:tagLst xmlns:a="http://schemas.openxmlformats.org/drawingml/2006/main" xmlns:r="http://schemas.openxmlformats.org/officeDocument/2006/relationships" xmlns:p="http://schemas.openxmlformats.org/presentationml/2006/main">
  <p:tag name="AUDIO_IMPORT" val="C:\Users\jchang\Desktop\Martin\Slide13.wav"/>
  <p:tag name="AUDIO_ID" val="529"/>
  <p:tag name="ELAPSEDTIME" val="3.788"/>
  <p:tag name="ARTICULATE_SLIDE_NAV" val="13"/>
  <p:tag name="ARTICULATE_SLIDE_GUID" val="248a1b5b-d7be-4767-b5af-eb541251c168"/>
</p:tagLst>
</file>

<file path=ppt/tags/tag12.xml><?xml version="1.0" encoding="utf-8"?>
<p:tagLst xmlns:a="http://schemas.openxmlformats.org/drawingml/2006/main" xmlns:r="http://schemas.openxmlformats.org/officeDocument/2006/relationships" xmlns:p="http://schemas.openxmlformats.org/presentationml/2006/main">
  <p:tag name="ELAPSEDTIME" val="109.969"/>
  <p:tag name="AUDIO_ID" val="603"/>
</p:tagLst>
</file>

<file path=ppt/tags/tag13.xml><?xml version="1.0" encoding="utf-8"?>
<p:tagLst xmlns:a="http://schemas.openxmlformats.org/drawingml/2006/main" xmlns:r="http://schemas.openxmlformats.org/officeDocument/2006/relationships" xmlns:p="http://schemas.openxmlformats.org/presentationml/2006/main">
  <p:tag name="ELAPSEDTIME" val="109.969"/>
  <p:tag name="AUDIO_ID" val="603"/>
</p:tagLst>
</file>

<file path=ppt/tags/tag14.xml><?xml version="1.0" encoding="utf-8"?>
<p:tagLst xmlns:a="http://schemas.openxmlformats.org/drawingml/2006/main" xmlns:r="http://schemas.openxmlformats.org/officeDocument/2006/relationships" xmlns:p="http://schemas.openxmlformats.org/presentationml/2006/main">
  <p:tag name="ELAPSEDTIME" val="121.75"/>
  <p:tag name="AUDIO_ID" val="604"/>
</p:tagLst>
</file>

<file path=ppt/tags/tag15.xml><?xml version="1.0" encoding="utf-8"?>
<p:tagLst xmlns:a="http://schemas.openxmlformats.org/drawingml/2006/main" xmlns:r="http://schemas.openxmlformats.org/officeDocument/2006/relationships" xmlns:p="http://schemas.openxmlformats.org/presentationml/2006/main">
  <p:tag name="AUDIO_IMPORT" val="C:\Users\jchang\Desktop\Martin\Slide35.wav"/>
  <p:tag name="AUDIO_ID" val="551"/>
  <p:tag name="ELAPSEDTIME" val="36.624"/>
  <p:tag name="ARTICULATE_SLIDE_NAV" val="35"/>
  <p:tag name="ARTICULATE_SLIDE_GUID" val="cc2b5294-aa78-4742-9a69-d42fe0c022ca"/>
</p:tagLst>
</file>

<file path=ppt/tags/tag16.xml><?xml version="1.0" encoding="utf-8"?>
<p:tagLst xmlns:a="http://schemas.openxmlformats.org/drawingml/2006/main" xmlns:r="http://schemas.openxmlformats.org/officeDocument/2006/relationships" xmlns:p="http://schemas.openxmlformats.org/presentationml/2006/main">
  <p:tag name="ELAPSEDTIME" val="109.969"/>
  <p:tag name="AUDIO_ID" val="603"/>
</p:tagLst>
</file>

<file path=ppt/tags/tag2.xml><?xml version="1.0" encoding="utf-8"?>
<p:tagLst xmlns:a="http://schemas.openxmlformats.org/drawingml/2006/main" xmlns:r="http://schemas.openxmlformats.org/officeDocument/2006/relationships" xmlns:p="http://schemas.openxmlformats.org/presentationml/2006/main">
  <p:tag name="AUDIO_IMPORT" val="C:\Users\jchang\Desktop\Martin\Slide11.wav"/>
  <p:tag name="AUDIO_ID" val="527"/>
  <p:tag name="ELAPSEDTIME" val="75.886"/>
  <p:tag name="ARTICULATE_SLIDE_NAV" val="11"/>
  <p:tag name="ARTICULATE_SLIDE_GUID" val="9c0bee26-d9ed-4901-8589-11ccd448567a"/>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Hltu3jKq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fwr0JuVk_files\slide0001_image001.png"/>
</p:tagLst>
</file>

<file path=ppt/theme/theme1.xml><?xml version="1.0" encoding="utf-8"?>
<a:theme xmlns:a="http://schemas.openxmlformats.org/drawingml/2006/main" name="Blank">
  <a:themeElements>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7F0C839563704C9644F01D8D1AD9B2" ma:contentTypeVersion="0" ma:contentTypeDescription="Create a new document." ma:contentTypeScope="" ma:versionID="e341368ad9e8718538b93e9d81dd63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A84DC93-5FFA-4DFF-936D-378066EDCD7D}">
  <ds:schemaRefs>
    <ds:schemaRef ds:uri="http://schemas.microsoft.com/sharepoint/v3/contenttype/forms"/>
  </ds:schemaRefs>
</ds:datastoreItem>
</file>

<file path=customXml/itemProps2.xml><?xml version="1.0" encoding="utf-8"?>
<ds:datastoreItem xmlns:ds="http://schemas.openxmlformats.org/officeDocument/2006/customXml" ds:itemID="{DBC885A6-F109-4189-ADD4-B08284657EA9}">
  <ds:schemaRefs>
    <ds:schemaRef ds:uri="http://schemas.microsoft.com/office/2006/metadata/properties"/>
  </ds:schemaRefs>
</ds:datastoreItem>
</file>

<file path=customXml/itemProps3.xml><?xml version="1.0" encoding="utf-8"?>
<ds:datastoreItem xmlns:ds="http://schemas.openxmlformats.org/officeDocument/2006/customXml" ds:itemID="{FB99E436-7567-4A86-9B59-38B9D2D64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1195</TotalTime>
  <Words>5372</Words>
  <Application>Microsoft Office PowerPoint</Application>
  <PresentationFormat>On-screen Show (4:3)</PresentationFormat>
  <Paragraphs>1430</Paragraphs>
  <Slides>39</Slides>
  <Notes>31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vt:lpstr>
      <vt:lpstr>   Introduction to  Altera’s 28nm Portfolio     </vt:lpstr>
      <vt:lpstr>Agenda</vt:lpstr>
      <vt:lpstr>Introduction to Altera’s 28-nm FPGA Portfolio</vt:lpstr>
      <vt:lpstr>Process Choice for 28-nm Portfolio</vt:lpstr>
      <vt:lpstr>Slide 5</vt:lpstr>
      <vt:lpstr>On-Chip Memory Architectures</vt:lpstr>
      <vt:lpstr>External Memory Support in Portfolio</vt:lpstr>
      <vt:lpstr>I/O in 28-nm Architecture Tailored to Applications</vt:lpstr>
      <vt:lpstr>System IP Tailored to Diverse Application Requirements</vt:lpstr>
      <vt:lpstr>Broadest 28-nm Product Portfolio</vt:lpstr>
      <vt:lpstr>Stratix V FPGAs: Built for Bandwidth</vt:lpstr>
      <vt:lpstr>Stratix V FPGA Family on 28-nm Process</vt:lpstr>
      <vt:lpstr>Stratix V FPGAs – Built for Bandwidth</vt:lpstr>
      <vt:lpstr>Stratix V Device Family Variants</vt:lpstr>
      <vt:lpstr>Arria V FPGAs: Balanced Performance, Power and Cost</vt:lpstr>
      <vt:lpstr>Arria V FPGAs </vt:lpstr>
      <vt:lpstr>Arria V FPGAs: Balanced Power, Performance, and Cost </vt:lpstr>
      <vt:lpstr>Target Applications (1/2)</vt:lpstr>
      <vt:lpstr>Target Applications (2/2)</vt:lpstr>
      <vt:lpstr>Cyclone V FPGAs:  Lowest System Cost and Power</vt:lpstr>
      <vt:lpstr>Cyclone V FPGA Family: An Introduction</vt:lpstr>
      <vt:lpstr>System Cost Reduction via Integration</vt:lpstr>
      <vt:lpstr>Cyclone V FPGAs: Lowest System Cost and Power</vt:lpstr>
      <vt:lpstr>Altera SoC FPGAs</vt:lpstr>
      <vt:lpstr>Key Requirements Driving Industry Trend</vt:lpstr>
      <vt:lpstr>Slide 26</vt:lpstr>
      <vt:lpstr>Slide 27</vt:lpstr>
      <vt:lpstr>Slide 28</vt:lpstr>
      <vt:lpstr>Slide 29</vt:lpstr>
      <vt:lpstr>Slide 30</vt:lpstr>
      <vt:lpstr>Appendix: Product Table</vt:lpstr>
      <vt:lpstr>Stratix V GX / GT Family Plan</vt:lpstr>
      <vt:lpstr>Stratix V GS / E Family Plan</vt:lpstr>
      <vt:lpstr>Stratix V GX/GS Package Plan – WW22 Update</vt:lpstr>
      <vt:lpstr>Stratix V GT/E Device Package Plan</vt:lpstr>
      <vt:lpstr>Arria V FPGA Family Plan</vt:lpstr>
      <vt:lpstr>Arria V FPGA Package Plan</vt:lpstr>
      <vt:lpstr>Preliminary Cyclone V Family Plan</vt:lpstr>
      <vt:lpstr>Slide 39</vt:lpstr>
    </vt:vector>
  </TitlesOfParts>
  <Company>Altera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Altera Corporate Template</dc:title>
  <dc:creator>amlee</dc:creator>
  <cp:lastModifiedBy>roliu</cp:lastModifiedBy>
  <cp:revision>135</cp:revision>
  <cp:lastPrinted>2007-02-01T00:01:47Z</cp:lastPrinted>
  <dcterms:created xsi:type="dcterms:W3CDTF">2010-12-28T01:26:20Z</dcterms:created>
  <dcterms:modified xsi:type="dcterms:W3CDTF">2011-09-26T15:34:06Z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0x010100337F0C839563704C9644F01D8D1AD9B2</vt:lpwstr>
  </property>
</Properties>
</file>