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0" r:id="rId4"/>
  </p:sldMasterIdLst>
  <p:notesMasterIdLst>
    <p:notesMasterId r:id="rId32"/>
  </p:notesMasterIdLst>
  <p:handoutMasterIdLst>
    <p:handoutMasterId r:id="rId33"/>
  </p:handoutMasterIdLst>
  <p:sldIdLst>
    <p:sldId id="358" r:id="rId5"/>
    <p:sldId id="390" r:id="rId6"/>
    <p:sldId id="389" r:id="rId7"/>
    <p:sldId id="360" r:id="rId8"/>
    <p:sldId id="376" r:id="rId9"/>
    <p:sldId id="377" r:id="rId10"/>
    <p:sldId id="378" r:id="rId11"/>
    <p:sldId id="379" r:id="rId12"/>
    <p:sldId id="380" r:id="rId13"/>
    <p:sldId id="381" r:id="rId14"/>
    <p:sldId id="383" r:id="rId15"/>
    <p:sldId id="313" r:id="rId16"/>
    <p:sldId id="314" r:id="rId17"/>
    <p:sldId id="317" r:id="rId18"/>
    <p:sldId id="337" r:id="rId19"/>
    <p:sldId id="338" r:id="rId20"/>
    <p:sldId id="349" r:id="rId21"/>
    <p:sldId id="340" r:id="rId22"/>
    <p:sldId id="351" r:id="rId23"/>
    <p:sldId id="352" r:id="rId24"/>
    <p:sldId id="353" r:id="rId25"/>
    <p:sldId id="345" r:id="rId26"/>
    <p:sldId id="329" r:id="rId27"/>
    <p:sldId id="331" r:id="rId28"/>
    <p:sldId id="388" r:id="rId29"/>
    <p:sldId id="387" r:id="rId30"/>
    <p:sldId id="310" r:id="rId31"/>
  </p:sldIdLst>
  <p:sldSz cx="9144000" cy="6858000" type="screen4x3"/>
  <p:notesSz cx="7019925" cy="930592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tera User" initials="" lastIdx="2" clrIdx="0"/>
  <p:cmAuthor id="1" name="alau-sa" initials="a" lastIdx="1" clrIdx="1"/>
  <p:cmAuthor id="2" name="Albert Chang" initials="AC" lastIdx="1" clrIdx="2"/>
  <p:cmAuthor id="3" name="ryang" initials="r" lastIdx="3" clrIdx="3"/>
  <p:cmAuthor id="4" name="Alexis Chuah" initials="AC" lastIdx="1"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00C1BE"/>
    <a:srgbClr val="00319E"/>
    <a:srgbClr val="0070C0"/>
    <a:srgbClr val="BDE7FF"/>
    <a:srgbClr val="CC0000"/>
    <a:srgbClr val="DDDDDD"/>
    <a:srgbClr val="2D2D89"/>
    <a:srgbClr val="000066"/>
    <a:srgbClr val="3366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5" autoAdjust="0"/>
    <p:restoredTop sz="55072" autoAdjust="0"/>
  </p:normalViewPr>
  <p:slideViewPr>
    <p:cSldViewPr snapToGrid="0">
      <p:cViewPr varScale="1">
        <p:scale>
          <a:sx n="45" d="100"/>
          <a:sy n="45" d="100"/>
        </p:scale>
        <p:origin x="-2616" y="-90"/>
      </p:cViewPr>
      <p:guideLst>
        <p:guide orient="horz" pos="2160"/>
        <p:guide pos="2880"/>
      </p:guideLst>
    </p:cSldViewPr>
  </p:slideViewPr>
  <p:notesTextViewPr>
    <p:cViewPr>
      <p:scale>
        <a:sx n="100" d="100"/>
        <a:sy n="100" d="100"/>
      </p:scale>
      <p:origin x="0" y="0"/>
    </p:cViewPr>
  </p:notesTextViewPr>
  <p:notesViewPr>
    <p:cSldViewPr snapToGrid="0">
      <p:cViewPr varScale="1">
        <p:scale>
          <a:sx n="94" d="100"/>
          <a:sy n="94" d="100"/>
        </p:scale>
        <p:origin x="-2646" y="-102"/>
      </p:cViewPr>
      <p:guideLst>
        <p:guide orient="horz" pos="2931"/>
        <p:guide pos="221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60700" cy="458788"/>
          </a:xfrm>
          <a:prstGeom prst="rect">
            <a:avLst/>
          </a:prstGeom>
          <a:noFill/>
          <a:ln w="9525">
            <a:noFill/>
            <a:miter lim="800000"/>
            <a:headEnd/>
            <a:tailEnd/>
          </a:ln>
          <a:effectLst/>
        </p:spPr>
        <p:txBody>
          <a:bodyPr vert="horz" wrap="square" lIns="91733" tIns="45866" rIns="91733" bIns="45866" numCol="1" anchor="t" anchorCtr="0" compatLnSpc="1">
            <a:prstTxWarp prst="textNoShape">
              <a:avLst/>
            </a:prstTxWarp>
          </a:bodyPr>
          <a:lstStyle>
            <a:lvl1pPr defTabSz="917575">
              <a:defRPr sz="1200"/>
            </a:lvl1pPr>
          </a:lstStyle>
          <a:p>
            <a:endParaRPr lang="en-US"/>
          </a:p>
        </p:txBody>
      </p:sp>
      <p:sp>
        <p:nvSpPr>
          <p:cNvPr id="15363" name="Rectangle 3"/>
          <p:cNvSpPr>
            <a:spLocks noGrp="1" noChangeArrowheads="1"/>
          </p:cNvSpPr>
          <p:nvPr>
            <p:ph type="dt" sz="quarter" idx="1"/>
          </p:nvPr>
        </p:nvSpPr>
        <p:spPr bwMode="auto">
          <a:xfrm>
            <a:off x="3978275" y="0"/>
            <a:ext cx="3060700" cy="458788"/>
          </a:xfrm>
          <a:prstGeom prst="rect">
            <a:avLst/>
          </a:prstGeom>
          <a:noFill/>
          <a:ln w="9525">
            <a:noFill/>
            <a:miter lim="800000"/>
            <a:headEnd/>
            <a:tailEnd/>
          </a:ln>
          <a:effectLst/>
        </p:spPr>
        <p:txBody>
          <a:bodyPr vert="horz" wrap="square" lIns="91733" tIns="45866" rIns="91733" bIns="45866" numCol="1" anchor="t" anchorCtr="0" compatLnSpc="1">
            <a:prstTxWarp prst="textNoShape">
              <a:avLst/>
            </a:prstTxWarp>
          </a:bodyPr>
          <a:lstStyle>
            <a:lvl1pPr algn="r" defTabSz="917575">
              <a:defRPr sz="1200"/>
            </a:lvl1pPr>
          </a:lstStyle>
          <a:p>
            <a:endParaRPr lang="en-US"/>
          </a:p>
        </p:txBody>
      </p:sp>
      <p:sp>
        <p:nvSpPr>
          <p:cNvPr id="15364" name="Rectangle 4"/>
          <p:cNvSpPr>
            <a:spLocks noGrp="1" noChangeArrowheads="1"/>
          </p:cNvSpPr>
          <p:nvPr>
            <p:ph type="ftr" sz="quarter" idx="2"/>
          </p:nvPr>
        </p:nvSpPr>
        <p:spPr bwMode="auto">
          <a:xfrm>
            <a:off x="0" y="8861425"/>
            <a:ext cx="3060700" cy="458788"/>
          </a:xfrm>
          <a:prstGeom prst="rect">
            <a:avLst/>
          </a:prstGeom>
          <a:noFill/>
          <a:ln w="9525">
            <a:noFill/>
            <a:miter lim="800000"/>
            <a:headEnd/>
            <a:tailEnd/>
          </a:ln>
          <a:effectLst/>
        </p:spPr>
        <p:txBody>
          <a:bodyPr vert="horz" wrap="square" lIns="91733" tIns="45866" rIns="91733" bIns="45866" numCol="1" anchor="b" anchorCtr="0" compatLnSpc="1">
            <a:prstTxWarp prst="textNoShape">
              <a:avLst/>
            </a:prstTxWarp>
          </a:bodyPr>
          <a:lstStyle>
            <a:lvl1pPr defTabSz="917575">
              <a:defRPr sz="1200"/>
            </a:lvl1pPr>
          </a:lstStyle>
          <a:p>
            <a:endParaRPr lang="en-US"/>
          </a:p>
        </p:txBody>
      </p:sp>
      <p:sp>
        <p:nvSpPr>
          <p:cNvPr id="15365" name="Rectangle 5"/>
          <p:cNvSpPr>
            <a:spLocks noGrp="1" noChangeArrowheads="1"/>
          </p:cNvSpPr>
          <p:nvPr>
            <p:ph type="sldNum" sz="quarter" idx="3"/>
          </p:nvPr>
        </p:nvSpPr>
        <p:spPr bwMode="auto">
          <a:xfrm>
            <a:off x="3978275" y="8861425"/>
            <a:ext cx="3060700" cy="458788"/>
          </a:xfrm>
          <a:prstGeom prst="rect">
            <a:avLst/>
          </a:prstGeom>
          <a:noFill/>
          <a:ln w="9525">
            <a:noFill/>
            <a:miter lim="800000"/>
            <a:headEnd/>
            <a:tailEnd/>
          </a:ln>
          <a:effectLst/>
        </p:spPr>
        <p:txBody>
          <a:bodyPr vert="horz" wrap="square" lIns="91733" tIns="45866" rIns="91733" bIns="45866" numCol="1" anchor="b" anchorCtr="0" compatLnSpc="1">
            <a:prstTxWarp prst="textNoShape">
              <a:avLst/>
            </a:prstTxWarp>
          </a:bodyPr>
          <a:lstStyle>
            <a:lvl1pPr algn="r" defTabSz="917575">
              <a:defRPr sz="1200"/>
            </a:lvl1pPr>
          </a:lstStyle>
          <a:p>
            <a:fld id="{0D905744-8C46-4C5C-B9E5-2AE5888A716F}"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281" tIns="46640" rIns="93281" bIns="46640" numCol="1" anchor="t" anchorCtr="0" compatLnSpc="1">
            <a:prstTxWarp prst="textNoShape">
              <a:avLst/>
            </a:prstTxWarp>
          </a:bodyPr>
          <a:lstStyle>
            <a:lvl1pPr defTabSz="931863">
              <a:defRPr sz="1200"/>
            </a:lvl1pPr>
          </a:lstStyle>
          <a:p>
            <a:endParaRPr lang="en-US"/>
          </a:p>
        </p:txBody>
      </p:sp>
      <p:sp>
        <p:nvSpPr>
          <p:cNvPr id="12291" name="Rectangle 3"/>
          <p:cNvSpPr>
            <a:spLocks noGrp="1" noChangeArrowheads="1"/>
          </p:cNvSpPr>
          <p:nvPr>
            <p:ph type="dt" idx="1"/>
          </p:nvPr>
        </p:nvSpPr>
        <p:spPr bwMode="auto">
          <a:xfrm>
            <a:off x="3976688" y="0"/>
            <a:ext cx="3043237" cy="465138"/>
          </a:xfrm>
          <a:prstGeom prst="rect">
            <a:avLst/>
          </a:prstGeom>
          <a:noFill/>
          <a:ln w="9525">
            <a:noFill/>
            <a:miter lim="800000"/>
            <a:headEnd/>
            <a:tailEnd/>
          </a:ln>
          <a:effectLst/>
        </p:spPr>
        <p:txBody>
          <a:bodyPr vert="horz" wrap="square" lIns="93281" tIns="46640" rIns="93281" bIns="46640" numCol="1" anchor="t" anchorCtr="0" compatLnSpc="1">
            <a:prstTxWarp prst="textNoShape">
              <a:avLst/>
            </a:prstTxWarp>
          </a:bodyPr>
          <a:lstStyle>
            <a:lvl1pPr algn="r" defTabSz="931863">
              <a:defRPr sz="1200"/>
            </a:lvl1pPr>
          </a:lstStyle>
          <a:p>
            <a:endParaRPr lang="en-US"/>
          </a:p>
        </p:txBody>
      </p:sp>
      <p:sp>
        <p:nvSpPr>
          <p:cNvPr id="12292" name="Rectangle 4"/>
          <p:cNvSpPr>
            <a:spLocks noGrp="1" noRot="1" noChangeAspect="1" noChangeArrowheads="1" noTextEdit="1"/>
          </p:cNvSpPr>
          <p:nvPr>
            <p:ph type="sldImg" idx="2"/>
          </p:nvPr>
        </p:nvSpPr>
        <p:spPr bwMode="auto">
          <a:xfrm>
            <a:off x="1182688" y="696913"/>
            <a:ext cx="4654550" cy="3490912"/>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935038" y="4419600"/>
            <a:ext cx="5149850" cy="4189413"/>
          </a:xfrm>
          <a:prstGeom prst="rect">
            <a:avLst/>
          </a:prstGeom>
          <a:noFill/>
          <a:ln w="9525">
            <a:noFill/>
            <a:miter lim="800000"/>
            <a:headEnd/>
            <a:tailEnd/>
          </a:ln>
          <a:effectLst/>
        </p:spPr>
        <p:txBody>
          <a:bodyPr vert="horz" wrap="square" lIns="93281" tIns="46640" rIns="93281" bIns="4664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4" name="Rectangle 6"/>
          <p:cNvSpPr>
            <a:spLocks noGrp="1" noChangeArrowheads="1"/>
          </p:cNvSpPr>
          <p:nvPr>
            <p:ph type="ftr" sz="quarter" idx="4"/>
          </p:nvPr>
        </p:nvSpPr>
        <p:spPr bwMode="auto">
          <a:xfrm>
            <a:off x="0" y="8840788"/>
            <a:ext cx="3043238" cy="465137"/>
          </a:xfrm>
          <a:prstGeom prst="rect">
            <a:avLst/>
          </a:prstGeom>
          <a:noFill/>
          <a:ln w="9525">
            <a:noFill/>
            <a:miter lim="800000"/>
            <a:headEnd/>
            <a:tailEnd/>
          </a:ln>
          <a:effectLst/>
        </p:spPr>
        <p:txBody>
          <a:bodyPr vert="horz" wrap="square" lIns="93281" tIns="46640" rIns="93281" bIns="46640" numCol="1" anchor="b" anchorCtr="0" compatLnSpc="1">
            <a:prstTxWarp prst="textNoShape">
              <a:avLst/>
            </a:prstTxWarp>
          </a:bodyPr>
          <a:lstStyle>
            <a:lvl1pPr defTabSz="931863">
              <a:defRPr sz="1200"/>
            </a:lvl1pPr>
          </a:lstStyle>
          <a:p>
            <a:endParaRPr lang="en-US"/>
          </a:p>
        </p:txBody>
      </p:sp>
      <p:sp>
        <p:nvSpPr>
          <p:cNvPr id="12295" name="Rectangle 7"/>
          <p:cNvSpPr>
            <a:spLocks noGrp="1" noChangeArrowheads="1"/>
          </p:cNvSpPr>
          <p:nvPr>
            <p:ph type="sldNum" sz="quarter" idx="5"/>
          </p:nvPr>
        </p:nvSpPr>
        <p:spPr bwMode="auto">
          <a:xfrm>
            <a:off x="3976688" y="8840788"/>
            <a:ext cx="3043237" cy="465137"/>
          </a:xfrm>
          <a:prstGeom prst="rect">
            <a:avLst/>
          </a:prstGeom>
          <a:noFill/>
          <a:ln w="9525">
            <a:noFill/>
            <a:miter lim="800000"/>
            <a:headEnd/>
            <a:tailEnd/>
          </a:ln>
          <a:effectLst/>
        </p:spPr>
        <p:txBody>
          <a:bodyPr vert="horz" wrap="square" lIns="93281" tIns="46640" rIns="93281" bIns="46640" numCol="1" anchor="b" anchorCtr="0" compatLnSpc="1">
            <a:prstTxWarp prst="textNoShape">
              <a:avLst/>
            </a:prstTxWarp>
          </a:bodyPr>
          <a:lstStyle>
            <a:lvl1pPr algn="r" defTabSz="931863">
              <a:defRPr sz="1200"/>
            </a:lvl1pPr>
          </a:lstStyle>
          <a:p>
            <a:fld id="{0F7FA150-0838-478C-814C-9E90F4E4AF9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0F7FA150-0838-478C-814C-9E90F4E4AF9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The HDL Example tab provides the top-level HDL definition of your </a:t>
            </a:r>
            <a:r>
              <a:rPr lang="en-US" altLang="zh-CN" dirty="0" err="1" smtClean="0"/>
              <a:t>Qsys</a:t>
            </a:r>
            <a:r>
              <a:rPr lang="en-US" altLang="zh-CN" dirty="0" smtClean="0"/>
              <a:t> </a:t>
            </a:r>
            <a:r>
              <a:rPr lang="en-US" altLang="zh-CN" dirty="0" err="1" smtClean="0"/>
              <a:t>sytem</a:t>
            </a:r>
            <a:r>
              <a:rPr lang="en-US" altLang="zh-CN" dirty="0" smtClean="0"/>
              <a:t> in</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either </a:t>
            </a:r>
            <a:r>
              <a:rPr lang="en-US" altLang="zh-CN" dirty="0" err="1" smtClean="0"/>
              <a:t>Verilog</a:t>
            </a:r>
            <a:r>
              <a:rPr lang="en-US" altLang="zh-CN" dirty="0" smtClean="0"/>
              <a:t> HDL or VHDL. This tab also displays VHDL component </a:t>
            </a:r>
            <a:r>
              <a:rPr lang="en-US" altLang="zh-CN" smtClean="0"/>
              <a:t>declarations.</a:t>
            </a:r>
            <a:endParaRPr lang="en-US" altLang="zh-CN" dirty="0" smtClean="0"/>
          </a:p>
        </p:txBody>
      </p:sp>
      <p:sp>
        <p:nvSpPr>
          <p:cNvPr id="4" name="Slide Number Placeholder 3"/>
          <p:cNvSpPr>
            <a:spLocks noGrp="1"/>
          </p:cNvSpPr>
          <p:nvPr>
            <p:ph type="sldNum" sz="quarter" idx="10"/>
          </p:nvPr>
        </p:nvSpPr>
        <p:spPr/>
        <p:txBody>
          <a:bodyPr/>
          <a:lstStyle/>
          <a:p>
            <a:fld id="{0F7FA150-0838-478C-814C-9E90F4E4AF9F}"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If you are currently using SOPC</a:t>
            </a:r>
            <a:r>
              <a:rPr lang="en-US" baseline="0" dirty="0" smtClean="0"/>
              <a:t> builder, this section will show why switching to </a:t>
            </a:r>
            <a:r>
              <a:rPr lang="en-US" baseline="0" dirty="0" err="1" smtClean="0"/>
              <a:t>Qsys</a:t>
            </a:r>
            <a:r>
              <a:rPr lang="en-US" baseline="0" dirty="0" smtClean="0"/>
              <a:t> benefits you.</a:t>
            </a:r>
            <a:endParaRPr lang="en-US" dirty="0"/>
          </a:p>
        </p:txBody>
      </p:sp>
      <p:sp>
        <p:nvSpPr>
          <p:cNvPr id="4" name="Slide Number Placeholder 3"/>
          <p:cNvSpPr>
            <a:spLocks noGrp="1"/>
          </p:cNvSpPr>
          <p:nvPr>
            <p:ph type="sldNum" sz="quarter" idx="10"/>
          </p:nvPr>
        </p:nvSpPr>
        <p:spPr/>
        <p:txBody>
          <a:bodyPr/>
          <a:lstStyle/>
          <a:p>
            <a:fld id="{0F7FA150-0838-478C-814C-9E90F4E4AF9F}"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r>
              <a:rPr lang="en-US" dirty="0" smtClean="0"/>
              <a:t>SOPC Builder has had a great success since launch in 2002, and has been used by more than 10,000 embedded users around the world.  As successful as SOPC Builder is, design engineers are stretching the limits of SOPC Builder by demanding higher performance, a more scalable system tool, more IP use, and larger feature-rich reference designs. And, as you know, there are also time-to-market pressures and limited resources to address.</a:t>
            </a:r>
          </a:p>
          <a:p>
            <a:endParaRPr lang="en-US" dirty="0" smtClean="0"/>
          </a:p>
          <a:p>
            <a:r>
              <a:rPr lang="en-US" dirty="0" smtClean="0"/>
              <a:t>Qsys represents the next generation of SOPC Builder.  This new tool is tailored to satisfy the most demanded feature requests we’ve received for our system-integration tool.  A few highlights include: </a:t>
            </a:r>
          </a:p>
          <a:p>
            <a:pPr>
              <a:buFont typeface="Arial" pitchFamily="34" charset="0"/>
              <a:buChar char="•"/>
            </a:pPr>
            <a:r>
              <a:rPr lang="en-US" dirty="0" smtClean="0"/>
              <a:t> Higher system performance through the new Qsys system interconnect fabric</a:t>
            </a:r>
          </a:p>
          <a:p>
            <a:pPr>
              <a:buFont typeface="Arial" pitchFamily="34" charset="0"/>
              <a:buChar char="•"/>
            </a:pPr>
            <a:r>
              <a:rPr lang="en-US" dirty="0" smtClean="0"/>
              <a:t> Hierarchy support, which will help you create more scalable systems and create a custom subsystem/IP library for future design re-use</a:t>
            </a:r>
          </a:p>
          <a:p>
            <a:r>
              <a:rPr lang="en-US" dirty="0" smtClean="0"/>
              <a:t>The Qsys GUI is similar to the GUI that you know from SOPC Builder. And Qsys is also just as easy to use, even with the new capabilities!</a:t>
            </a:r>
          </a:p>
          <a:p>
            <a:endParaRPr lang="en-US" dirty="0" smtClean="0"/>
          </a:p>
        </p:txBody>
      </p:sp>
      <p:sp>
        <p:nvSpPr>
          <p:cNvPr id="28676" name="Slide Number Placeholder 3"/>
          <p:cNvSpPr>
            <a:spLocks noGrp="1"/>
          </p:cNvSpPr>
          <p:nvPr>
            <p:ph type="sldNum" sz="quarter" idx="5"/>
          </p:nvPr>
        </p:nvSpPr>
        <p:spPr>
          <a:noFill/>
        </p:spPr>
        <p:txBody>
          <a:bodyPr/>
          <a:lstStyle/>
          <a:p>
            <a:fld id="{84510C6A-A922-4AB7-887F-1A186B113972}" type="slidenum">
              <a:rPr lang="en-US"/>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question comes to mind for this next generation tool is IP</a:t>
            </a:r>
            <a:r>
              <a:rPr lang="en-US" baseline="0" dirty="0" smtClean="0"/>
              <a:t> support.  Altera has been working hard to make sure your broad IP support is there with this Qsys system integration tool.  Qsys compliant IP is what we would like to call it.  You can see a logo for any compliant IP that Altera has verified to ensure the IP integrates with Qsys.</a:t>
            </a:r>
          </a:p>
          <a:p>
            <a:endParaRPr lang="en-US" baseline="0" dirty="0" smtClean="0"/>
          </a:p>
          <a:p>
            <a:r>
              <a:rPr lang="en-US" baseline="0" dirty="0" smtClean="0"/>
              <a:t>In the embedded IP world, </a:t>
            </a:r>
            <a:r>
              <a:rPr lang="en-US" baseline="0" dirty="0" err="1" smtClean="0"/>
              <a:t>Nios</a:t>
            </a:r>
            <a:r>
              <a:rPr lang="en-US" baseline="0" dirty="0" smtClean="0"/>
              <a:t> II software processors, JTAG, UART, SPI, and RS232 are ported over to be compliant.  Many of the popular interface protocol or memory IPs were made to compliant with Qsys as well.  Last, DSP video IP suites were also made to compliant with Qsys.  It would include the </a:t>
            </a:r>
            <a:r>
              <a:rPr lang="en-US" baseline="0" dirty="0" err="1" smtClean="0"/>
              <a:t>scaler</a:t>
            </a:r>
            <a:r>
              <a:rPr lang="en-US" baseline="0" dirty="0" smtClean="0"/>
              <a:t>, switch and </a:t>
            </a:r>
            <a:r>
              <a:rPr lang="en-US" baseline="0" dirty="0" err="1" smtClean="0"/>
              <a:t>deinterlacer</a:t>
            </a:r>
            <a:r>
              <a:rPr lang="en-US" baseline="0" dirty="0" smtClean="0"/>
              <a:t>, alpha blending mixer IPs.</a:t>
            </a:r>
          </a:p>
          <a:p>
            <a:endParaRPr lang="en-US" baseline="0" dirty="0" smtClean="0"/>
          </a:p>
          <a:p>
            <a:r>
              <a:rPr lang="en-US" baseline="0" dirty="0" smtClean="0"/>
              <a:t>In Summary, Qsys now has over 100 IP component support and more compliant IPs will be available.  To check the status of IP you are using, you can check online IP section or read the release note of Quartus II software.  Remember to look for the Qsys compliant logo if you search online.</a:t>
            </a:r>
            <a:endParaRPr lang="en-US" dirty="0"/>
          </a:p>
        </p:txBody>
      </p:sp>
      <p:sp>
        <p:nvSpPr>
          <p:cNvPr id="4" name="Slide Number Placeholder 3"/>
          <p:cNvSpPr>
            <a:spLocks noGrp="1"/>
          </p:cNvSpPr>
          <p:nvPr>
            <p:ph type="sldNum" sz="quarter" idx="10"/>
          </p:nvPr>
        </p:nvSpPr>
        <p:spPr/>
        <p:txBody>
          <a:bodyPr/>
          <a:lstStyle/>
          <a:p>
            <a:fld id="{0F7FA150-0838-478C-814C-9E90F4E4AF9F}"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r>
              <a:rPr lang="en-US" dirty="0" smtClean="0"/>
              <a:t>So what exactly is the performance and productivity enhancing technology we’ve integrated into Qsys?  Well, it’s a combination of many new and exciting capabilities…and these capabilities provide great reasons for switching to Qsys:</a:t>
            </a:r>
          </a:p>
          <a:p>
            <a:endParaRPr lang="en-US" dirty="0" smtClean="0"/>
          </a:p>
          <a:p>
            <a:r>
              <a:rPr lang="en-US" dirty="0" smtClean="0"/>
              <a:t>First, a high-performance interconnect back on network-on-chip architecture</a:t>
            </a:r>
          </a:p>
          <a:p>
            <a:r>
              <a:rPr lang="en-US" dirty="0" smtClean="0"/>
              <a:t>&lt;</a:t>
            </a:r>
            <a:r>
              <a:rPr lang="en-US" b="1" dirty="0" smtClean="0"/>
              <a:t>click next</a:t>
            </a:r>
            <a:r>
              <a:rPr lang="en-US" dirty="0" smtClean="0"/>
              <a:t>&gt; Second, new hierarchy support to enable scalable</a:t>
            </a:r>
            <a:r>
              <a:rPr lang="en-US" baseline="0" dirty="0" smtClean="0"/>
              <a:t> design</a:t>
            </a:r>
            <a:endParaRPr lang="en-US" dirty="0" smtClean="0"/>
          </a:p>
          <a:p>
            <a:r>
              <a:rPr lang="en-US" dirty="0" smtClean="0"/>
              <a:t>&lt;</a:t>
            </a:r>
            <a:r>
              <a:rPr lang="en-US" b="1" dirty="0" smtClean="0"/>
              <a:t>click next</a:t>
            </a:r>
            <a:r>
              <a:rPr lang="en-US" dirty="0" smtClean="0"/>
              <a:t>&gt; Then,</a:t>
            </a:r>
            <a:r>
              <a:rPr lang="en-US" baseline="0" dirty="0" smtClean="0"/>
              <a:t> </a:t>
            </a:r>
            <a:r>
              <a:rPr lang="en-US" dirty="0" smtClean="0"/>
              <a:t>support for industry standard interfaces </a:t>
            </a:r>
          </a:p>
          <a:p>
            <a:r>
              <a:rPr lang="en-US" dirty="0" smtClean="0"/>
              <a:t>&lt;</a:t>
            </a:r>
            <a:r>
              <a:rPr lang="en-US" b="1" dirty="0" smtClean="0"/>
              <a:t>click next</a:t>
            </a:r>
            <a:r>
              <a:rPr lang="en-US" dirty="0" smtClean="0"/>
              <a:t>&gt; Qsys also has new IP management capabilities for design re-use</a:t>
            </a:r>
          </a:p>
          <a:p>
            <a:r>
              <a:rPr lang="en-US" dirty="0" smtClean="0"/>
              <a:t>&lt;</a:t>
            </a:r>
            <a:r>
              <a:rPr lang="en-US" b="1" dirty="0" smtClean="0"/>
              <a:t>click next</a:t>
            </a:r>
            <a:r>
              <a:rPr lang="en-US" dirty="0" smtClean="0"/>
              <a:t>&gt; Last, new real-time system debug for faster board bring-up</a:t>
            </a:r>
          </a:p>
          <a:p>
            <a:endParaRPr lang="en-US" dirty="0" smtClean="0"/>
          </a:p>
          <a:p>
            <a:r>
              <a:rPr lang="en-US" baseline="0" dirty="0" smtClean="0"/>
              <a:t>Let’s dive a little deeper into these 5 features.</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r>
              <a:rPr lang="en-US" dirty="0" smtClean="0"/>
              <a:t>First, higher performance.</a:t>
            </a:r>
            <a:r>
              <a:rPr lang="en-US" baseline="0" dirty="0" smtClean="0"/>
              <a:t>  This is simple and easy to understand.</a:t>
            </a:r>
            <a:r>
              <a:rPr lang="en-US" dirty="0" smtClean="0"/>
              <a:t> As </a:t>
            </a:r>
            <a:r>
              <a:rPr lang="en-US" baseline="0" dirty="0" smtClean="0"/>
              <a:t>engineers, we’re always wanting to achieve higher performance in our designs.  Here are the reasons why Qsys supports this.</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With SOPC Builder the fabric was a black box and the only way to improve the performance of your system was to manually add pipeline registers between your components and the fabric. &lt;</a:t>
            </a:r>
            <a:r>
              <a:rPr lang="en-US" b="1" dirty="0" smtClean="0"/>
              <a:t>click next</a:t>
            </a:r>
            <a:r>
              <a:rPr lang="en-US" dirty="0" smtClean="0"/>
              <a:t>&gt;</a:t>
            </a:r>
          </a:p>
          <a:p>
            <a:endParaRPr lang="en-US" dirty="0" smtClean="0"/>
          </a:p>
          <a:p>
            <a:r>
              <a:rPr lang="en-US" dirty="0" smtClean="0"/>
              <a:t>With Qsys, you can increase your performance</a:t>
            </a:r>
            <a:r>
              <a:rPr lang="en-US" baseline="0" dirty="0" smtClean="0"/>
              <a:t> up to 2x from SOPC Builder based on a new network-on-chip architecture and automatic pipelining feature for more intelligent interconnect. </a:t>
            </a:r>
            <a:r>
              <a:rPr lang="en-US" dirty="0" smtClean="0"/>
              <a:t>&lt;</a:t>
            </a:r>
            <a:r>
              <a:rPr lang="en-US" b="1" dirty="0" smtClean="0"/>
              <a:t>click next</a:t>
            </a:r>
            <a:r>
              <a:rPr lang="en-US" dirty="0" smtClean="0"/>
              <a:t>&gt;</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Qsys, t</a:t>
            </a:r>
            <a:r>
              <a:rPr lang="en-US" baseline="0" dirty="0" smtClean="0"/>
              <a:t>he automatic control will generate automatic pipeline stages.  </a:t>
            </a:r>
            <a:r>
              <a:rPr lang="en-US" sz="1200" kern="1200" dirty="0" smtClean="0">
                <a:solidFill>
                  <a:schemeClr val="tx1"/>
                </a:solidFill>
                <a:latin typeface="Times New Roman" pitchFamily="18" charset="0"/>
                <a:ea typeface="+mn-ea"/>
                <a:cs typeface="+mn-cs"/>
              </a:rPr>
              <a:t>The flexibility of the Qsys interconnect, based on a network-on-chip architecture, enables Qsys to automatically insert pipeline registers into the interconnect to achieve nearly double the </a:t>
            </a:r>
            <a:r>
              <a:rPr lang="en-US" sz="1200" kern="1200" dirty="0" err="1" smtClean="0">
                <a:solidFill>
                  <a:schemeClr val="tx1"/>
                </a:solidFill>
                <a:latin typeface="Times New Roman" pitchFamily="18" charset="0"/>
                <a:ea typeface="+mn-ea"/>
                <a:cs typeface="+mn-cs"/>
              </a:rPr>
              <a:t>fmax</a:t>
            </a:r>
            <a:r>
              <a:rPr lang="en-US" sz="1200" kern="1200" dirty="0" smtClean="0">
                <a:solidFill>
                  <a:schemeClr val="tx1"/>
                </a:solidFill>
                <a:latin typeface="Times New Roman" pitchFamily="18" charset="0"/>
                <a:ea typeface="+mn-ea"/>
                <a:cs typeface="+mn-cs"/>
              </a:rPr>
              <a:t> performance compared to SOPC Builder. </a:t>
            </a:r>
            <a:r>
              <a:rPr lang="en-US" dirty="0" smtClean="0"/>
              <a:t>&lt;</a:t>
            </a:r>
            <a:r>
              <a:rPr lang="en-US" b="1" dirty="0" smtClean="0"/>
              <a:t>click next</a:t>
            </a:r>
            <a:r>
              <a:rPr lang="en-US" dirty="0" smtClean="0"/>
              <a:t>&gt;</a:t>
            </a:r>
          </a:p>
          <a:p>
            <a:endParaRPr lang="en-US"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Then, to further  optimize </a:t>
            </a:r>
            <a:r>
              <a:rPr lang="en-US" sz="1200" kern="1200" baseline="0" dirty="0" smtClean="0">
                <a:solidFill>
                  <a:schemeClr val="tx1"/>
                </a:solidFill>
                <a:latin typeface="Times New Roman" pitchFamily="18" charset="0"/>
                <a:ea typeface="+mn-ea"/>
                <a:cs typeface="+mn-cs"/>
              </a:rPr>
              <a:t>performance</a:t>
            </a:r>
            <a:r>
              <a:rPr lang="en-US" dirty="0" smtClean="0"/>
              <a:t>, there is a user-controlled dial that allows you to increase performance by trading off latency.  As you increase performance, pipeline stages are added into the interconnect.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&lt;</a:t>
            </a:r>
            <a:r>
              <a:rPr lang="en-US" b="1" dirty="0" smtClean="0"/>
              <a:t>click next</a:t>
            </a:r>
            <a:r>
              <a:rPr lang="en-US" dirty="0" smtClean="0"/>
              <a:t>&gt;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&lt;</a:t>
            </a:r>
            <a:r>
              <a:rPr lang="en-US" b="1" dirty="0" smtClean="0"/>
              <a:t>click next</a:t>
            </a:r>
            <a:r>
              <a:rPr lang="en-US" dirty="0" smtClean="0"/>
              <a:t>&gt;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Qsys allows you to make trade off decisions between </a:t>
            </a:r>
            <a:r>
              <a:rPr lang="en-US" sz="1200" kern="1200" dirty="0" err="1" smtClean="0">
                <a:solidFill>
                  <a:schemeClr val="tx1"/>
                </a:solidFill>
                <a:latin typeface="Times New Roman" pitchFamily="18" charset="0"/>
                <a:ea typeface="+mn-ea"/>
                <a:cs typeface="+mn-cs"/>
              </a:rPr>
              <a:t>fmax</a:t>
            </a:r>
            <a:r>
              <a:rPr lang="en-US" sz="1200" kern="1200" dirty="0" smtClean="0">
                <a:solidFill>
                  <a:schemeClr val="tx1"/>
                </a:solidFill>
                <a:latin typeface="Times New Roman" pitchFamily="18" charset="0"/>
                <a:ea typeface="+mn-ea"/>
                <a:cs typeface="+mn-cs"/>
              </a:rPr>
              <a:t> and latency to meet the system requirements of your end application</a:t>
            </a:r>
            <a:r>
              <a:rPr lang="en-US" sz="1200" kern="1200" baseline="0" dirty="0" smtClean="0">
                <a:solidFill>
                  <a:schemeClr val="tx1"/>
                </a:solidFill>
                <a:latin typeface="Times New Roman" pitchFamily="18" charset="0"/>
                <a:ea typeface="+mn-ea"/>
                <a:cs typeface="+mn-cs"/>
              </a:rPr>
              <a:t> and has interconnect performance up to 2x compared to SOPC Builder.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also</a:t>
            </a:r>
            <a:r>
              <a:rPr lang="en-US" baseline="0" dirty="0" smtClean="0"/>
              <a:t> </a:t>
            </a:r>
            <a:r>
              <a:rPr lang="en-US" dirty="0" smtClean="0"/>
              <a:t>want to quickly</a:t>
            </a:r>
            <a:r>
              <a:rPr lang="en-US" baseline="0" dirty="0" smtClean="0"/>
              <a:t> reference to a published Qsys white paper with a design example for performance benchmark data.  Please reference to this Qsys white paper named “applying benefits of network on a chip architecture to </a:t>
            </a:r>
            <a:r>
              <a:rPr lang="en-US" baseline="0" dirty="0" err="1" smtClean="0"/>
              <a:t>fpga</a:t>
            </a:r>
            <a:r>
              <a:rPr lang="en-US" baseline="0" dirty="0" smtClean="0"/>
              <a:t> system design” for more details.</a:t>
            </a:r>
            <a:endParaRPr lang="en-US" dirty="0" smtClean="0"/>
          </a:p>
          <a:p>
            <a:endParaRPr lang="en-US" dirty="0" smtClean="0"/>
          </a:p>
          <a:p>
            <a:r>
              <a:rPr lang="en-US" sz="1200" kern="1200" baseline="0" dirty="0" smtClean="0">
                <a:solidFill>
                  <a:schemeClr val="tx1"/>
                </a:solidFill>
                <a:latin typeface="Times New Roman" pitchFamily="18" charset="0"/>
                <a:ea typeface="+mn-ea"/>
                <a:cs typeface="+mn-cs"/>
              </a:rPr>
              <a:t>This design example is built with 16-master/16-slave and is fully connected with a total of 256 connections. The</a:t>
            </a:r>
          </a:p>
          <a:p>
            <a:r>
              <a:rPr lang="en-US" sz="1200" kern="1200" baseline="0" dirty="0" smtClean="0">
                <a:solidFill>
                  <a:schemeClr val="tx1"/>
                </a:solidFill>
                <a:latin typeface="Times New Roman" pitchFamily="18" charset="0"/>
                <a:ea typeface="+mn-ea"/>
                <a:cs typeface="+mn-cs"/>
              </a:rPr>
              <a:t>simple master and slave IP components exist only to test the characteristics of the</a:t>
            </a:r>
          </a:p>
          <a:p>
            <a:r>
              <a:rPr lang="en-US" sz="1200" kern="1200" baseline="0" dirty="0" smtClean="0">
                <a:solidFill>
                  <a:schemeClr val="tx1"/>
                </a:solidFill>
                <a:latin typeface="Times New Roman" pitchFamily="18" charset="0"/>
                <a:ea typeface="+mn-ea"/>
                <a:cs typeface="+mn-cs"/>
              </a:rPr>
              <a:t>interconnect, meaning that the system is representative of a completely homogenous</a:t>
            </a:r>
          </a:p>
          <a:p>
            <a:r>
              <a:rPr lang="en-US" sz="1200" kern="1200" baseline="0" dirty="0" smtClean="0">
                <a:solidFill>
                  <a:schemeClr val="tx1"/>
                </a:solidFill>
                <a:latin typeface="Times New Roman" pitchFamily="18" charset="0"/>
                <a:ea typeface="+mn-ea"/>
                <a:cs typeface="+mn-cs"/>
              </a:rPr>
              <a:t>system, and not a typical embedded system. This data table shows the</a:t>
            </a:r>
          </a:p>
          <a:p>
            <a:r>
              <a:rPr lang="en-US" sz="1200" kern="1200" baseline="0" dirty="0" smtClean="0">
                <a:solidFill>
                  <a:schemeClr val="tx1"/>
                </a:solidFill>
                <a:latin typeface="Times New Roman" pitchFamily="18" charset="0"/>
                <a:ea typeface="+mn-ea"/>
                <a:cs typeface="+mn-cs"/>
              </a:rPr>
              <a:t>frequency and resource utilization results of the traditional interconnect and different</a:t>
            </a:r>
          </a:p>
          <a:p>
            <a:r>
              <a:rPr lang="en-US" sz="1200" kern="1200" baseline="0" dirty="0" smtClean="0">
                <a:solidFill>
                  <a:schemeClr val="tx1"/>
                </a:solidFill>
                <a:latin typeface="Times New Roman" pitchFamily="18" charset="0"/>
                <a:ea typeface="+mn-ea"/>
                <a:cs typeface="+mn-cs"/>
              </a:rPr>
              <a:t>latency options of the </a:t>
            </a:r>
            <a:r>
              <a:rPr lang="en-US" sz="1200" kern="1200" baseline="0" dirty="0" err="1" smtClean="0">
                <a:solidFill>
                  <a:schemeClr val="tx1"/>
                </a:solidFill>
                <a:latin typeface="Times New Roman" pitchFamily="18" charset="0"/>
                <a:ea typeface="+mn-ea"/>
                <a:cs typeface="+mn-cs"/>
              </a:rPr>
              <a:t>NoC</a:t>
            </a:r>
            <a:r>
              <a:rPr lang="en-US" sz="1200" kern="1200" baseline="0" dirty="0" smtClean="0">
                <a:solidFill>
                  <a:schemeClr val="tx1"/>
                </a:solidFill>
                <a:latin typeface="Times New Roman" pitchFamily="18" charset="0"/>
                <a:ea typeface="+mn-ea"/>
                <a:cs typeface="+mn-cs"/>
              </a:rPr>
              <a:t> implementation.  This data shows Qsys interconnect performance is up to 2X faster than SOPC Builder interconnect with 4 cycle network latency.</a:t>
            </a:r>
            <a:endParaRPr lang="en-US" dirty="0"/>
          </a:p>
        </p:txBody>
      </p:sp>
      <p:sp>
        <p:nvSpPr>
          <p:cNvPr id="4" name="Slide Number Placeholder 3"/>
          <p:cNvSpPr>
            <a:spLocks noGrp="1"/>
          </p:cNvSpPr>
          <p:nvPr>
            <p:ph type="sldNum" sz="quarter" idx="10"/>
          </p:nvPr>
        </p:nvSpPr>
        <p:spPr/>
        <p:txBody>
          <a:bodyPr/>
          <a:lstStyle/>
          <a:p>
            <a:fld id="{0F7FA150-0838-478C-814C-9E90F4E4AF9F}"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Lets</a:t>
            </a:r>
            <a:r>
              <a:rPr lang="en-US" baseline="0" dirty="0" smtClean="0"/>
              <a:t> move to another important feature that supports</a:t>
            </a:r>
            <a:r>
              <a:rPr lang="en-US" dirty="0" smtClean="0"/>
              <a:t> more scalable design</a:t>
            </a:r>
            <a:r>
              <a:rPr lang="en-US" baseline="0" dirty="0" smtClean="0"/>
              <a:t>.  </a:t>
            </a:r>
            <a:r>
              <a:rPr lang="en-US" dirty="0" smtClean="0"/>
              <a:t>The higher the number of components, the slower the GUI….and it becomes</a:t>
            </a:r>
            <a:r>
              <a:rPr lang="en-US" baseline="0" dirty="0" smtClean="0"/>
              <a:t> a challenge to </a:t>
            </a:r>
            <a:r>
              <a:rPr lang="en-US" dirty="0" smtClean="0"/>
              <a:t>manage your system (for example editing</a:t>
            </a:r>
            <a:r>
              <a:rPr lang="en-US" baseline="0" dirty="0" smtClean="0"/>
              <a:t> and changing parameters for a large SOPC Builder system with 200 components</a:t>
            </a:r>
            <a:r>
              <a:rPr lang="en-US" dirty="0" smtClean="0"/>
              <a:t>).</a:t>
            </a:r>
            <a:r>
              <a:rPr lang="en-US" baseline="0" dirty="0" smtClean="0"/>
              <a:t>  </a:t>
            </a:r>
            <a:r>
              <a:rPr lang="en-US" dirty="0" smtClean="0"/>
              <a:t>Qsys enables hierarchical design, so you can create small sub-systems and integrate them together to create a larger system.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Qsys supports developing hierarchical systems by enabling you to complete a system today, and in the future, add an entirely new sub-system.  By dividing a system into different sub-systems with hierarchy, you can easily manage each sub-system. Also the entire system doesn't need to be planned all at once, which gives you room for growth. With Qsys</a:t>
            </a:r>
            <a:r>
              <a:rPr lang="en-US" dirty="0" smtClean="0"/>
              <a:t>, you can add </a:t>
            </a:r>
            <a:r>
              <a:rPr lang="en-US" sz="1200" kern="1200" dirty="0" smtClean="0">
                <a:solidFill>
                  <a:schemeClr val="tx1"/>
                </a:solidFill>
                <a:latin typeface="Times New Roman" pitchFamily="18" charset="0"/>
                <a:ea typeface="+mn-ea"/>
                <a:cs typeface="+mn-cs"/>
              </a:rPr>
              <a:t>additional systems to your design with minimal impact to existing systems.</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this case, I’ve divided my system into two sub-systems and, as you can see, there are fewer number of components displayed with each sub system. This makes the GUI respond faster and the system becomes more manageable, which enables you to scale the system.  If I want to edit one subsystem, I simply</a:t>
            </a:r>
            <a:r>
              <a:rPr lang="en-US" baseline="0" dirty="0" smtClean="0"/>
              <a:t> open up the Qsys subsystem design and I can start editing a subsystem in the same GUI.</a:t>
            </a:r>
            <a:r>
              <a:rPr lang="en-US" dirty="0" smtClean="0"/>
              <a:t> &lt;</a:t>
            </a:r>
            <a:r>
              <a:rPr lang="en-US" b="1" dirty="0" smtClean="0"/>
              <a:t>click next</a:t>
            </a:r>
            <a:r>
              <a:rPr lang="en-US" dirty="0" smtClean="0"/>
              <a:t>&gt;</a:t>
            </a:r>
          </a:p>
          <a:p>
            <a:endParaRPr lang="en-US" dirty="0" smtClean="0"/>
          </a:p>
          <a:p>
            <a:r>
              <a:rPr lang="en-US" sz="1200" kern="1200" dirty="0" smtClean="0">
                <a:solidFill>
                  <a:schemeClr val="tx1"/>
                </a:solidFill>
                <a:latin typeface="Times New Roman" pitchFamily="18" charset="0"/>
                <a:ea typeface="+mn-ea"/>
                <a:cs typeface="+mn-cs"/>
              </a:rPr>
              <a:t>Qsys raises the level of design abstraction by allowing you to integrate smaller systems together to create a larger system. </a:t>
            </a:r>
            <a:endParaRPr lang="en-US" dirty="0" smtClean="0"/>
          </a:p>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defTabSz="914297">
              <a:defRPr/>
            </a:pPr>
            <a:r>
              <a:rPr lang="en-US" dirty="0" smtClean="0"/>
              <a:t>IP cores use industry standard interfaces to help you more easily integrate them together.  However, IP vendors, FPGA vendors and designers like yourselves may all have many different industry standard interfaces to choose from.  How will system integration tools support such broad availability of IP cores when so many standard interfaces are used?</a:t>
            </a:r>
          </a:p>
          <a:p>
            <a:pPr defTabSz="914297">
              <a:defRPr/>
            </a:pPr>
            <a:endParaRPr lang="en-US" dirty="0" smtClean="0"/>
          </a:p>
          <a:p>
            <a:pPr defTabSz="914297">
              <a:defRPr/>
            </a:pPr>
            <a:r>
              <a:rPr lang="en-US" dirty="0" smtClean="0"/>
              <a:t>Altera is committed to deliver more industry standard interfaces in addition to our existing Avalon interface support.   For example, we’re planning to support the AXI interface in 2011/2012 and other new support are in our roadmap.</a:t>
            </a:r>
          </a:p>
          <a:p>
            <a:pPr defTabSz="914297">
              <a:defRPr/>
            </a:pPr>
            <a:endParaRPr lang="en-US" dirty="0" smtClean="0"/>
          </a:p>
          <a:p>
            <a:pPr defTabSz="914297">
              <a:defRPr/>
            </a:pPr>
            <a:endParaRPr lang="en-US" dirty="0" smtClean="0"/>
          </a:p>
          <a:p>
            <a:pPr defTabSz="914297">
              <a:defRPr/>
            </a:pPr>
            <a:endParaRPr lang="en-US" dirty="0" smtClean="0"/>
          </a:p>
          <a:p>
            <a:pPr defTabSz="914297">
              <a:defRPr/>
            </a:pPr>
            <a:endParaRPr lang="en-US" dirty="0" smtClean="0"/>
          </a:p>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 design </a:t>
            </a:r>
            <a:r>
              <a:rPr lang="en-US" sz="1200" kern="1200" dirty="0" err="1" smtClean="0">
                <a:solidFill>
                  <a:schemeClr val="tx1"/>
                </a:solidFill>
                <a:latin typeface="Times New Roman" pitchFamily="18" charset="0"/>
                <a:ea typeface="+mn-ea"/>
                <a:cs typeface="+mn-cs"/>
              </a:rPr>
              <a:t>resue</a:t>
            </a:r>
            <a:r>
              <a:rPr lang="en-US" sz="1200" kern="1200" dirty="0" smtClean="0">
                <a:solidFill>
                  <a:schemeClr val="tx1"/>
                </a:solidFill>
                <a:latin typeface="Times New Roman" pitchFamily="18" charset="0"/>
                <a:ea typeface="+mn-ea"/>
                <a:cs typeface="+mn-cs"/>
              </a:rPr>
              <a:t> for subsystem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Qsys facilitates the design</a:t>
            </a:r>
            <a:r>
              <a:rPr lang="en-US" sz="1200" kern="1200" baseline="0" dirty="0" smtClean="0">
                <a:solidFill>
                  <a:schemeClr val="tx1"/>
                </a:solidFill>
                <a:latin typeface="Times New Roman" pitchFamily="18" charset="0"/>
                <a:ea typeface="+mn-ea"/>
                <a:cs typeface="+mn-cs"/>
              </a:rPr>
              <a:t> reuse process</a:t>
            </a:r>
            <a:r>
              <a:rPr lang="en-US" sz="1200" kern="1200" dirty="0" smtClean="0">
                <a:solidFill>
                  <a:schemeClr val="tx1"/>
                </a:solidFill>
                <a:latin typeface="Times New Roman" pitchFamily="18" charset="0"/>
                <a:ea typeface="+mn-ea"/>
                <a:cs typeface="+mn-cs"/>
              </a:rPr>
              <a:t> by adding your subsystem</a:t>
            </a:r>
            <a:r>
              <a:rPr lang="en-US" sz="1200" kern="1200" baseline="0" dirty="0" smtClean="0">
                <a:solidFill>
                  <a:schemeClr val="tx1"/>
                </a:solidFill>
                <a:latin typeface="Times New Roman" pitchFamily="18" charset="0"/>
                <a:ea typeface="+mn-ea"/>
                <a:cs typeface="+mn-cs"/>
              </a:rPr>
              <a:t> IP</a:t>
            </a:r>
            <a:r>
              <a:rPr lang="en-US" sz="1200" kern="1200" dirty="0" smtClean="0">
                <a:solidFill>
                  <a:schemeClr val="tx1"/>
                </a:solidFill>
                <a:latin typeface="Times New Roman" pitchFamily="18" charset="0"/>
                <a:ea typeface="+mn-ea"/>
                <a:cs typeface="+mn-cs"/>
              </a:rPr>
              <a:t> automatically into the IP library list available within Qsys for your team and others to use. </a:t>
            </a:r>
            <a:r>
              <a:rPr lang="en-US" dirty="0" smtClean="0"/>
              <a:t>&lt;</a:t>
            </a:r>
            <a:r>
              <a:rPr lang="en-US" b="1" dirty="0" smtClean="0"/>
              <a:t>click next</a:t>
            </a:r>
            <a:r>
              <a:rPr lang="en-US" dirty="0" smtClean="0"/>
              <a:t>&gt;</a:t>
            </a:r>
          </a:p>
          <a:p>
            <a:endParaRPr lang="en-US" sz="1200" kern="1200" dirty="0" smtClean="0">
              <a:solidFill>
                <a:schemeClr val="tx1"/>
              </a:solidFill>
              <a:latin typeface="Times New Roman" pitchFamily="18" charset="0"/>
              <a:ea typeface="+mn-ea"/>
              <a:cs typeface="+mn-cs"/>
            </a:endParaRPr>
          </a:p>
          <a:p>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Any subsystem generated from Qsys can also be reused in the same or different project.  This design reuse capability allows you to accelerate development and maximize design reuse</a:t>
            </a:r>
            <a:r>
              <a:rPr lang="en-US" sz="1200" kern="1200" baseline="0" dirty="0" smtClean="0">
                <a:solidFill>
                  <a:schemeClr val="tx1"/>
                </a:solidFill>
                <a:latin typeface="Times New Roman" pitchFamily="18" charset="0"/>
                <a:ea typeface="+mn-ea"/>
                <a:cs typeface="+mn-cs"/>
              </a:rPr>
              <a:t> to reach higher productivity.</a:t>
            </a:r>
            <a:endParaRPr lang="en-US" sz="1200" kern="1200" dirty="0" smtClean="0">
              <a:solidFill>
                <a:schemeClr val="tx1"/>
              </a:solidFill>
              <a:latin typeface="Times New Roman" pitchFamily="18" charset="0"/>
              <a:ea typeface="+mn-ea"/>
              <a:cs typeface="+mn-cs"/>
            </a:endParaRPr>
          </a:p>
          <a:p>
            <a:endParaRPr lang="en-US" dirty="0" smtClean="0">
              <a:solidFill>
                <a:schemeClr val="folHlink"/>
              </a:solidFill>
            </a:endParaRPr>
          </a:p>
          <a:p>
            <a:endParaRPr lang="en-US" dirty="0"/>
          </a:p>
        </p:txBody>
      </p:sp>
      <p:sp>
        <p:nvSpPr>
          <p:cNvPr id="4" name="Slide Number Placeholder 3"/>
          <p:cNvSpPr>
            <a:spLocks noGrp="1"/>
          </p:cNvSpPr>
          <p:nvPr>
            <p:ph type="sldNum" sz="quarter" idx="10"/>
          </p:nvPr>
        </p:nvSpPr>
        <p:spPr/>
        <p:txBody>
          <a:bodyPr/>
          <a:lstStyle/>
          <a:p>
            <a:fld id="{0F7FA150-0838-478C-814C-9E90F4E4AF9F}"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Improving</a:t>
            </a:r>
            <a:r>
              <a:rPr lang="en-US" baseline="0" dirty="0" smtClean="0"/>
              <a:t> productivity is a constant goal for FPGA designers.   In order to go forward, we took a look backwards first.  </a:t>
            </a:r>
            <a:r>
              <a:rPr lang="en-US" dirty="0" smtClean="0"/>
              <a:t>Taking a look</a:t>
            </a:r>
            <a:r>
              <a:rPr lang="en-US" baseline="0" dirty="0" smtClean="0"/>
              <a:t> back into history, we’ll see how Altera has improved FPGA designer’s productivity.</a:t>
            </a:r>
          </a:p>
          <a:p>
            <a:endParaRPr lang="en-US" baseline="0" dirty="0" smtClean="0"/>
          </a:p>
          <a:p>
            <a:r>
              <a:rPr lang="en-US" baseline="0" dirty="0" smtClean="0"/>
              <a:t>When FPGA designers first started out, they were developing designs at the gate-level. [Click]</a:t>
            </a:r>
          </a:p>
          <a:p>
            <a:r>
              <a:rPr lang="en-US" baseline="0" dirty="0" smtClean="0"/>
              <a:t>As the need to improve productivity increased, designers moved to RTL.  [Click]</a:t>
            </a:r>
          </a:p>
          <a:p>
            <a:r>
              <a:rPr lang="en-US" baseline="0" dirty="0" smtClean="0"/>
              <a:t>As the need to improve productivity increased again, designers moved from RTL to IP-level development. </a:t>
            </a:r>
          </a:p>
          <a:p>
            <a:r>
              <a:rPr lang="en-US" baseline="0" dirty="0" smtClean="0"/>
              <a:t>We are now at that crossroad again, as designers look for the next leap. [Click]</a:t>
            </a:r>
          </a:p>
          <a:p>
            <a:endParaRPr lang="en-US" baseline="0" dirty="0" smtClean="0"/>
          </a:p>
          <a:p>
            <a:r>
              <a:rPr lang="en-US" baseline="0" dirty="0" smtClean="0"/>
              <a:t>Qsys enables designer the next productivity leap up by raising the level of abstraction.  Qsys enables designers to quickly develop large complex systems by integrating together other smaller complete systems and IP.</a:t>
            </a:r>
          </a:p>
          <a:p>
            <a:endParaRPr lang="en-US" baseline="0" dirty="0" smtClean="0"/>
          </a:p>
          <a:p>
            <a:r>
              <a:rPr lang="en-US" baseline="0" dirty="0" smtClean="0"/>
              <a:t>*******************</a:t>
            </a:r>
          </a:p>
          <a:p>
            <a:r>
              <a:rPr lang="en-US" baseline="0" dirty="0" smtClean="0"/>
              <a:t>Backup</a:t>
            </a:r>
          </a:p>
          <a:p>
            <a:r>
              <a:rPr lang="en-US" dirty="0" smtClean="0"/>
              <a:t>Qsys enables you to raise your level of abstraction, so you can be more productive at a system level.</a:t>
            </a:r>
          </a:p>
          <a:p>
            <a:endParaRPr lang="en-US" dirty="0" smtClean="0"/>
          </a:p>
          <a:p>
            <a:r>
              <a:rPr lang="en-US" dirty="0" smtClean="0"/>
              <a:t>&lt;</a:t>
            </a:r>
            <a:r>
              <a:rPr lang="en-US" b="1" dirty="0" smtClean="0"/>
              <a:t>click next</a:t>
            </a:r>
            <a:r>
              <a:rPr lang="en-US" dirty="0" smtClean="0"/>
              <a:t>&gt;</a:t>
            </a:r>
          </a:p>
          <a:p>
            <a:r>
              <a:rPr lang="en-US" dirty="0" smtClean="0"/>
              <a:t>Do you remember the days when you had to use schematic tools to integrate low level design blocks, including low level primitives, RTL-level</a:t>
            </a:r>
            <a:r>
              <a:rPr lang="en-US" baseline="0" dirty="0" smtClean="0"/>
              <a:t> description</a:t>
            </a:r>
            <a:r>
              <a:rPr lang="en-US" dirty="0" smtClean="0"/>
              <a:t> or </a:t>
            </a:r>
            <a:r>
              <a:rPr lang="en-US" dirty="0" err="1" smtClean="0"/>
              <a:t>megafunctions</a:t>
            </a:r>
            <a:r>
              <a:rPr lang="en-US" dirty="0" smtClean="0"/>
              <a:t>? Then Altera</a:t>
            </a:r>
            <a:r>
              <a:rPr lang="en-US" baseline="0" dirty="0" smtClean="0"/>
              <a:t> introduced S</a:t>
            </a:r>
            <a:r>
              <a:rPr lang="en-US" dirty="0" smtClean="0"/>
              <a:t>OPC Builder, and you had a tool for building systems by integrating IP functions.  Now with Qsys, you can go beyond building a system of IP cores and, instead, build systems out of systems.</a:t>
            </a:r>
          </a:p>
          <a:p>
            <a:endParaRPr lang="en-US" dirty="0" smtClean="0"/>
          </a:p>
          <a:p>
            <a:r>
              <a:rPr lang="en-US" dirty="0" smtClean="0"/>
              <a:t>Given the capabilities of Qsys, we know how important it will be to have a wide portfolio of IP cores and reference designs. So Altera is committed to providing broad IP support and</a:t>
            </a:r>
            <a:r>
              <a:rPr lang="en-US" baseline="0" dirty="0" smtClean="0"/>
              <a:t> adding industry-standard interfaces in the future.  </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FA1225E-EDAF-474C-A2FA-1A20B1220EE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Qsys also introduces a new approach to system level real-time debug.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In SOPC Builder today, you have to use </a:t>
            </a:r>
            <a:r>
              <a:rPr lang="en-US" baseline="0" dirty="0" err="1" smtClean="0"/>
              <a:t>SignalTap</a:t>
            </a:r>
            <a:r>
              <a:rPr lang="en-US" baseline="0" dirty="0" smtClean="0"/>
              <a:t> II, </a:t>
            </a:r>
            <a:r>
              <a:rPr lang="en-US" baseline="0" dirty="0" err="1" smtClean="0"/>
              <a:t>SignalProbe</a:t>
            </a:r>
            <a:r>
              <a:rPr lang="en-US" baseline="0" dirty="0" smtClean="0"/>
              <a:t> or In-system Memory Update to tap or probe a particular signal before compiling.  It takes additional planning and setup, compared to Qsys’ system level verification approach.  More compiles are needed to change existing setup and reading individual registers </a:t>
            </a:r>
            <a:r>
              <a:rPr lang="en-US" dirty="0" smtClean="0"/>
              <a:t>is </a:t>
            </a:r>
            <a:r>
              <a:rPr lang="en-US" baseline="0" dirty="0" smtClean="0"/>
              <a:t>time-consuming. </a:t>
            </a:r>
            <a:r>
              <a:rPr lang="en-US" dirty="0" smtClean="0"/>
              <a:t>&lt;</a:t>
            </a:r>
            <a:r>
              <a:rPr lang="en-US" b="1" dirty="0" smtClean="0"/>
              <a:t>click next</a:t>
            </a:r>
            <a:r>
              <a:rPr lang="en-US" dirty="0" smtClean="0"/>
              <a:t>&gt;</a:t>
            </a:r>
          </a:p>
          <a:p>
            <a:endParaRPr lang="en-US" dirty="0" smtClean="0"/>
          </a:p>
          <a:p>
            <a:r>
              <a:rPr lang="en-US" dirty="0" smtClean="0"/>
              <a:t>Qsys</a:t>
            </a:r>
            <a:r>
              <a:rPr lang="en-US" baseline="0" dirty="0" smtClean="0"/>
              <a:t> enables faster board bring-up by allowing you to access the system in real-time with reading/writing transactions through a bridge IP.  You can now access the entire system, remotely </a:t>
            </a:r>
            <a:r>
              <a:rPr lang="en-US" baseline="0" dirty="0" err="1" smtClean="0"/>
              <a:t>debugg</a:t>
            </a:r>
            <a:r>
              <a:rPr lang="en-US" baseline="0" dirty="0" smtClean="0"/>
              <a:t> with TCP/IP and perform reads / writes to status registers instead of accessing individual registers and nodes.</a:t>
            </a:r>
          </a:p>
          <a:p>
            <a:endParaRPr lang="en-US" baseline="0" dirty="0" smtClean="0"/>
          </a:p>
          <a:p>
            <a:r>
              <a:rPr lang="en-US" baseline="0" dirty="0" smtClean="0"/>
              <a:t>So, these are the top 5 features for migrating to Qsys.  Next,</a:t>
            </a:r>
            <a:r>
              <a:rPr lang="en-US" dirty="0" smtClean="0"/>
              <a:t> lets go</a:t>
            </a:r>
            <a:r>
              <a:rPr lang="en-US" baseline="0" dirty="0" smtClean="0"/>
              <a:t> through details on how to get started.</a:t>
            </a:r>
          </a:p>
          <a:p>
            <a:endParaRPr lang="en-US" baseline="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r>
              <a:rPr lang="en-US" dirty="0" smtClean="0"/>
              <a:t>Before using Qsys, be sure to read some migration documentations to save your migration efforts.  First, </a:t>
            </a:r>
          </a:p>
          <a:p>
            <a:r>
              <a:rPr lang="en-US" dirty="0" smtClean="0"/>
              <a:t>review the Quartus II Software Release Notes and the SOPC Builder to Qsys Migration Application Note for known issues and limitations.  It highlights guidelines and issues for Qsys migration.  Some examples are:</a:t>
            </a:r>
            <a:r>
              <a:rPr lang="en-US" baseline="0" dirty="0" smtClean="0"/>
              <a:t>  Qsys will automatically upgrade your system interconnect to improve performance.  New </a:t>
            </a:r>
            <a:r>
              <a:rPr lang="en-US" baseline="0" dirty="0" err="1" smtClean="0"/>
              <a:t>tristate</a:t>
            </a:r>
            <a:r>
              <a:rPr lang="en-US" baseline="0" dirty="0" smtClean="0"/>
              <a:t> are implemented to further enhance interconnect performance.  Key IPs including </a:t>
            </a:r>
            <a:r>
              <a:rPr lang="en-US" baseline="0" dirty="0" err="1" smtClean="0"/>
              <a:t>Nios</a:t>
            </a:r>
            <a:r>
              <a:rPr lang="en-US" baseline="0" dirty="0" smtClean="0"/>
              <a:t> II processor and its peripherals are automatically migrated.</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Common Migration issues are a few required manual updates.  You may need to delete an existing IP and replace it with the latest Qsys compliant IP.  For example, </a:t>
            </a:r>
            <a:r>
              <a:rPr lang="en-US" baseline="0" dirty="0" err="1" smtClean="0"/>
              <a:t>UniPhy</a:t>
            </a:r>
            <a:r>
              <a:rPr lang="en-US" baseline="0" dirty="0" smtClean="0"/>
              <a:t> and </a:t>
            </a:r>
            <a:r>
              <a:rPr lang="en-US" baseline="0" dirty="0" err="1" smtClean="0"/>
              <a:t>PCIe</a:t>
            </a:r>
            <a:r>
              <a:rPr lang="en-US" baseline="0" dirty="0" smtClean="0"/>
              <a:t> IPs are required to go through manual updates to utilize Qsys benefits.  You may also need to manually update SDC constraints </a:t>
            </a:r>
            <a:r>
              <a:rPr lang="en-US" sz="1200" kern="1200" dirty="0" smtClean="0">
                <a:solidFill>
                  <a:schemeClr val="tx1"/>
                </a:solidFill>
                <a:latin typeface="Times New Roman" pitchFamily="18" charset="0"/>
                <a:ea typeface="+mn-ea"/>
                <a:cs typeface="+mn-cs"/>
              </a:rPr>
              <a:t>because signal names may have changed</a:t>
            </a:r>
            <a:r>
              <a:rPr lang="en-US" baseline="0" dirty="0" smtClean="0"/>
              <a:t>.  </a:t>
            </a:r>
            <a:r>
              <a:rPr lang="en-US" dirty="0" smtClean="0"/>
              <a:t>Old </a:t>
            </a:r>
            <a:r>
              <a:rPr lang="en-US" dirty="0" err="1" smtClean="0"/>
              <a:t>sopc</a:t>
            </a:r>
            <a:r>
              <a:rPr lang="en-US" dirty="0" smtClean="0"/>
              <a:t> builder file in PTF just wont</a:t>
            </a:r>
            <a:r>
              <a:rPr lang="en-US" baseline="0" dirty="0" smtClean="0"/>
              <a:t> migrate as well and it is another manual steps to go through during migration.</a:t>
            </a:r>
          </a:p>
          <a:p>
            <a:endParaRPr lang="en-US" baseline="0" dirty="0" smtClean="0"/>
          </a:p>
          <a:p>
            <a:r>
              <a:rPr lang="en-US" baseline="0" dirty="0" smtClean="0"/>
              <a:t>Be sure to read software release notes and get latest updates for Qsys support in feature and IPs.</a:t>
            </a:r>
          </a:p>
          <a:p>
            <a:endParaRPr lang="en-US" baseline="0" dirty="0" smtClean="0"/>
          </a:p>
          <a:p>
            <a:r>
              <a:rPr lang="en-US" baseline="0" dirty="0" smtClean="0"/>
              <a:t>Last, if you haven’t or not planning to, watch a quick migration online demo to see a quick migration from SOPC  Builder.</a:t>
            </a:r>
          </a:p>
          <a:p>
            <a:endParaRPr lang="en-US" baseline="0" dirty="0" smtClean="0"/>
          </a:p>
          <a:p>
            <a:r>
              <a:rPr lang="en-US" baseline="0" dirty="0" smtClean="0"/>
              <a:t>If you still have more concerns or issues, you can access to existing support channel including both my support.altera.com or contact Altera FAE.</a:t>
            </a:r>
            <a:r>
              <a:rPr lang="en-US" dirty="0" smtClean="0"/>
              <a:t> </a:t>
            </a:r>
          </a:p>
          <a:p>
            <a:endParaRPr lang="en-US" dirty="0" smtClean="0"/>
          </a:p>
        </p:txBody>
      </p:sp>
      <p:sp>
        <p:nvSpPr>
          <p:cNvPr id="37892" name="Slide Number Placeholder 3"/>
          <p:cNvSpPr>
            <a:spLocks noGrp="1"/>
          </p:cNvSpPr>
          <p:nvPr>
            <p:ph type="sldNum" sz="quarter" idx="5"/>
          </p:nvPr>
        </p:nvSpPr>
        <p:spPr>
          <a:noFill/>
        </p:spPr>
        <p:txBody>
          <a:bodyPr/>
          <a:lstStyle/>
          <a:p>
            <a:fld id="{B711D69D-D70D-445B-A933-E1DF54D9614A}" type="slidenum">
              <a:rPr lang="en-US"/>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the migration online demo, it shows you how to get started with switching to Qsys.  There are two simple steps.  First, you simply open an existing SOPC Builder system.  Qsys is backward compatible with .</a:t>
            </a:r>
            <a:r>
              <a:rPr lang="en-US" baseline="0" dirty="0" err="1" smtClean="0"/>
              <a:t>sopc</a:t>
            </a:r>
            <a:r>
              <a:rPr lang="en-US" baseline="0" dirty="0" smtClean="0"/>
              <a:t> file and you will be promoted with a migration dialog box.  Click ok to proceed and you will find your existing SOPC Builder system ported to Qsys in a familiar GUI environment.</a:t>
            </a:r>
          </a:p>
          <a:p>
            <a:endParaRPr lang="en-US" baseline="0" dirty="0" smtClean="0"/>
          </a:p>
          <a:p>
            <a:r>
              <a:rPr lang="en-US" baseline="0" dirty="0" smtClean="0"/>
              <a:t>Then, you can save your design file in .</a:t>
            </a:r>
            <a:r>
              <a:rPr lang="en-US" baseline="0" dirty="0" err="1" smtClean="0"/>
              <a:t>qsys</a:t>
            </a:r>
            <a:r>
              <a:rPr lang="en-US" baseline="0" dirty="0" smtClean="0"/>
              <a:t> to finish .</a:t>
            </a:r>
            <a:r>
              <a:rPr lang="en-US" baseline="0" dirty="0" err="1" smtClean="0"/>
              <a:t>sopc</a:t>
            </a:r>
            <a:r>
              <a:rPr lang="en-US" baseline="0" dirty="0" smtClean="0"/>
              <a:t> file conversion to .</a:t>
            </a:r>
            <a:r>
              <a:rPr lang="en-US" baseline="0" dirty="0" err="1" smtClean="0"/>
              <a:t>qsys</a:t>
            </a:r>
            <a:r>
              <a:rPr lang="en-US" baseline="0" dirty="0" smtClean="0"/>
              <a:t> file.  Be aware of the manual steps you have to go through mentioned in Qsys migration application note and release note.  I hope you find Qsys migration intuitive and please share with us your successful migration and performance enhancement in Qsys.</a:t>
            </a:r>
            <a:endParaRPr lang="en-US" dirty="0"/>
          </a:p>
        </p:txBody>
      </p:sp>
      <p:sp>
        <p:nvSpPr>
          <p:cNvPr id="4" name="Slide Number Placeholder 3"/>
          <p:cNvSpPr>
            <a:spLocks noGrp="1"/>
          </p:cNvSpPr>
          <p:nvPr>
            <p:ph type="sldNum" sz="quarter" idx="10"/>
          </p:nvPr>
        </p:nvSpPr>
        <p:spPr/>
        <p:txBody>
          <a:bodyPr/>
          <a:lstStyle/>
          <a:p>
            <a:fld id="{0F7FA150-0838-478C-814C-9E90F4E4AF9F}"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In conclusion, Qsys</a:t>
            </a:r>
            <a:r>
              <a:rPr lang="en-US" baseline="0" dirty="0" smtClean="0"/>
              <a:t> is our next generation of SOPC Builder that delivers more capability using similar GUI.</a:t>
            </a:r>
          </a:p>
          <a:p>
            <a:endParaRPr lang="en-US" baseline="0" dirty="0" smtClean="0"/>
          </a:p>
          <a:p>
            <a:r>
              <a:rPr lang="en-US" baseline="0" dirty="0" smtClean="0"/>
              <a:t>There are many benefit of evaluate and migrate to Qsys.</a:t>
            </a:r>
          </a:p>
          <a:p>
            <a:r>
              <a:rPr lang="en-US" baseline="0" dirty="0" smtClean="0"/>
              <a:t>1.) higher interconnect performance is delivered with new Qsys system interconnect fabric.  You can tweak the trade-off between </a:t>
            </a:r>
            <a:r>
              <a:rPr lang="en-US" baseline="0" dirty="0" err="1" smtClean="0"/>
              <a:t>fmax</a:t>
            </a:r>
            <a:r>
              <a:rPr lang="en-US" baseline="0" dirty="0" smtClean="0"/>
              <a:t> and latency.</a:t>
            </a:r>
          </a:p>
          <a:p>
            <a:r>
              <a:rPr lang="en-US" baseline="0" dirty="0" smtClean="0"/>
              <a:t>2.)  more scalable design -  Qsys allows you to create subsystem and bundle IPs.  This allows you to navigate design tool GUI more easily and enables easier design reuse.</a:t>
            </a:r>
          </a:p>
          <a:p>
            <a:r>
              <a:rPr lang="en-US" baseline="0" dirty="0" smtClean="0"/>
              <a:t>3.)  broad </a:t>
            </a:r>
            <a:r>
              <a:rPr lang="en-US" baseline="0" dirty="0" err="1" smtClean="0"/>
              <a:t>ip</a:t>
            </a:r>
            <a:r>
              <a:rPr lang="en-US" baseline="0" dirty="0" smtClean="0"/>
              <a:t> support with industry standard interfaces – Qsys supports Avalon interface and is planning to support AXI.  Broad IP support is planned to ensure you are fully equipped for migration.</a:t>
            </a:r>
          </a:p>
          <a:p>
            <a:r>
              <a:rPr lang="en-US" baseline="0" dirty="0" smtClean="0"/>
              <a:t>4.)  improved design reuse – Qsys will save your system design in a new file called .</a:t>
            </a:r>
            <a:r>
              <a:rPr lang="en-US" baseline="0" dirty="0" err="1" smtClean="0"/>
              <a:t>qsys</a:t>
            </a:r>
            <a:r>
              <a:rPr lang="en-US" baseline="0" dirty="0" smtClean="0"/>
              <a:t> and you can create a custom IP or subsystem library.</a:t>
            </a:r>
          </a:p>
          <a:p>
            <a:r>
              <a:rPr lang="en-US" baseline="0" dirty="0" smtClean="0"/>
              <a:t>5.)  faster board bring-up – Qsys provides a system level verification interface IP and helps in designs bringing up new boards.</a:t>
            </a:r>
          </a:p>
          <a:p>
            <a:endParaRPr lang="en-US" baseline="0" dirty="0" smtClean="0"/>
          </a:p>
          <a:p>
            <a:r>
              <a:rPr lang="en-US" baseline="0" dirty="0" smtClean="0"/>
              <a:t>With these existing new benefits, I hope it justified your valuable time and start your migration to Qsys.  Feedback is appreciated as Altera is striving to deliver Qsys to your expectation.</a:t>
            </a:r>
            <a:endParaRPr lang="en-US" dirty="0"/>
          </a:p>
        </p:txBody>
      </p:sp>
      <p:sp>
        <p:nvSpPr>
          <p:cNvPr id="4" name="Slide Number Placeholder 3"/>
          <p:cNvSpPr>
            <a:spLocks noGrp="1"/>
          </p:cNvSpPr>
          <p:nvPr>
            <p:ph type="sldNum" sz="quarter" idx="10"/>
          </p:nvPr>
        </p:nvSpPr>
        <p:spPr/>
        <p:txBody>
          <a:bodyPr/>
          <a:lstStyle/>
          <a:p>
            <a:pPr>
              <a:defRPr/>
            </a:pPr>
            <a:fld id="{D52C365A-6EF0-40E2-8ECA-F44EF4C820FC}"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Last, lets close with your next steps.</a:t>
            </a:r>
          </a:p>
          <a:p>
            <a:endParaRPr lang="en-US" dirty="0" smtClean="0"/>
          </a:p>
          <a:p>
            <a:r>
              <a:rPr lang="en-US" dirty="0" smtClean="0"/>
              <a:t>1.)  As</a:t>
            </a:r>
            <a:r>
              <a:rPr lang="en-US" baseline="0" dirty="0" smtClean="0"/>
              <a:t> I mention, there are video demos for you to learn more about the new features including higher performance and hierarchical design demo.</a:t>
            </a:r>
          </a:p>
          <a:p>
            <a:endParaRPr lang="en-US" baseline="0" dirty="0" smtClean="0"/>
          </a:p>
          <a:p>
            <a:r>
              <a:rPr lang="en-US" baseline="0" dirty="0" smtClean="0"/>
              <a:t>2.)  There is also training and tutorial available.  Please make sure you attend training or go through the tutorial.</a:t>
            </a:r>
          </a:p>
          <a:p>
            <a:endParaRPr lang="en-US" baseline="0" dirty="0" smtClean="0"/>
          </a:p>
          <a:p>
            <a:r>
              <a:rPr lang="en-US" baseline="0" dirty="0" smtClean="0"/>
              <a:t>3.)  Last, Qsys is available in both subscription edition and web edition.  Download latest Quartus II Software and get a Qsys productivity boost in your system design today!</a:t>
            </a:r>
          </a:p>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D52C365A-6EF0-40E2-8ECA-F44EF4C820FC}"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7FA150-0838-478C-814C-9E90F4E4AF9F}"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ln/>
        </p:spPr>
      </p:sp>
      <p:sp>
        <p:nvSpPr>
          <p:cNvPr id="83970" name="Rectangle 3"/>
          <p:cNvSpPr>
            <a:spLocks noGrp="1" noChangeArrowheads="1"/>
          </p:cNvSpPr>
          <p:nvPr>
            <p:ph type="body" idx="1"/>
          </p:nvPr>
        </p:nvSpPr>
        <p:spPr>
          <a:noFill/>
          <a:ln/>
        </p:spPr>
        <p:txBody>
          <a:bodyPr/>
          <a:lstStyle/>
          <a:p>
            <a:r>
              <a:rPr lang="en-US" dirty="0" err="1" smtClean="0"/>
              <a:t>Qsys</a:t>
            </a:r>
            <a:r>
              <a:rPr lang="en-US" dirty="0" smtClean="0"/>
              <a:t> is a system</a:t>
            </a:r>
            <a:r>
              <a:rPr lang="en-US" baseline="0" dirty="0" smtClean="0"/>
              <a:t> level integration tool that is available in </a:t>
            </a:r>
            <a:r>
              <a:rPr lang="en-US" baseline="0" dirty="0" err="1" smtClean="0"/>
              <a:t>Altera</a:t>
            </a:r>
            <a:r>
              <a:rPr lang="en-US" baseline="0" dirty="0" smtClean="0"/>
              <a:t> </a:t>
            </a:r>
            <a:r>
              <a:rPr lang="en-US" baseline="0" dirty="0" err="1" smtClean="0"/>
              <a:t>Quartus</a:t>
            </a:r>
            <a:r>
              <a:rPr lang="en-US" baseline="0" dirty="0" smtClean="0"/>
              <a:t> II software. </a:t>
            </a:r>
            <a:r>
              <a:rPr lang="en-US" baseline="0" dirty="0" err="1" smtClean="0"/>
              <a:t>Qsys</a:t>
            </a:r>
            <a:r>
              <a:rPr lang="en-US" baseline="0" dirty="0" smtClean="0"/>
              <a:t> is based on the successful SOPC builder tool and delivers many key new features and benefit to address today’s FPGA design challenges. Including High-performance Interconnect, Industry-standard interface, Hierarchy, Design reuse support, and system </a:t>
            </a:r>
            <a:r>
              <a:rPr lang="en-US" baseline="0" dirty="0" err="1" smtClean="0"/>
              <a:t>verfication</a:t>
            </a:r>
            <a:r>
              <a:rPr lang="en-US" baseline="0" dirty="0" smtClean="0"/>
              <a:t>.</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 screen shot</a:t>
            </a:r>
            <a:r>
              <a:rPr lang="en-US" baseline="0" dirty="0" smtClean="0"/>
              <a:t> of the </a:t>
            </a:r>
            <a:r>
              <a:rPr lang="en-US" baseline="0" dirty="0" err="1" smtClean="0"/>
              <a:t>Qsys</a:t>
            </a:r>
            <a:r>
              <a:rPr lang="en-US" baseline="0" dirty="0" smtClean="0"/>
              <a:t> graphical user interface, as you may notes, it looks very similar to the SOPC builder user interface as well. We intentionally did this so that you easier for you to migrate from SOPC Builder to </a:t>
            </a:r>
            <a:r>
              <a:rPr lang="en-US" baseline="0" dirty="0" err="1" smtClean="0"/>
              <a:t>Qsys</a:t>
            </a:r>
            <a:r>
              <a:rPr lang="en-US" baseline="0" dirty="0" smtClean="0"/>
              <a:t>. However there are some new capabilities and new taps in </a:t>
            </a:r>
            <a:r>
              <a:rPr lang="en-US" baseline="0" dirty="0" err="1" smtClean="0"/>
              <a:t>Qsys</a:t>
            </a:r>
            <a:r>
              <a:rPr lang="en-US" baseline="0" dirty="0" smtClean="0"/>
              <a:t>. So let’s first start from our left </a:t>
            </a:r>
            <a:r>
              <a:rPr lang="en-US" baseline="0" dirty="0" err="1" smtClean="0"/>
              <a:t>handside</a:t>
            </a:r>
            <a:r>
              <a:rPr lang="en-US" baseline="0" dirty="0" smtClean="0"/>
              <a:t> the component library looks very similar to the SOPC Builder. On the bottom we have the messages panel as well to provide you any errors, warnings or info messages to your system and then on the main panel you have different taps that are available for you. So you have the system contents which shows you the connections of the IP components of your design. The address map, the clock settings, and there is project settings as well as system inspector tap. The system inspector provides you more detail information of how the interconnect has been generated in your </a:t>
            </a:r>
            <a:r>
              <a:rPr lang="en-US" baseline="0" dirty="0" err="1" smtClean="0"/>
              <a:t>Qsys</a:t>
            </a:r>
            <a:r>
              <a:rPr lang="en-US" baseline="0" dirty="0" smtClean="0"/>
              <a:t> design. In addition, there are toolbar icon available for you to easily generate your system</a:t>
            </a:r>
            <a:endParaRPr lang="en-US" dirty="0"/>
          </a:p>
        </p:txBody>
      </p:sp>
      <p:sp>
        <p:nvSpPr>
          <p:cNvPr id="4" name="Slide Number Placeholder 3"/>
          <p:cNvSpPr>
            <a:spLocks noGrp="1"/>
          </p:cNvSpPr>
          <p:nvPr>
            <p:ph type="sldNum" sz="quarter" idx="10"/>
          </p:nvPr>
        </p:nvSpPr>
        <p:spPr/>
        <p:txBody>
          <a:bodyPr/>
          <a:lstStyle/>
          <a:p>
            <a:pPr>
              <a:defRPr/>
            </a:pPr>
            <a:fld id="{5D3D38D7-916B-428D-AC33-D0D10E944AF8}"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a:ln/>
        </p:spPr>
      </p:sp>
      <p:sp>
        <p:nvSpPr>
          <p:cNvPr id="90114" name="Notes Placeholder 2"/>
          <p:cNvSpPr>
            <a:spLocks noGrp="1"/>
          </p:cNvSpPr>
          <p:nvPr>
            <p:ph type="body" idx="1"/>
          </p:nvPr>
        </p:nvSpPr>
        <p:spPr>
          <a:noFill/>
          <a:ln/>
        </p:spPr>
        <p:txBody>
          <a:bodyPr/>
          <a:lstStyle/>
          <a:p>
            <a:r>
              <a:rPr lang="en-US" dirty="0" smtClean="0"/>
              <a:t>After you completed your </a:t>
            </a:r>
            <a:r>
              <a:rPr lang="en-US" dirty="0" err="1" smtClean="0"/>
              <a:t>Qsys</a:t>
            </a:r>
            <a:r>
              <a:rPr lang="en-US" dirty="0" smtClean="0"/>
              <a:t> design by connecting all your </a:t>
            </a:r>
            <a:r>
              <a:rPr lang="en-US" dirty="0" err="1" smtClean="0"/>
              <a:t>Ips</a:t>
            </a:r>
            <a:r>
              <a:rPr lang="en-US" dirty="0" smtClean="0"/>
              <a:t> together,</a:t>
            </a:r>
            <a:r>
              <a:rPr lang="en-US" baseline="0" dirty="0" smtClean="0"/>
              <a:t> you can use the generation tap in </a:t>
            </a:r>
            <a:r>
              <a:rPr lang="en-US" baseline="0" dirty="0" err="1" smtClean="0"/>
              <a:t>Qsys</a:t>
            </a:r>
            <a:r>
              <a:rPr lang="en-US" baseline="0" dirty="0" smtClean="0"/>
              <a:t> to generate the synthesis HDL files that can be used for compilation. This can be easily done by adding the .</a:t>
            </a:r>
            <a:r>
              <a:rPr lang="en-US" baseline="0" dirty="0" err="1" smtClean="0"/>
              <a:t>qip</a:t>
            </a:r>
            <a:r>
              <a:rPr lang="en-US" baseline="0" dirty="0" smtClean="0"/>
              <a:t> file to your </a:t>
            </a:r>
            <a:r>
              <a:rPr lang="en-US" baseline="0" dirty="0" err="1" smtClean="0"/>
              <a:t>Quartus</a:t>
            </a:r>
            <a:r>
              <a:rPr lang="en-US" baseline="0" dirty="0" smtClean="0"/>
              <a:t> II project. The .</a:t>
            </a:r>
            <a:r>
              <a:rPr lang="en-US" baseline="0" dirty="0" err="1" smtClean="0"/>
              <a:t>qip</a:t>
            </a:r>
            <a:r>
              <a:rPr lang="en-US" baseline="0" dirty="0" smtClean="0"/>
              <a:t> file content all of the generated HDL files</a:t>
            </a:r>
            <a:endParaRPr lang="en-US" dirty="0" smtClean="0"/>
          </a:p>
        </p:txBody>
      </p:sp>
      <p:sp>
        <p:nvSpPr>
          <p:cNvPr id="90115" name="Slide Number Placeholder 3"/>
          <p:cNvSpPr>
            <a:spLocks noGrp="1"/>
          </p:cNvSpPr>
          <p:nvPr>
            <p:ph type="sldNum" sz="quarter" idx="5"/>
          </p:nvPr>
        </p:nvSpPr>
        <p:spPr>
          <a:noFill/>
        </p:spPr>
        <p:txBody>
          <a:bodyPr/>
          <a:lstStyle/>
          <a:p>
            <a:fld id="{739A0DE1-7C74-44DB-BA40-C91C8578B216}" type="slidenum">
              <a:rPr lang="en-US" smtClean="0">
                <a:cs typeface="Arial" charset="0"/>
              </a:rPr>
              <a:pPr/>
              <a:t>6</a:t>
            </a:fld>
            <a:endParaRPr 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a:xfrm>
            <a:off x="936625" y="4419601"/>
            <a:ext cx="5146675" cy="4189413"/>
          </a:xfrm>
          <a:noFill/>
          <a:ln/>
        </p:spPr>
        <p:txBody>
          <a:bodyPr/>
          <a:lstStyle/>
          <a:p>
            <a:r>
              <a:rPr lang="en-US" altLang="zh-CN" sz="1200" b="0" kern="1200" baseline="0" dirty="0" smtClean="0">
                <a:solidFill>
                  <a:schemeClr val="tx1"/>
                </a:solidFill>
                <a:latin typeface="Times New Roman" pitchFamily="18" charset="0"/>
                <a:ea typeface="+mn-ea"/>
                <a:cs typeface="+mn-cs"/>
              </a:rPr>
              <a:t>The </a:t>
            </a:r>
            <a:r>
              <a:rPr lang="en-US" altLang="zh-CN" sz="1200" b="0" kern="1200" baseline="0" dirty="0" err="1" smtClean="0">
                <a:solidFill>
                  <a:schemeClr val="tx1"/>
                </a:solidFill>
                <a:latin typeface="Times New Roman" pitchFamily="18" charset="0"/>
                <a:ea typeface="+mn-ea"/>
                <a:cs typeface="+mn-cs"/>
              </a:rPr>
              <a:t>Qsys</a:t>
            </a:r>
            <a:r>
              <a:rPr lang="en-US" altLang="zh-CN" sz="1200" b="0" kern="1200" baseline="0" dirty="0" smtClean="0">
                <a:solidFill>
                  <a:schemeClr val="tx1"/>
                </a:solidFill>
                <a:latin typeface="Times New Roman" pitchFamily="18" charset="0"/>
                <a:ea typeface="+mn-ea"/>
                <a:cs typeface="+mn-cs"/>
              </a:rPr>
              <a:t> component editor is a GUI that allows you to define a component and its parameter editor GUI. After you define your component in the component editor the component is available in the component library</a:t>
            </a:r>
            <a:endParaRPr lang="en-US" sz="1200" b="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p>
            <a:fld id="{0389A590-E734-4A9A-ABF1-AFD58B75533B}" type="slidenum">
              <a:rPr lang="en-US"/>
              <a:pPr/>
              <a:t>8</a:t>
            </a:fld>
            <a:endParaRPr lang="en-US"/>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xfrm>
            <a:off x="933450" y="4419600"/>
            <a:ext cx="5153025" cy="4189413"/>
          </a:xfrm>
          <a:noFill/>
          <a:ln/>
        </p:spPr>
        <p:txBody>
          <a:bodyPr/>
          <a:lstStyle/>
          <a:p>
            <a:r>
              <a:rPr lang="en-US" altLang="zh-CN" sz="1200" kern="1200" baseline="0" dirty="0" err="1" smtClean="0">
                <a:solidFill>
                  <a:schemeClr val="tx1"/>
                </a:solidFill>
                <a:latin typeface="Times New Roman" pitchFamily="18" charset="0"/>
                <a:ea typeface="+mn-ea"/>
                <a:cs typeface="+mn-cs"/>
              </a:rPr>
              <a:t>Qsys</a:t>
            </a:r>
            <a:r>
              <a:rPr lang="en-US" altLang="zh-CN" sz="1200" kern="1200" baseline="0" dirty="0" smtClean="0">
                <a:solidFill>
                  <a:schemeClr val="tx1"/>
                </a:solidFill>
                <a:latin typeface="Times New Roman" pitchFamily="18" charset="0"/>
                <a:ea typeface="+mn-ea"/>
                <a:cs typeface="+mn-cs"/>
              </a:rPr>
              <a:t> system generation creates HTML datasheet for the system which provides a system overview including the</a:t>
            </a:r>
          </a:p>
          <a:p>
            <a:r>
              <a:rPr lang="en-US" altLang="zh-CN" sz="1200" kern="1200" baseline="0" dirty="0" smtClean="0">
                <a:solidFill>
                  <a:schemeClr val="tx1"/>
                </a:solidFill>
                <a:latin typeface="Times New Roman" pitchFamily="18" charset="0"/>
                <a:ea typeface="+mn-ea"/>
                <a:cs typeface="+mn-cs"/>
              </a:rPr>
              <a:t>following information:</a:t>
            </a:r>
          </a:p>
          <a:p>
            <a:r>
              <a:rPr lang="en-US" altLang="zh-CN" sz="1200" kern="1200" baseline="0" dirty="0" smtClean="0">
                <a:solidFill>
                  <a:schemeClr val="tx1"/>
                </a:solidFill>
                <a:latin typeface="Times New Roman" pitchFamily="18" charset="0"/>
                <a:ea typeface="+mn-ea"/>
                <a:cs typeface="+mn-cs"/>
              </a:rPr>
              <a:t>■ All external connections for the system</a:t>
            </a:r>
          </a:p>
          <a:p>
            <a:r>
              <a:rPr lang="en-US" altLang="zh-CN" sz="1200" kern="1200" baseline="0" dirty="0" smtClean="0">
                <a:solidFill>
                  <a:schemeClr val="tx1"/>
                </a:solidFill>
                <a:latin typeface="Times New Roman" pitchFamily="18" charset="0"/>
                <a:ea typeface="+mn-ea"/>
                <a:cs typeface="+mn-cs"/>
              </a:rPr>
              <a:t>■ A memory map showing the address of each Avalon-MM slave with respect to</a:t>
            </a:r>
          </a:p>
          <a:p>
            <a:r>
              <a:rPr lang="en-US" altLang="zh-CN" sz="1200" kern="1200" baseline="0" dirty="0" smtClean="0">
                <a:solidFill>
                  <a:schemeClr val="tx1"/>
                </a:solidFill>
                <a:latin typeface="Times New Roman" pitchFamily="18" charset="0"/>
                <a:ea typeface="+mn-ea"/>
                <a:cs typeface="+mn-cs"/>
              </a:rPr>
              <a:t>each Avalon-MM master to which it is connected</a:t>
            </a:r>
          </a:p>
          <a:p>
            <a:r>
              <a:rPr lang="en-US" altLang="zh-CN" sz="1200" kern="1200" baseline="0" dirty="0" smtClean="0">
                <a:solidFill>
                  <a:schemeClr val="tx1"/>
                </a:solidFill>
                <a:latin typeface="Times New Roman" pitchFamily="18" charset="0"/>
                <a:ea typeface="+mn-ea"/>
                <a:cs typeface="+mn-cs"/>
              </a:rPr>
              <a:t>■ All parameter assignments for each component</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sz="1200" b="0" kern="1200" baseline="0" dirty="0" smtClean="0">
                <a:solidFill>
                  <a:schemeClr val="tx1"/>
                </a:solidFill>
                <a:latin typeface="Times New Roman" pitchFamily="18" charset="0"/>
                <a:ea typeface="+mn-ea"/>
                <a:cs typeface="+mn-cs"/>
              </a:rPr>
              <a:t>The System Inspector tab displays the underlying model of your complete system.</a:t>
            </a:r>
          </a:p>
          <a:p>
            <a:r>
              <a:rPr lang="en-US" altLang="zh-CN" sz="1200" b="0" kern="1200" baseline="0" dirty="0" smtClean="0">
                <a:solidFill>
                  <a:schemeClr val="tx1"/>
                </a:solidFill>
                <a:latin typeface="Times New Roman" pitchFamily="18" charset="0"/>
                <a:ea typeface="+mn-ea"/>
                <a:cs typeface="+mn-cs"/>
              </a:rPr>
              <a:t>You can use the System Inspector tab to review and change component parameters and to review interface timing.</a:t>
            </a:r>
            <a:endParaRPr lang="zh-CN" altLang="en-US" sz="1200" b="0" dirty="0"/>
          </a:p>
        </p:txBody>
      </p:sp>
      <p:sp>
        <p:nvSpPr>
          <p:cNvPr id="4" name="Slide Number Placeholder 3"/>
          <p:cNvSpPr>
            <a:spLocks noGrp="1"/>
          </p:cNvSpPr>
          <p:nvPr>
            <p:ph type="sldNum" sz="quarter" idx="10"/>
          </p:nvPr>
        </p:nvSpPr>
        <p:spPr/>
        <p:txBody>
          <a:bodyPr/>
          <a:lstStyle/>
          <a:p>
            <a:fld id="{0F7FA150-0838-478C-814C-9E90F4E4AF9F}"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You can use the Project Settings tab to view and change the properties of your </a:t>
            </a:r>
            <a:r>
              <a:rPr lang="en-US" altLang="zh-CN" dirty="0" err="1" smtClean="0"/>
              <a:t>Qsys</a:t>
            </a:r>
            <a:r>
              <a:rPr lang="en-US" altLang="zh-CN" dirty="0" smtClean="0"/>
              <a:t> system.</a:t>
            </a:r>
            <a:endParaRPr lang="zh-CN" altLang="en-US" dirty="0"/>
          </a:p>
        </p:txBody>
      </p:sp>
      <p:sp>
        <p:nvSpPr>
          <p:cNvPr id="4" name="Slide Number Placeholder 3"/>
          <p:cNvSpPr>
            <a:spLocks noGrp="1"/>
          </p:cNvSpPr>
          <p:nvPr>
            <p:ph type="sldNum" sz="quarter" idx="10"/>
          </p:nvPr>
        </p:nvSpPr>
        <p:spPr/>
        <p:txBody>
          <a:bodyPr/>
          <a:lstStyle/>
          <a:p>
            <a:fld id="{0F7FA150-0838-478C-814C-9E90F4E4AF9F}"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r="-5250"/>
          </a:stretch>
        </a:blipFill>
        <a:effectLst/>
      </p:bgPr>
    </p:bg>
    <p:spTree>
      <p:nvGrpSpPr>
        <p:cNvPr id="1" name=""/>
        <p:cNvGrpSpPr/>
        <p:nvPr/>
      </p:nvGrpSpPr>
      <p:grpSpPr>
        <a:xfrm>
          <a:off x="0" y="0"/>
          <a:ext cx="0" cy="0"/>
          <a:chOff x="0" y="0"/>
          <a:chExt cx="0" cy="0"/>
        </a:xfrm>
      </p:grpSpPr>
      <p:sp>
        <p:nvSpPr>
          <p:cNvPr id="99331" name="Rectangle 3"/>
          <p:cNvSpPr>
            <a:spLocks noGrp="1" noChangeArrowheads="1"/>
          </p:cNvSpPr>
          <p:nvPr>
            <p:ph type="ctrTitle"/>
          </p:nvPr>
        </p:nvSpPr>
        <p:spPr>
          <a:xfrm>
            <a:off x="533400" y="1250950"/>
            <a:ext cx="5824538" cy="1143000"/>
          </a:xfrm>
        </p:spPr>
        <p:txBody>
          <a:bodyPr anchor="ctr"/>
          <a:lstStyle>
            <a:lvl1pPr>
              <a:defRPr>
                <a:solidFill>
                  <a:srgbClr val="FF6600"/>
                </a:solidFill>
              </a:defRPr>
            </a:lvl1pPr>
          </a:lstStyle>
          <a:p>
            <a:r>
              <a:rPr lang="en-US" smtClean="0"/>
              <a:t>Click to edit Master title style</a:t>
            </a:r>
            <a:endParaRPr lang="en-US"/>
          </a:p>
        </p:txBody>
      </p:sp>
      <p:sp>
        <p:nvSpPr>
          <p:cNvPr id="99332" name="Rectangle 4"/>
          <p:cNvSpPr>
            <a:spLocks noGrp="1" noChangeArrowheads="1"/>
          </p:cNvSpPr>
          <p:nvPr>
            <p:ph type="subTitle" idx="1"/>
          </p:nvPr>
        </p:nvSpPr>
        <p:spPr>
          <a:xfrm>
            <a:off x="533400" y="2393950"/>
            <a:ext cx="5867400" cy="838200"/>
          </a:xfrm>
        </p:spPr>
        <p:txBody>
          <a:bodyPr/>
          <a:lstStyle>
            <a:lvl1pPr marL="0" indent="0">
              <a:buFont typeface="Wingdings" pitchFamily="2" charset="2"/>
              <a:buNone/>
              <a:defRPr sz="2400">
                <a:solidFill>
                  <a:srgbClr val="909090"/>
                </a:solidFill>
              </a:defRPr>
            </a:lvl1pPr>
          </a:lstStyle>
          <a:p>
            <a:r>
              <a:rPr lang="en-US" smtClean="0"/>
              <a:t>Click to edit Master subtitle style</a:t>
            </a:r>
            <a:endParaRPr lang="en-US"/>
          </a:p>
        </p:txBody>
      </p:sp>
      <p:sp>
        <p:nvSpPr>
          <p:cNvPr id="99340" name="Rectangle 12"/>
          <p:cNvSpPr>
            <a:spLocks noChangeArrowheads="1"/>
          </p:cNvSpPr>
          <p:nvPr/>
        </p:nvSpPr>
        <p:spPr bwMode="auto">
          <a:xfrm>
            <a:off x="295275" y="6438900"/>
            <a:ext cx="4248150" cy="381000"/>
          </a:xfrm>
          <a:prstGeom prst="rect">
            <a:avLst/>
          </a:prstGeom>
          <a:noFill/>
          <a:ln w="9525">
            <a:noFill/>
            <a:miter lim="800000"/>
            <a:headEnd/>
            <a:tailEnd/>
          </a:ln>
          <a:effectLst/>
        </p:spPr>
        <p:txBody>
          <a:bodyPr/>
          <a:lstStyle/>
          <a:p>
            <a:r>
              <a:rPr lang="en-US" sz="900" dirty="0">
                <a:solidFill>
                  <a:schemeClr val="bg1"/>
                </a:solidFill>
              </a:rPr>
              <a:t>© </a:t>
            </a:r>
            <a:r>
              <a:rPr lang="en-US" sz="900" dirty="0" smtClean="0">
                <a:solidFill>
                  <a:schemeClr val="bg1"/>
                </a:solidFill>
              </a:rPr>
              <a:t>2011 </a:t>
            </a:r>
            <a:r>
              <a:rPr lang="en-US" sz="900" dirty="0">
                <a:solidFill>
                  <a:schemeClr val="bg1"/>
                </a:solidFill>
              </a:rPr>
              <a:t>Altera </a:t>
            </a:r>
            <a:r>
              <a:rPr lang="en-US" sz="900" dirty="0" smtClean="0">
                <a:solidFill>
                  <a:schemeClr val="bg1"/>
                </a:solidFill>
              </a:rPr>
              <a:t>Corporation—</a:t>
            </a:r>
            <a:r>
              <a:rPr lang="en-US" sz="900" b="1" dirty="0" smtClean="0">
                <a:solidFill>
                  <a:schemeClr val="bg1"/>
                </a:solidFill>
              </a:rPr>
              <a:t>Public </a:t>
            </a:r>
            <a:endParaRPr lang="en-US" sz="900" b="1" dirty="0">
              <a:solidFill>
                <a:schemeClr val="bg1"/>
              </a:solidFill>
            </a:endParaRPr>
          </a:p>
        </p:txBody>
      </p:sp>
      <p:pic>
        <p:nvPicPr>
          <p:cNvPr id="99347" name="Picture 9" descr="Untitled-4.png"/>
          <p:cNvPicPr>
            <a:picLocks noChangeAspect="1"/>
          </p:cNvPicPr>
          <p:nvPr/>
        </p:nvPicPr>
        <p:blipFill>
          <a:blip r:embed="rId3"/>
          <a:srcRect/>
          <a:stretch>
            <a:fillRect/>
          </a:stretch>
        </p:blipFill>
        <p:spPr bwMode="auto">
          <a:xfrm>
            <a:off x="7388225" y="6276975"/>
            <a:ext cx="1384300" cy="29527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mtClean="0"/>
            </a:lvl1pPr>
          </a:lstStyle>
          <a:p>
            <a:pPr>
              <a:defRPr/>
            </a:pPr>
            <a:fld id="{6CE5E3FE-A279-48DF-B3FF-4EAF46D5DB6F}"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0">
          <a:blip r:embed="rId2"/>
          <a:srcRect/>
          <a:stretch>
            <a:fillRect r="-5250"/>
          </a:stretch>
        </a:blipFill>
        <a:effectLst/>
      </p:bgPr>
    </p:bg>
    <p:spTree>
      <p:nvGrpSpPr>
        <p:cNvPr id="1" name=""/>
        <p:cNvGrpSpPr/>
        <p:nvPr/>
      </p:nvGrpSpPr>
      <p:grpSpPr>
        <a:xfrm>
          <a:off x="0" y="0"/>
          <a:ext cx="0" cy="0"/>
          <a:chOff x="0" y="0"/>
          <a:chExt cx="0" cy="0"/>
        </a:xfrm>
      </p:grpSpPr>
      <p:sp>
        <p:nvSpPr>
          <p:cNvPr id="99331" name="Rectangle 3"/>
          <p:cNvSpPr>
            <a:spLocks noGrp="1" noChangeArrowheads="1"/>
          </p:cNvSpPr>
          <p:nvPr>
            <p:ph type="ctrTitle"/>
          </p:nvPr>
        </p:nvSpPr>
        <p:spPr>
          <a:xfrm flipV="1">
            <a:off x="6972300" y="68581"/>
            <a:ext cx="701040" cy="45719"/>
          </a:xfrm>
        </p:spPr>
        <p:txBody>
          <a:bodyPr anchor="ctr"/>
          <a:lstStyle>
            <a:lvl1pPr>
              <a:defRPr sz="500">
                <a:solidFill>
                  <a:schemeClr val="bg1"/>
                </a:solidFill>
              </a:defRPr>
            </a:lvl1pPr>
          </a:lstStyle>
          <a:p>
            <a:endParaRPr lang="en-US" dirty="0"/>
          </a:p>
        </p:txBody>
      </p:sp>
      <p:pic>
        <p:nvPicPr>
          <p:cNvPr id="99347" name="Picture 9" descr="Untitled-4.png"/>
          <p:cNvPicPr>
            <a:picLocks noChangeAspect="1"/>
          </p:cNvPicPr>
          <p:nvPr/>
        </p:nvPicPr>
        <p:blipFill>
          <a:blip r:embed="rId3"/>
          <a:srcRect/>
          <a:stretch>
            <a:fillRect/>
          </a:stretch>
        </p:blipFill>
        <p:spPr bwMode="auto">
          <a:xfrm>
            <a:off x="7388225" y="6276975"/>
            <a:ext cx="1384300" cy="295275"/>
          </a:xfrm>
          <a:prstGeom prst="rect">
            <a:avLst/>
          </a:prstGeom>
          <a:noFill/>
          <a:ln w="9525">
            <a:noFill/>
            <a:miter lim="800000"/>
            <a:headEnd/>
            <a:tailEnd/>
          </a:ln>
        </p:spPr>
      </p:pic>
      <p:sp>
        <p:nvSpPr>
          <p:cNvPr id="6" name="Rectangle 12"/>
          <p:cNvSpPr>
            <a:spLocks noChangeArrowheads="1"/>
          </p:cNvSpPr>
          <p:nvPr userDrawn="1"/>
        </p:nvSpPr>
        <p:spPr bwMode="auto">
          <a:xfrm>
            <a:off x="295275" y="6332220"/>
            <a:ext cx="4248150" cy="381000"/>
          </a:xfrm>
          <a:prstGeom prst="rect">
            <a:avLst/>
          </a:prstGeom>
          <a:noFill/>
          <a:ln w="9525">
            <a:noFill/>
            <a:miter lim="800000"/>
            <a:headEnd/>
            <a:tailEnd/>
          </a:ln>
          <a:effectLst/>
        </p:spPr>
        <p:txBody>
          <a:bodyPr/>
          <a:lstStyle/>
          <a:p>
            <a:r>
              <a:rPr lang="en-US" sz="900" dirty="0">
                <a:solidFill>
                  <a:schemeClr val="bg1"/>
                </a:solidFill>
              </a:rPr>
              <a:t>© </a:t>
            </a:r>
            <a:r>
              <a:rPr lang="en-US" sz="900" dirty="0" smtClean="0">
                <a:solidFill>
                  <a:schemeClr val="bg1"/>
                </a:solidFill>
              </a:rPr>
              <a:t>2011 </a:t>
            </a:r>
            <a:r>
              <a:rPr lang="en-US" sz="900" dirty="0">
                <a:solidFill>
                  <a:schemeClr val="bg1"/>
                </a:solidFill>
              </a:rPr>
              <a:t>Altera </a:t>
            </a:r>
            <a:r>
              <a:rPr lang="en-US" sz="900" dirty="0" smtClean="0">
                <a:solidFill>
                  <a:schemeClr val="bg1"/>
                </a:solidFill>
              </a:rPr>
              <a:t>Corporation—</a:t>
            </a:r>
            <a:r>
              <a:rPr lang="en-US" sz="900" b="1" dirty="0" smtClean="0">
                <a:solidFill>
                  <a:schemeClr val="bg1"/>
                </a:solidFill>
              </a:rPr>
              <a:t>Public </a:t>
            </a:r>
            <a:endParaRPr lang="en-US" sz="900" b="1" dirty="0">
              <a:solidFill>
                <a:schemeClr val="bg1"/>
              </a:solidFill>
            </a:endParaRPr>
          </a:p>
        </p:txBody>
      </p:sp>
      <p:sp>
        <p:nvSpPr>
          <p:cNvPr id="7" name="Rectangle 11"/>
          <p:cNvSpPr>
            <a:spLocks noChangeArrowheads="1"/>
          </p:cNvSpPr>
          <p:nvPr userDrawn="1"/>
        </p:nvSpPr>
        <p:spPr bwMode="auto">
          <a:xfrm>
            <a:off x="295275" y="6519446"/>
            <a:ext cx="5427345" cy="276999"/>
          </a:xfrm>
          <a:prstGeom prst="rect">
            <a:avLst/>
          </a:prstGeom>
          <a:noFill/>
          <a:ln w="9525">
            <a:noFill/>
            <a:miter lim="800000"/>
            <a:headEnd/>
            <a:tailEnd/>
          </a:ln>
          <a:effectLst/>
        </p:spPr>
        <p:txBody>
          <a:bodyPr wrap="square">
            <a:spAutoFit/>
          </a:bodyPr>
          <a:lstStyle/>
          <a:p>
            <a:pPr>
              <a:defRPr/>
            </a:pPr>
            <a:r>
              <a:rPr lang="en-US" sz="600" dirty="0" smtClean="0">
                <a:solidFill>
                  <a:schemeClr val="bg1"/>
                </a:solidFill>
                <a:latin typeface="Arial" charset="0"/>
              </a:rPr>
              <a:t>ALTERA, ARRIA, CYCLONE, HARDCOPY, MAX, MEGACORE, NIOS, QUARTUS and STRATIX words and logos are trademarks of Altera Corporation and registered in the United</a:t>
            </a:r>
            <a:r>
              <a:rPr lang="en-US" sz="600" baseline="0" dirty="0" smtClean="0">
                <a:solidFill>
                  <a:schemeClr val="bg1"/>
                </a:solidFill>
                <a:latin typeface="Arial" charset="0"/>
              </a:rPr>
              <a:t> </a:t>
            </a:r>
            <a:r>
              <a:rPr lang="en-US" sz="600" baseline="0" smtClean="0">
                <a:solidFill>
                  <a:schemeClr val="bg1"/>
                </a:solidFill>
                <a:latin typeface="Arial" charset="0"/>
              </a:rPr>
              <a:t>States and </a:t>
            </a:r>
            <a:r>
              <a:rPr lang="en-US" sz="600" smtClean="0">
                <a:solidFill>
                  <a:schemeClr val="bg1"/>
                </a:solidFill>
                <a:latin typeface="Arial" charset="0"/>
              </a:rPr>
              <a:t>are </a:t>
            </a:r>
            <a:r>
              <a:rPr lang="en-US" sz="600" dirty="0" smtClean="0">
                <a:solidFill>
                  <a:schemeClr val="bg1"/>
                </a:solidFill>
                <a:latin typeface="Arial" charset="0"/>
              </a:rPr>
              <a:t>trademarks or registered trademarks in other countries.</a:t>
            </a:r>
          </a:p>
        </p:txBody>
      </p:sp>
      <p:sp>
        <p:nvSpPr>
          <p:cNvPr id="8" name="Rectangle 7"/>
          <p:cNvSpPr>
            <a:spLocks noGrp="1" noChangeArrowheads="1"/>
          </p:cNvSpPr>
          <p:nvPr userDrawn="1"/>
        </p:nvSpPr>
        <p:spPr bwMode="auto">
          <a:xfrm>
            <a:off x="541020" y="1749038"/>
            <a:ext cx="7772400" cy="14700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FF6600"/>
                </a:solidFill>
                <a:latin typeface="+mj-lt"/>
                <a:ea typeface="+mj-ea"/>
                <a:cs typeface="+mj-cs"/>
              </a:defRPr>
            </a:lvl1pPr>
            <a:lvl2pPr algn="l" rtl="0" eaLnBrk="1" fontAlgn="base" hangingPunct="1">
              <a:spcBef>
                <a:spcPct val="0"/>
              </a:spcBef>
              <a:spcAft>
                <a:spcPct val="0"/>
              </a:spcAft>
              <a:defRPr sz="3200" b="1">
                <a:solidFill>
                  <a:srgbClr val="003399"/>
                </a:solidFill>
                <a:latin typeface="Arial" pitchFamily="34" charset="0"/>
              </a:defRPr>
            </a:lvl2pPr>
            <a:lvl3pPr algn="l" rtl="0" eaLnBrk="1" fontAlgn="base" hangingPunct="1">
              <a:spcBef>
                <a:spcPct val="0"/>
              </a:spcBef>
              <a:spcAft>
                <a:spcPct val="0"/>
              </a:spcAft>
              <a:defRPr sz="3200" b="1">
                <a:solidFill>
                  <a:srgbClr val="003399"/>
                </a:solidFill>
                <a:latin typeface="Arial" pitchFamily="34" charset="0"/>
              </a:defRPr>
            </a:lvl3pPr>
            <a:lvl4pPr algn="l" rtl="0" eaLnBrk="1" fontAlgn="base" hangingPunct="1">
              <a:spcBef>
                <a:spcPct val="0"/>
              </a:spcBef>
              <a:spcAft>
                <a:spcPct val="0"/>
              </a:spcAft>
              <a:defRPr sz="3200" b="1">
                <a:solidFill>
                  <a:srgbClr val="003399"/>
                </a:solidFill>
                <a:latin typeface="Arial" pitchFamily="34" charset="0"/>
              </a:defRPr>
            </a:lvl4pPr>
            <a:lvl5pPr algn="l" rtl="0" eaLnBrk="1" fontAlgn="base" hangingPunct="1">
              <a:spcBef>
                <a:spcPct val="0"/>
              </a:spcBef>
              <a:spcAft>
                <a:spcPct val="0"/>
              </a:spcAft>
              <a:defRPr sz="3200" b="1">
                <a:solidFill>
                  <a:srgbClr val="003399"/>
                </a:solidFill>
                <a:latin typeface="Arial" pitchFamily="34" charset="0"/>
              </a:defRPr>
            </a:lvl5pPr>
            <a:lvl6pPr marL="457200" algn="l" rtl="0" eaLnBrk="1" fontAlgn="base" hangingPunct="1">
              <a:spcBef>
                <a:spcPct val="0"/>
              </a:spcBef>
              <a:spcAft>
                <a:spcPct val="0"/>
              </a:spcAft>
              <a:defRPr sz="3200" b="1">
                <a:solidFill>
                  <a:srgbClr val="003399"/>
                </a:solidFill>
                <a:latin typeface="Arial" pitchFamily="34" charset="0"/>
              </a:defRPr>
            </a:lvl6pPr>
            <a:lvl7pPr marL="914400" algn="l" rtl="0" eaLnBrk="1" fontAlgn="base" hangingPunct="1">
              <a:spcBef>
                <a:spcPct val="0"/>
              </a:spcBef>
              <a:spcAft>
                <a:spcPct val="0"/>
              </a:spcAft>
              <a:defRPr sz="3200" b="1">
                <a:solidFill>
                  <a:srgbClr val="003399"/>
                </a:solidFill>
                <a:latin typeface="Arial" pitchFamily="34" charset="0"/>
              </a:defRPr>
            </a:lvl7pPr>
            <a:lvl8pPr marL="1371600" algn="l" rtl="0" eaLnBrk="1" fontAlgn="base" hangingPunct="1">
              <a:spcBef>
                <a:spcPct val="0"/>
              </a:spcBef>
              <a:spcAft>
                <a:spcPct val="0"/>
              </a:spcAft>
              <a:defRPr sz="3200" b="1">
                <a:solidFill>
                  <a:srgbClr val="003399"/>
                </a:solidFill>
                <a:latin typeface="Arial" pitchFamily="34" charset="0"/>
              </a:defRPr>
            </a:lvl8pPr>
            <a:lvl9pPr marL="1828800" algn="l" rtl="0" eaLnBrk="1" fontAlgn="base" hangingPunct="1">
              <a:spcBef>
                <a:spcPct val="0"/>
              </a:spcBef>
              <a:spcAft>
                <a:spcPct val="0"/>
              </a:spcAft>
              <a:defRPr sz="3200" b="1">
                <a:solidFill>
                  <a:srgbClr val="003399"/>
                </a:solidFill>
                <a:latin typeface="Arial" pitchFamily="34" charset="0"/>
              </a:defRPr>
            </a:lvl9pPr>
          </a:lstStyle>
          <a:p>
            <a:r>
              <a:rPr lang="en-US" dirty="0" smtClean="0"/>
              <a:t>Thank You</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0838" y="273050"/>
            <a:ext cx="8331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50838" y="1187450"/>
            <a:ext cx="4089400"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2638" y="1187450"/>
            <a:ext cx="4089400"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9D07512F-A083-4467-9DF3-8C7075521EA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0838" y="273050"/>
            <a:ext cx="83312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50838" y="1187450"/>
            <a:ext cx="8331200" cy="4679950"/>
          </a:xfrm>
        </p:spPr>
        <p:txBody>
          <a:bodyPr/>
          <a:lstStyle/>
          <a:p>
            <a:endParaRPr lang="en-US"/>
          </a:p>
        </p:txBody>
      </p:sp>
      <p:sp>
        <p:nvSpPr>
          <p:cNvPr id="4" name="Slide Number Placeholder 3"/>
          <p:cNvSpPr>
            <a:spLocks noGrp="1"/>
          </p:cNvSpPr>
          <p:nvPr>
            <p:ph type="sldNum" sz="quarter" idx="10"/>
          </p:nvPr>
        </p:nvSpPr>
        <p:spPr>
          <a:xfrm>
            <a:off x="350838" y="6588125"/>
            <a:ext cx="698500" cy="282575"/>
          </a:xfrm>
        </p:spPr>
        <p:txBody>
          <a:bodyPr/>
          <a:lstStyle>
            <a:lvl1pPr>
              <a:defRPr smtClean="0"/>
            </a:lvl1pPr>
          </a:lstStyle>
          <a:p>
            <a:pPr>
              <a:defRPr/>
            </a:pPr>
            <a:fld id="{236CBEB0-BD8A-49D1-ADA9-519EBB110F0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bwMode="auto">
          <a:xfrm>
            <a:off x="350838" y="273050"/>
            <a:ext cx="83312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98307" name="Rectangle 3"/>
          <p:cNvSpPr>
            <a:spLocks noGrp="1" noChangeArrowheads="1"/>
          </p:cNvSpPr>
          <p:nvPr>
            <p:ph type="body" idx="1"/>
          </p:nvPr>
        </p:nvSpPr>
        <p:spPr bwMode="auto">
          <a:xfrm>
            <a:off x="350838" y="1187450"/>
            <a:ext cx="8331200" cy="4679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8308" name="Rectangle 4"/>
          <p:cNvSpPr>
            <a:spLocks noGrp="1" noChangeArrowheads="1"/>
          </p:cNvSpPr>
          <p:nvPr>
            <p:ph type="sldNum" sz="quarter" idx="4"/>
          </p:nvPr>
        </p:nvSpPr>
        <p:spPr bwMode="auto">
          <a:xfrm>
            <a:off x="350838" y="6588125"/>
            <a:ext cx="698500" cy="282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800"/>
            </a:lvl1pPr>
          </a:lstStyle>
          <a:p>
            <a:pPr>
              <a:defRPr/>
            </a:pPr>
            <a:fld id="{D7458CCC-A01F-4BAD-8893-F5EE8547F955}" type="slidenum">
              <a:rPr lang="en-US"/>
              <a:pPr>
                <a:defRPr/>
              </a:pPr>
              <a:t>‹#›</a:t>
            </a:fld>
            <a:endParaRPr lang="en-US" dirty="0"/>
          </a:p>
        </p:txBody>
      </p:sp>
      <p:sp>
        <p:nvSpPr>
          <p:cNvPr id="98311" name="Rectangle 7"/>
          <p:cNvSpPr>
            <a:spLocks noChangeArrowheads="1"/>
          </p:cNvSpPr>
          <p:nvPr userDrawn="1"/>
        </p:nvSpPr>
        <p:spPr bwMode="auto">
          <a:xfrm>
            <a:off x="350838" y="6414505"/>
            <a:ext cx="4248150" cy="381000"/>
          </a:xfrm>
          <a:prstGeom prst="rect">
            <a:avLst/>
          </a:prstGeom>
          <a:noFill/>
          <a:ln w="9525">
            <a:noFill/>
            <a:miter lim="800000"/>
            <a:headEnd/>
            <a:tailEnd/>
          </a:ln>
          <a:effectLst/>
        </p:spPr>
        <p:txBody>
          <a:bodyPr/>
          <a:lstStyle/>
          <a:p>
            <a:pPr>
              <a:defRPr/>
            </a:pPr>
            <a:r>
              <a:rPr lang="en-US" sz="800" dirty="0"/>
              <a:t>© </a:t>
            </a:r>
            <a:r>
              <a:rPr lang="en-US" sz="800" dirty="0" smtClean="0"/>
              <a:t>2011 </a:t>
            </a:r>
            <a:r>
              <a:rPr lang="en-US" sz="800" dirty="0"/>
              <a:t>Altera </a:t>
            </a:r>
            <a:r>
              <a:rPr lang="en-US" sz="800" dirty="0" smtClean="0"/>
              <a:t>Corporation</a:t>
            </a:r>
            <a:r>
              <a:rPr lang="en-US" sz="800" dirty="0" smtClean="0">
                <a:solidFill>
                  <a:schemeClr val="tx1"/>
                </a:solidFill>
              </a:rPr>
              <a:t>—</a:t>
            </a:r>
            <a:r>
              <a:rPr lang="en-US" sz="800" b="1" baseline="0" dirty="0" smtClean="0">
                <a:solidFill>
                  <a:schemeClr val="tx1"/>
                </a:solidFill>
              </a:rPr>
              <a:t> </a:t>
            </a:r>
            <a:r>
              <a:rPr lang="en-US" sz="800" b="1" baseline="0" dirty="0" smtClean="0">
                <a:solidFill>
                  <a:srgbClr val="CC0000"/>
                </a:solidFill>
              </a:rPr>
              <a:t>Public</a:t>
            </a:r>
            <a:endParaRPr lang="en-US" sz="800" b="1" dirty="0">
              <a:solidFill>
                <a:srgbClr val="CC0000"/>
              </a:solidFill>
            </a:endParaRPr>
          </a:p>
        </p:txBody>
      </p:sp>
      <p:pic>
        <p:nvPicPr>
          <p:cNvPr id="98324" name="Picture 7" descr="Untitled-5.png"/>
          <p:cNvPicPr>
            <a:picLocks noChangeAspect="1"/>
          </p:cNvPicPr>
          <p:nvPr/>
        </p:nvPicPr>
        <p:blipFill>
          <a:blip r:embed="rId7"/>
          <a:srcRect/>
          <a:stretch>
            <a:fillRect/>
          </a:stretch>
        </p:blipFill>
        <p:spPr bwMode="auto">
          <a:xfrm>
            <a:off x="7624763" y="6316663"/>
            <a:ext cx="1147762" cy="244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5" r:id="rId4"/>
    <p:sldLayoutId id="2147483656" r:id="rId5"/>
  </p:sldLayoutIdLst>
  <p:timing>
    <p:tnLst>
      <p:par>
        <p:cTn id="1" dur="indefinite" restart="never" nodeType="tmRoot"/>
      </p:par>
    </p:tnLst>
  </p:timing>
  <p:hf hdr="0" ftr="0" dt="0"/>
  <p:txStyles>
    <p:titleStyle>
      <a:lvl1pPr algn="l" rtl="0" eaLnBrk="1" fontAlgn="base" hangingPunct="1">
        <a:spcBef>
          <a:spcPct val="0"/>
        </a:spcBef>
        <a:spcAft>
          <a:spcPct val="0"/>
        </a:spcAft>
        <a:defRPr sz="3200" b="1">
          <a:solidFill>
            <a:srgbClr val="003399"/>
          </a:solidFill>
          <a:latin typeface="+mj-lt"/>
          <a:ea typeface="+mj-ea"/>
          <a:cs typeface="+mj-cs"/>
        </a:defRPr>
      </a:lvl1pPr>
      <a:lvl2pPr algn="l" rtl="0" eaLnBrk="1" fontAlgn="base" hangingPunct="1">
        <a:spcBef>
          <a:spcPct val="0"/>
        </a:spcBef>
        <a:spcAft>
          <a:spcPct val="0"/>
        </a:spcAft>
        <a:defRPr sz="3200" b="1">
          <a:solidFill>
            <a:srgbClr val="003399"/>
          </a:solidFill>
          <a:latin typeface="Arial" charset="0"/>
        </a:defRPr>
      </a:lvl2pPr>
      <a:lvl3pPr algn="l" rtl="0" eaLnBrk="1" fontAlgn="base" hangingPunct="1">
        <a:spcBef>
          <a:spcPct val="0"/>
        </a:spcBef>
        <a:spcAft>
          <a:spcPct val="0"/>
        </a:spcAft>
        <a:defRPr sz="3200" b="1">
          <a:solidFill>
            <a:srgbClr val="003399"/>
          </a:solidFill>
          <a:latin typeface="Arial" charset="0"/>
        </a:defRPr>
      </a:lvl3pPr>
      <a:lvl4pPr algn="l" rtl="0" eaLnBrk="1" fontAlgn="base" hangingPunct="1">
        <a:spcBef>
          <a:spcPct val="0"/>
        </a:spcBef>
        <a:spcAft>
          <a:spcPct val="0"/>
        </a:spcAft>
        <a:defRPr sz="3200" b="1">
          <a:solidFill>
            <a:srgbClr val="003399"/>
          </a:solidFill>
          <a:latin typeface="Arial" charset="0"/>
        </a:defRPr>
      </a:lvl4pPr>
      <a:lvl5pPr algn="l" rtl="0" eaLnBrk="1" fontAlgn="base" hangingPunct="1">
        <a:spcBef>
          <a:spcPct val="0"/>
        </a:spcBef>
        <a:spcAft>
          <a:spcPct val="0"/>
        </a:spcAft>
        <a:defRPr sz="3200" b="1">
          <a:solidFill>
            <a:srgbClr val="003399"/>
          </a:solidFill>
          <a:latin typeface="Arial" charset="0"/>
        </a:defRPr>
      </a:lvl5pPr>
      <a:lvl6pPr marL="457200" algn="l" rtl="0" eaLnBrk="1" fontAlgn="base" hangingPunct="1">
        <a:spcBef>
          <a:spcPct val="0"/>
        </a:spcBef>
        <a:spcAft>
          <a:spcPct val="0"/>
        </a:spcAft>
        <a:defRPr sz="3200" b="1">
          <a:solidFill>
            <a:srgbClr val="003399"/>
          </a:solidFill>
          <a:latin typeface="Arial" charset="0"/>
        </a:defRPr>
      </a:lvl6pPr>
      <a:lvl7pPr marL="914400" algn="l" rtl="0" eaLnBrk="1" fontAlgn="base" hangingPunct="1">
        <a:spcBef>
          <a:spcPct val="0"/>
        </a:spcBef>
        <a:spcAft>
          <a:spcPct val="0"/>
        </a:spcAft>
        <a:defRPr sz="3200" b="1">
          <a:solidFill>
            <a:srgbClr val="003399"/>
          </a:solidFill>
          <a:latin typeface="Arial" charset="0"/>
        </a:defRPr>
      </a:lvl7pPr>
      <a:lvl8pPr marL="1371600" algn="l" rtl="0" eaLnBrk="1" fontAlgn="base" hangingPunct="1">
        <a:spcBef>
          <a:spcPct val="0"/>
        </a:spcBef>
        <a:spcAft>
          <a:spcPct val="0"/>
        </a:spcAft>
        <a:defRPr sz="3200" b="1">
          <a:solidFill>
            <a:srgbClr val="003399"/>
          </a:solidFill>
          <a:latin typeface="Arial" charset="0"/>
        </a:defRPr>
      </a:lvl8pPr>
      <a:lvl9pPr marL="1828800" algn="l" rtl="0" eaLnBrk="1" fontAlgn="base" hangingPunct="1">
        <a:spcBef>
          <a:spcPct val="0"/>
        </a:spcBef>
        <a:spcAft>
          <a:spcPct val="0"/>
        </a:spcAft>
        <a:defRPr sz="3200" b="1">
          <a:solidFill>
            <a:srgbClr val="003399"/>
          </a:solidFill>
          <a:latin typeface="Arial" charset="0"/>
        </a:defRPr>
      </a:lvl9pPr>
    </p:titleStyle>
    <p:bodyStyle>
      <a:lvl1pPr marL="342900" indent="-342900" algn="l" rtl="0" eaLnBrk="1" fontAlgn="base" hangingPunct="1">
        <a:spcBef>
          <a:spcPct val="20000"/>
        </a:spcBef>
        <a:spcAft>
          <a:spcPct val="0"/>
        </a:spcAft>
        <a:buClr>
          <a:srgbClr val="003399"/>
        </a:buClr>
        <a:buSzPct val="75000"/>
        <a:buFont typeface="Wingdings" pitchFamily="2" charset="2"/>
        <a:buChar char="n"/>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003399"/>
        </a:buClr>
        <a:buSzPct val="90000"/>
        <a:buFont typeface="Symbol" pitchFamily="18" charset="2"/>
        <a:buChar char="-"/>
        <a:defRPr sz="2000">
          <a:solidFill>
            <a:schemeClr val="tx1"/>
          </a:solidFill>
          <a:latin typeface="+mn-lt"/>
        </a:defRPr>
      </a:lvl2pPr>
      <a:lvl3pPr marL="1143000" indent="-228600" algn="l" rtl="0" eaLnBrk="1" fontAlgn="base" hangingPunct="1">
        <a:spcBef>
          <a:spcPct val="20000"/>
        </a:spcBef>
        <a:spcAft>
          <a:spcPct val="0"/>
        </a:spcAft>
        <a:buClr>
          <a:srgbClr val="003399"/>
        </a:buClr>
        <a:buSzPct val="90000"/>
        <a:buFont typeface="Wingdings" pitchFamily="2" charset="2"/>
        <a:buChar char="l"/>
        <a:defRPr>
          <a:solidFill>
            <a:schemeClr val="tx1"/>
          </a:solidFill>
          <a:latin typeface="+mn-lt"/>
        </a:defRPr>
      </a:lvl3pPr>
      <a:lvl4pPr marL="16002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4pPr>
      <a:lvl5pPr marL="20574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5pPr>
      <a:lvl6pPr marL="25146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6pPr>
      <a:lvl7pPr marL="29718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7pPr>
      <a:lvl8pPr marL="34290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8pPr>
      <a:lvl9pPr marL="38862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altera.com/literature/lit-qts.jsp" TargetMode="External"/><Relationship Id="rId2" Type="http://schemas.openxmlformats.org/officeDocument/2006/relationships/hyperlink" Target="http://www.altera.com/literature/hb/qts/qsys_section.pdf" TargetMode="External"/><Relationship Id="rId1" Type="http://schemas.openxmlformats.org/officeDocument/2006/relationships/slideLayout" Target="../slideLayouts/slideLayout2.xml"/><Relationship Id="rId5" Type="http://schemas.openxmlformats.org/officeDocument/2006/relationships/hyperlink" Target="http://www.altera.com/support/software/system/qsys/sof-qsys-index.html" TargetMode="External"/><Relationship Id="rId4" Type="http://schemas.openxmlformats.org/officeDocument/2006/relationships/hyperlink" Target="http://www.altera.com/literature/an/an632.pd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ctrTitle"/>
          </p:nvPr>
        </p:nvSpPr>
        <p:spPr>
          <a:xfrm>
            <a:off x="533399" y="1250950"/>
            <a:ext cx="7458075" cy="1143000"/>
          </a:xfrm>
        </p:spPr>
        <p:txBody>
          <a:bodyPr/>
          <a:lstStyle/>
          <a:p>
            <a:r>
              <a:rPr lang="en-US" dirty="0" smtClean="0"/>
              <a:t>Introducing Qsys – Next Generation System Integration Platform</a:t>
            </a:r>
          </a:p>
        </p:txBody>
      </p:sp>
      <p:sp>
        <p:nvSpPr>
          <p:cNvPr id="7" name="Subtitle 4"/>
          <p:cNvSpPr>
            <a:spLocks noGrp="1"/>
          </p:cNvSpPr>
          <p:nvPr>
            <p:ph type="subTitle" idx="1"/>
          </p:nvPr>
        </p:nvSpPr>
        <p:spPr>
          <a:xfrm>
            <a:off x="466725" y="4016826"/>
            <a:ext cx="5867400" cy="838200"/>
          </a:xfrm>
        </p:spPr>
        <p:txBody>
          <a:bodyPr/>
          <a:lstStyle/>
          <a:p>
            <a:r>
              <a:rPr lang="en-US" sz="2000" dirty="0" smtClean="0"/>
              <a:t>AP Tech </a:t>
            </a:r>
            <a:r>
              <a:rPr lang="en-US" sz="2000" dirty="0" err="1" smtClean="0"/>
              <a:t>Roadshow</a:t>
            </a:r>
            <a:endParaRPr lang="en-US" sz="2000" dirty="0"/>
          </a:p>
        </p:txBody>
      </p:sp>
      <p:pic>
        <p:nvPicPr>
          <p:cNvPr id="5" name="Picture 2" descr="\\altera\data\Marketing\Sw_Em_Dsp\Software\Prod_Mktg\Public\SOPC_Builder_Next_Generation\Splash_Screen_and_Icon\qsys.png"/>
          <p:cNvPicPr>
            <a:picLocks noChangeAspect="1" noChangeArrowheads="1"/>
          </p:cNvPicPr>
          <p:nvPr/>
        </p:nvPicPr>
        <p:blipFill>
          <a:blip r:embed="rId3" cstate="print"/>
          <a:srcRect/>
          <a:stretch>
            <a:fillRect/>
          </a:stretch>
        </p:blipFill>
        <p:spPr bwMode="auto">
          <a:xfrm>
            <a:off x="655638" y="2649806"/>
            <a:ext cx="2498725" cy="923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994410" y="2606929"/>
            <a:ext cx="7052310" cy="3469069"/>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Project Settings</a:t>
            </a:r>
            <a:endParaRPr lang="en-US" dirty="0"/>
          </a:p>
        </p:txBody>
      </p:sp>
      <p:sp>
        <p:nvSpPr>
          <p:cNvPr id="3" name="Content Placeholder 2"/>
          <p:cNvSpPr>
            <a:spLocks noGrp="1"/>
          </p:cNvSpPr>
          <p:nvPr>
            <p:ph idx="1"/>
          </p:nvPr>
        </p:nvSpPr>
        <p:spPr/>
        <p:txBody>
          <a:bodyPr>
            <a:normAutofit/>
          </a:bodyPr>
          <a:lstStyle/>
          <a:p>
            <a:r>
              <a:rPr lang="en-US" sz="2000" dirty="0" smtClean="0"/>
              <a:t>Use </a:t>
            </a:r>
            <a:r>
              <a:rPr lang="en-US" sz="2000" i="1" dirty="0" smtClean="0">
                <a:solidFill>
                  <a:schemeClr val="accent1"/>
                </a:solidFill>
              </a:rPr>
              <a:t>Project Settings </a:t>
            </a:r>
            <a:r>
              <a:rPr lang="en-US" sz="2000" dirty="0" smtClean="0"/>
              <a:t>to control your interconnect implementation</a:t>
            </a:r>
          </a:p>
          <a:p>
            <a:pPr lvl="1"/>
            <a:r>
              <a:rPr lang="en-US" sz="1600" dirty="0" smtClean="0"/>
              <a:t>Levels of latency (Pipelining of Qsys interconnect)</a:t>
            </a:r>
          </a:p>
          <a:p>
            <a:pPr lvl="1"/>
            <a:r>
              <a:rPr lang="en-US" sz="1600" dirty="0" smtClean="0"/>
              <a:t>Clock crossing adapter</a:t>
            </a:r>
          </a:p>
          <a:p>
            <a:pPr lvl="2"/>
            <a:r>
              <a:rPr lang="en-US" sz="1400" dirty="0" smtClean="0"/>
              <a:t>Handshake, FIFO or Auto</a:t>
            </a:r>
          </a:p>
        </p:txBody>
      </p:sp>
      <p:sp>
        <p:nvSpPr>
          <p:cNvPr id="4" name="Slide Number Placeholder 3"/>
          <p:cNvSpPr>
            <a:spLocks noGrp="1"/>
          </p:cNvSpPr>
          <p:nvPr>
            <p:ph type="sldNum" sz="quarter" idx="10"/>
          </p:nvPr>
        </p:nvSpPr>
        <p:spPr/>
        <p:txBody>
          <a:bodyPr/>
          <a:lstStyle/>
          <a:p>
            <a:fld id="{69D53A51-940B-4228-AC9C-9628FAB00286}" type="slidenum">
              <a:rPr lang="en-US" smtClean="0"/>
              <a:pPr/>
              <a:t>10</a:t>
            </a:fld>
            <a:endParaRPr lang="en-US" dirty="0"/>
          </a:p>
        </p:txBody>
      </p:sp>
      <p:cxnSp>
        <p:nvCxnSpPr>
          <p:cNvPr id="6" name="Straight Arrow Connector 5"/>
          <p:cNvCxnSpPr>
            <a:stCxn id="10" idx="1"/>
          </p:cNvCxnSpPr>
          <p:nvPr/>
        </p:nvCxnSpPr>
        <p:spPr bwMode="auto">
          <a:xfrm rot="10800000">
            <a:off x="5226348" y="5495236"/>
            <a:ext cx="848811" cy="213123"/>
          </a:xfrm>
          <a:prstGeom prst="straightConnector1">
            <a:avLst/>
          </a:prstGeom>
          <a:solidFill>
            <a:schemeClr val="accent1"/>
          </a:solidFill>
          <a:ln w="38100" cap="flat" cmpd="sng" algn="ctr">
            <a:solidFill>
              <a:srgbClr val="C00000"/>
            </a:solidFill>
            <a:prstDash val="solid"/>
            <a:round/>
            <a:headEnd type="none" w="med" len="med"/>
            <a:tailEnd type="arrow"/>
          </a:ln>
          <a:effectLst/>
        </p:spPr>
      </p:cxnSp>
      <p:sp>
        <p:nvSpPr>
          <p:cNvPr id="10" name="TextBox 24"/>
          <p:cNvSpPr txBox="1">
            <a:spLocks noChangeArrowheads="1"/>
          </p:cNvSpPr>
          <p:nvPr/>
        </p:nvSpPr>
        <p:spPr bwMode="auto">
          <a:xfrm>
            <a:off x="6075158" y="5378773"/>
            <a:ext cx="1490933" cy="659170"/>
          </a:xfrm>
          <a:prstGeom prst="rect">
            <a:avLst/>
          </a:prstGeom>
          <a:solidFill>
            <a:srgbClr val="0070C0"/>
          </a:solidFill>
          <a:ln>
            <a:noFill/>
            <a:headEnd/>
            <a:tailEnd/>
          </a:ln>
        </p:spPr>
        <p:style>
          <a:lnRef idx="3">
            <a:schemeClr val="lt1"/>
          </a:lnRef>
          <a:fillRef idx="1">
            <a:schemeClr val="accent1"/>
          </a:fillRef>
          <a:effectRef idx="1">
            <a:schemeClr val="accent1"/>
          </a:effectRef>
          <a:fontRef idx="minor">
            <a:schemeClr val="lt1"/>
          </a:fontRef>
        </p:style>
        <p:txBody>
          <a:bodyPr wrap="square">
            <a:spAutoFit/>
          </a:bodyPr>
          <a:lstStyle/>
          <a:p>
            <a:pPr algn="ctr" eaLnBrk="0" hangingPunct="0">
              <a:defRPr/>
            </a:pPr>
            <a:r>
              <a:rPr lang="en-US" b="1" dirty="0" smtClean="0">
                <a:solidFill>
                  <a:schemeClr val="bg1"/>
                </a:solidFill>
                <a:latin typeface="Calibri" pitchFamily="34" charset="0"/>
              </a:rPr>
              <a:t>Control latency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Qsys – HDL Example</a:t>
            </a:r>
            <a:endParaRPr lang="en-US" dirty="0"/>
          </a:p>
        </p:txBody>
      </p:sp>
      <p:sp>
        <p:nvSpPr>
          <p:cNvPr id="6" name="Content Placeholder 5"/>
          <p:cNvSpPr>
            <a:spLocks noGrp="1"/>
          </p:cNvSpPr>
          <p:nvPr>
            <p:ph idx="1"/>
          </p:nvPr>
        </p:nvSpPr>
        <p:spPr/>
        <p:txBody>
          <a:bodyPr>
            <a:normAutofit/>
          </a:bodyPr>
          <a:lstStyle/>
          <a:p>
            <a:pPr lvl="0"/>
            <a:r>
              <a:rPr lang="en-US" sz="2400" dirty="0" smtClean="0"/>
              <a:t>HDL instantiation template for insertion into your design</a:t>
            </a:r>
          </a:p>
          <a:p>
            <a:pPr lvl="1"/>
            <a:r>
              <a:rPr lang="en-US" sz="1800" dirty="0" smtClean="0"/>
              <a:t>Verilog or VHDL</a:t>
            </a:r>
          </a:p>
          <a:p>
            <a:endParaRPr lang="en-US" sz="2400" dirty="0"/>
          </a:p>
        </p:txBody>
      </p:sp>
      <p:sp>
        <p:nvSpPr>
          <p:cNvPr id="5" name="Slide Number Placeholder 4"/>
          <p:cNvSpPr>
            <a:spLocks noGrp="1"/>
          </p:cNvSpPr>
          <p:nvPr>
            <p:ph type="sldNum" sz="quarter" idx="10"/>
          </p:nvPr>
        </p:nvSpPr>
        <p:spPr/>
        <p:txBody>
          <a:bodyPr/>
          <a:lstStyle/>
          <a:p>
            <a:fld id="{9B28302E-10F0-4AC2-AE31-9C8CB04B0501}" type="slidenum">
              <a:rPr lang="en-US" smtClean="0"/>
              <a:pPr/>
              <a:t>11</a:t>
            </a:fld>
            <a:endParaRPr lang="en-US" dirty="0"/>
          </a:p>
        </p:txBody>
      </p:sp>
      <p:pic>
        <p:nvPicPr>
          <p:cNvPr id="4099" name="Picture 3"/>
          <p:cNvPicPr>
            <a:picLocks noChangeAspect="1" noChangeArrowheads="1"/>
          </p:cNvPicPr>
          <p:nvPr/>
        </p:nvPicPr>
        <p:blipFill>
          <a:blip r:embed="rId3" cstate="print"/>
          <a:srcRect/>
          <a:stretch>
            <a:fillRect/>
          </a:stretch>
        </p:blipFill>
        <p:spPr bwMode="auto">
          <a:xfrm>
            <a:off x="819542" y="2272043"/>
            <a:ext cx="7398323" cy="3507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3"/>
          <p:cNvSpPr>
            <a:spLocks noGrp="1" noChangeArrowheads="1"/>
          </p:cNvSpPr>
          <p:nvPr>
            <p:ph type="ctrTitle" sz="quarter" idx="4294967295"/>
          </p:nvPr>
        </p:nvSpPr>
        <p:spPr>
          <a:xfrm>
            <a:off x="475596" y="1389734"/>
            <a:ext cx="8458200" cy="1470025"/>
          </a:xfrm>
          <a:noFill/>
        </p:spPr>
        <p:txBody>
          <a:bodyPr anchor="ctr"/>
          <a:lstStyle/>
          <a:p>
            <a:r>
              <a:rPr lang="en-US" dirty="0" smtClean="0">
                <a:solidFill>
                  <a:srgbClr val="FF6600"/>
                </a:solidFill>
              </a:rPr>
              <a:t>5 Reasons to Switch from</a:t>
            </a:r>
            <a:br>
              <a:rPr lang="en-US" dirty="0" smtClean="0">
                <a:solidFill>
                  <a:srgbClr val="FF6600"/>
                </a:solidFill>
              </a:rPr>
            </a:br>
            <a:r>
              <a:rPr lang="en-US" dirty="0" smtClean="0">
                <a:solidFill>
                  <a:srgbClr val="FF6600"/>
                </a:solidFill>
              </a:rPr>
              <a:t>SOPC Builder to Qsys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txBox="1">
            <a:spLocks/>
          </p:cNvSpPr>
          <p:nvPr/>
        </p:nvSpPr>
        <p:spPr bwMode="auto">
          <a:xfrm>
            <a:off x="377371" y="1272924"/>
            <a:ext cx="8331200" cy="42860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342900" marR="0" lvl="0" indent="-342900" algn="l" defTabSz="914400" rtl="0" eaLnBrk="1" fontAlgn="base" latinLnBrk="0" hangingPunct="1">
              <a:lnSpc>
                <a:spcPct val="100000"/>
              </a:lnSpc>
              <a:spcBef>
                <a:spcPct val="20000"/>
              </a:spcBef>
              <a:spcAft>
                <a:spcPct val="0"/>
              </a:spcAft>
              <a:buClr>
                <a:srgbClr val="003399"/>
              </a:buClr>
              <a:buSzPct val="75000"/>
              <a:buFont typeface="Wingdings" pitchFamily="2" charset="2"/>
              <a:buChar char="n"/>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Successful SOPC Builder</a:t>
            </a:r>
          </a:p>
          <a:p>
            <a:pPr marL="742950" marR="0" lvl="1" indent="-285750" algn="l" defTabSz="914400" rtl="0" eaLnBrk="1" fontAlgn="base" latinLnBrk="0" hangingPunct="1">
              <a:lnSpc>
                <a:spcPct val="100000"/>
              </a:lnSpc>
              <a:spcBef>
                <a:spcPct val="20000"/>
              </a:spcBef>
              <a:spcAft>
                <a:spcPct val="0"/>
              </a:spcAft>
              <a:buClr>
                <a:srgbClr val="003399"/>
              </a:buClr>
              <a:buSzPct val="90000"/>
              <a:buFont typeface="Symbol" pitchFamily="18" charset="2"/>
              <a:buChar char="-"/>
              <a:tabLst/>
              <a:defRPr/>
            </a:pPr>
            <a:r>
              <a:rPr kumimoji="0" lang="en-US" sz="2000" b="0" i="0" u="none" strike="noStrike" kern="0" cap="none" spc="0" normalizeH="0" baseline="0" noProof="0" dirty="0" smtClean="0">
                <a:ln>
                  <a:noFill/>
                </a:ln>
                <a:solidFill>
                  <a:schemeClr val="tx1"/>
                </a:solidFill>
                <a:effectLst/>
                <a:uLnTx/>
                <a:uFillTx/>
                <a:latin typeface="+mn-lt"/>
              </a:rPr>
              <a:t>First-generation system development tool</a:t>
            </a:r>
          </a:p>
          <a:p>
            <a:pPr marL="742950" marR="0" lvl="1" indent="-285750" algn="l" defTabSz="914400" rtl="0" eaLnBrk="1" fontAlgn="base" latinLnBrk="0" hangingPunct="1">
              <a:lnSpc>
                <a:spcPct val="100000"/>
              </a:lnSpc>
              <a:spcBef>
                <a:spcPct val="20000"/>
              </a:spcBef>
              <a:spcAft>
                <a:spcPct val="0"/>
              </a:spcAft>
              <a:buClr>
                <a:srgbClr val="003399"/>
              </a:buClr>
              <a:buSzPct val="90000"/>
              <a:buFont typeface="Symbol" pitchFamily="18" charset="2"/>
              <a:buChar char="-"/>
              <a:tabLst/>
              <a:defRPr/>
            </a:pPr>
            <a:r>
              <a:rPr lang="en-US" sz="2000" kern="0" dirty="0" smtClean="0">
                <a:latin typeface="+mn-lt"/>
              </a:rPr>
              <a:t>Great success since 2002</a:t>
            </a:r>
            <a:endParaRPr kumimoji="0" lang="en-US" sz="2000" b="0" i="0" u="none" strike="noStrike" kern="0" cap="none" spc="0" normalizeH="0" baseline="0" noProof="0" dirty="0" smtClean="0">
              <a:ln>
                <a:noFill/>
              </a:ln>
              <a:solidFill>
                <a:schemeClr val="tx1"/>
              </a:solidFill>
              <a:effectLst/>
              <a:uLnTx/>
              <a:uFillTx/>
              <a:latin typeface="+mn-lt"/>
            </a:endParaRPr>
          </a:p>
          <a:p>
            <a:pPr marL="1143000" marR="0" lvl="2" indent="-228600" algn="l" defTabSz="914400" rtl="0" eaLnBrk="1" fontAlgn="base" latinLnBrk="0" hangingPunct="1">
              <a:lnSpc>
                <a:spcPct val="100000"/>
              </a:lnSpc>
              <a:spcBef>
                <a:spcPct val="20000"/>
              </a:spcBef>
              <a:spcAft>
                <a:spcPts val="1000"/>
              </a:spcAft>
              <a:buClr>
                <a:srgbClr val="003399"/>
              </a:buClr>
              <a:buSzPct val="90000"/>
              <a:buFont typeface="Wingdings" pitchFamily="2" charset="2"/>
              <a:buChar char="l"/>
              <a:tabLst/>
              <a:defRPr/>
            </a:pPr>
            <a:r>
              <a:rPr kumimoji="0" lang="en-US" b="0" i="0" u="none" strike="noStrike" kern="0" cap="none" spc="0" normalizeH="0" baseline="0" noProof="0" dirty="0" smtClean="0">
                <a:ln>
                  <a:noFill/>
                </a:ln>
                <a:solidFill>
                  <a:schemeClr val="tx1"/>
                </a:solidFill>
                <a:effectLst/>
                <a:uLnTx/>
                <a:uFillTx/>
                <a:latin typeface="+mn-lt"/>
              </a:rPr>
              <a:t>Over 10,000 embedded users</a:t>
            </a:r>
          </a:p>
          <a:p>
            <a:pPr marL="342900" lvl="0" indent="-342900" eaLnBrk="1" hangingPunct="1">
              <a:spcBef>
                <a:spcPct val="20000"/>
              </a:spcBef>
              <a:buClr>
                <a:srgbClr val="003399"/>
              </a:buClr>
              <a:buSzPct val="75000"/>
              <a:buFont typeface="Wingdings" pitchFamily="2" charset="2"/>
              <a:buChar char="n"/>
              <a:defRPr/>
            </a:pPr>
            <a:r>
              <a:rPr lang="en-US" sz="2800" kern="0" dirty="0" smtClean="0"/>
              <a:t>Qsys is the next generation of SOPC Builder</a:t>
            </a:r>
          </a:p>
          <a:p>
            <a:pPr marL="742950" lvl="1" indent="-285750" eaLnBrk="1" hangingPunct="1">
              <a:spcBef>
                <a:spcPct val="20000"/>
              </a:spcBef>
              <a:buClr>
                <a:srgbClr val="003399"/>
              </a:buClr>
              <a:buSzPct val="90000"/>
              <a:buFont typeface="Symbol" pitchFamily="18" charset="2"/>
              <a:buChar char="-"/>
              <a:defRPr/>
            </a:pPr>
            <a:r>
              <a:rPr lang="en-US" sz="2000" kern="0" dirty="0" smtClean="0"/>
              <a:t>Delivers next-generation capabilities</a:t>
            </a:r>
          </a:p>
          <a:p>
            <a:pPr marL="1143000" lvl="2" indent="-228600" eaLnBrk="1" hangingPunct="1">
              <a:spcBef>
                <a:spcPct val="20000"/>
              </a:spcBef>
              <a:buClr>
                <a:srgbClr val="003399"/>
              </a:buClr>
              <a:buSzPct val="90000"/>
              <a:buFont typeface="Wingdings" pitchFamily="2" charset="2"/>
              <a:buChar char="l"/>
              <a:defRPr/>
            </a:pPr>
            <a:r>
              <a:rPr lang="en-US" kern="0" dirty="0" smtClean="0"/>
              <a:t>Higher performance</a:t>
            </a:r>
          </a:p>
          <a:p>
            <a:pPr marL="1143000" lvl="2" indent="-228600" eaLnBrk="1" hangingPunct="1">
              <a:spcBef>
                <a:spcPct val="20000"/>
              </a:spcBef>
              <a:buClr>
                <a:srgbClr val="003399"/>
              </a:buClr>
              <a:buSzPct val="90000"/>
              <a:buFont typeface="Wingdings" pitchFamily="2" charset="2"/>
              <a:buChar char="l"/>
              <a:defRPr/>
            </a:pPr>
            <a:r>
              <a:rPr lang="en-US" kern="0" dirty="0" smtClean="0"/>
              <a:t>Hierarchy support</a:t>
            </a:r>
          </a:p>
          <a:p>
            <a:pPr marL="742950" lvl="1" indent="-285750" eaLnBrk="1" hangingPunct="1">
              <a:spcBef>
                <a:spcPct val="20000"/>
              </a:spcBef>
              <a:buClr>
                <a:srgbClr val="003399"/>
              </a:buClr>
              <a:buSzPct val="90000"/>
              <a:buFont typeface="Symbol" pitchFamily="18" charset="2"/>
              <a:buChar char="-"/>
              <a:defRPr/>
            </a:pPr>
            <a:r>
              <a:rPr lang="en-US" sz="2000" kern="0" dirty="0" smtClean="0"/>
              <a:t>Similar easy-to-use GUI</a:t>
            </a:r>
            <a:endParaRPr kumimoji="0" lang="en-US" sz="2000" b="0" i="0" u="none" strike="noStrike" kern="0" cap="none" spc="0" normalizeH="0" baseline="0" noProof="0" dirty="0" smtClean="0">
              <a:ln>
                <a:noFill/>
              </a:ln>
              <a:solidFill>
                <a:schemeClr val="tx1"/>
              </a:solidFill>
              <a:effectLst/>
              <a:uLnTx/>
              <a:uFillTx/>
              <a:latin typeface="+mn-lt"/>
            </a:endParaRPr>
          </a:p>
        </p:txBody>
      </p:sp>
      <p:sp>
        <p:nvSpPr>
          <p:cNvPr id="5122" name="Title 1"/>
          <p:cNvSpPr>
            <a:spLocks noGrp="1"/>
          </p:cNvSpPr>
          <p:nvPr>
            <p:ph type="title"/>
          </p:nvPr>
        </p:nvSpPr>
        <p:spPr>
          <a:xfrm>
            <a:off x="325436" y="360134"/>
            <a:ext cx="8920162" cy="751709"/>
          </a:xfrm>
        </p:spPr>
        <p:txBody>
          <a:bodyPr/>
          <a:lstStyle/>
          <a:p>
            <a:r>
              <a:rPr lang="en-US" sz="2800" dirty="0" smtClean="0"/>
              <a:t>Qsys – Next-Generation System Integration Tool</a:t>
            </a:r>
          </a:p>
        </p:txBody>
      </p:sp>
      <p:sp>
        <p:nvSpPr>
          <p:cNvPr id="5124" name="Slide Number Placeholder 3"/>
          <p:cNvSpPr>
            <a:spLocks noGrp="1"/>
          </p:cNvSpPr>
          <p:nvPr>
            <p:ph type="sldNum" sz="quarter" idx="10"/>
          </p:nvPr>
        </p:nvSpPr>
        <p:spPr>
          <a:noFill/>
        </p:spPr>
        <p:txBody>
          <a:bodyPr/>
          <a:lstStyle/>
          <a:p>
            <a:fld id="{A745BFBE-D06A-4705-9AC2-AE4312CEBA6E}" type="slidenum">
              <a:rPr lang="en-US">
                <a:cs typeface="Arial" charset="0"/>
              </a:rPr>
              <a:pPr/>
              <a:t>13</a:t>
            </a:fld>
            <a:endParaRPr lang="en-US">
              <a:cs typeface="Arial" charset="0"/>
            </a:endParaRPr>
          </a:p>
        </p:txBody>
      </p:sp>
      <p:pic>
        <p:nvPicPr>
          <p:cNvPr id="5125" name="Picture 290"/>
          <p:cNvPicPr>
            <a:picLocks noChangeAspect="1" noChangeArrowheads="1"/>
          </p:cNvPicPr>
          <p:nvPr/>
        </p:nvPicPr>
        <p:blipFill>
          <a:blip r:embed="rId3"/>
          <a:srcRect/>
          <a:stretch>
            <a:fillRect/>
          </a:stretch>
        </p:blipFill>
        <p:spPr bwMode="auto">
          <a:xfrm>
            <a:off x="6365016" y="1408793"/>
            <a:ext cx="2188434" cy="1238250"/>
          </a:xfrm>
          <a:prstGeom prst="rect">
            <a:avLst/>
          </a:prstGeom>
          <a:noFill/>
          <a:ln w="9525" algn="ctr">
            <a:noFill/>
            <a:miter lim="800000"/>
            <a:headEnd/>
            <a:tailEnd/>
          </a:ln>
        </p:spPr>
      </p:pic>
      <p:pic>
        <p:nvPicPr>
          <p:cNvPr id="5127" name="Picture 2"/>
          <p:cNvPicPr>
            <a:picLocks noChangeAspect="1" noChangeArrowheads="1"/>
          </p:cNvPicPr>
          <p:nvPr/>
        </p:nvPicPr>
        <p:blipFill>
          <a:blip r:embed="rId4"/>
          <a:srcRect/>
          <a:stretch>
            <a:fillRect/>
          </a:stretch>
        </p:blipFill>
        <p:spPr bwMode="auto">
          <a:xfrm>
            <a:off x="6329363" y="3656693"/>
            <a:ext cx="2292124" cy="783341"/>
          </a:xfrm>
          <a:prstGeom prst="rect">
            <a:avLst/>
          </a:prstGeom>
          <a:noFill/>
          <a:ln w="9525">
            <a:noFill/>
            <a:miter lim="800000"/>
            <a:headEnd/>
            <a:tailEnd/>
          </a:ln>
        </p:spPr>
      </p:pic>
      <p:sp>
        <p:nvSpPr>
          <p:cNvPr id="5128" name="Text Box 43"/>
          <p:cNvSpPr txBox="1">
            <a:spLocks noChangeArrowheads="1"/>
          </p:cNvSpPr>
          <p:nvPr/>
        </p:nvSpPr>
        <p:spPr bwMode="auto">
          <a:xfrm>
            <a:off x="1312823" y="5548313"/>
            <a:ext cx="6469142" cy="492443"/>
          </a:xfrm>
          <a:prstGeom prst="rect">
            <a:avLst/>
          </a:prstGeom>
          <a:noFill/>
          <a:ln w="9525" algn="ctr">
            <a:noFill/>
            <a:miter lim="800000"/>
            <a:headEnd/>
            <a:tailEnd/>
          </a:ln>
        </p:spPr>
        <p:txBody>
          <a:bodyPr wrap="none">
            <a:spAutoFit/>
          </a:bodyPr>
          <a:lstStyle/>
          <a:p>
            <a:pPr algn="ctr"/>
            <a:r>
              <a:rPr lang="en-US" sz="2600" i="1" dirty="0">
                <a:solidFill>
                  <a:srgbClr val="00C1BE"/>
                </a:solidFill>
                <a:latin typeface="Arial Black" pitchFamily="34" charset="0"/>
              </a:rPr>
              <a:t>Similar GUI with More Capabilities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6"/>
          <p:cNvSpPr>
            <a:spLocks noGrp="1"/>
          </p:cNvSpPr>
          <p:nvPr>
            <p:ph type="title"/>
          </p:nvPr>
        </p:nvSpPr>
        <p:spPr/>
        <p:txBody>
          <a:bodyPr/>
          <a:lstStyle/>
          <a:p>
            <a:r>
              <a:rPr lang="en-US" dirty="0" smtClean="0"/>
              <a:t>Qsys with Broad IP Support</a:t>
            </a:r>
          </a:p>
        </p:txBody>
      </p:sp>
      <p:sp>
        <p:nvSpPr>
          <p:cNvPr id="28674" name="Content Placeholder 7"/>
          <p:cNvSpPr>
            <a:spLocks noGrp="1"/>
          </p:cNvSpPr>
          <p:nvPr>
            <p:ph idx="1"/>
          </p:nvPr>
        </p:nvSpPr>
        <p:spPr>
          <a:xfrm>
            <a:off x="350838" y="1129394"/>
            <a:ext cx="8331200" cy="4338638"/>
          </a:xfrm>
        </p:spPr>
        <p:txBody>
          <a:bodyPr>
            <a:normAutofit lnSpcReduction="10000"/>
          </a:bodyPr>
          <a:lstStyle/>
          <a:p>
            <a:r>
              <a:rPr lang="en-US" sz="2400" dirty="0" smtClean="0"/>
              <a:t>Qsys supports a wide range of intellectual property (IP) functions </a:t>
            </a:r>
          </a:p>
          <a:p>
            <a:pPr lvl="1"/>
            <a:r>
              <a:rPr lang="en-US" sz="1800" dirty="0" smtClean="0"/>
              <a:t>Processor IP</a:t>
            </a:r>
          </a:p>
          <a:p>
            <a:pPr lvl="2"/>
            <a:r>
              <a:rPr lang="en-US" sz="1600" dirty="0" smtClean="0"/>
              <a:t>e.g. </a:t>
            </a:r>
            <a:r>
              <a:rPr lang="en-US" sz="1600" dirty="0" err="1" smtClean="0"/>
              <a:t>Nios</a:t>
            </a:r>
            <a:r>
              <a:rPr lang="en-US" sz="1600" baseline="30000" dirty="0" smtClean="0"/>
              <a:t>®</a:t>
            </a:r>
            <a:r>
              <a:rPr lang="en-US" sz="1600" dirty="0" smtClean="0"/>
              <a:t> II e/f/s cores</a:t>
            </a:r>
          </a:p>
          <a:p>
            <a:pPr lvl="1"/>
            <a:r>
              <a:rPr lang="en-US" sz="1800" dirty="0" smtClean="0"/>
              <a:t>Embedded IP</a:t>
            </a:r>
          </a:p>
          <a:p>
            <a:pPr lvl="2"/>
            <a:r>
              <a:rPr lang="en-US" sz="1600" dirty="0" smtClean="0"/>
              <a:t> e.g. JTAG, UART, SPI, RS232</a:t>
            </a:r>
          </a:p>
          <a:p>
            <a:pPr lvl="1"/>
            <a:r>
              <a:rPr lang="en-US" sz="1800" dirty="0" smtClean="0"/>
              <a:t>Interface protocol IP</a:t>
            </a:r>
          </a:p>
          <a:p>
            <a:pPr lvl="2"/>
            <a:r>
              <a:rPr lang="en-US" sz="1600" dirty="0" smtClean="0"/>
              <a:t>e.g. PCI Express</a:t>
            </a:r>
            <a:r>
              <a:rPr lang="en-US" sz="1600" baseline="30000" dirty="0" smtClean="0"/>
              <a:t>®</a:t>
            </a:r>
            <a:r>
              <a:rPr lang="en-US" sz="1600" dirty="0" smtClean="0"/>
              <a:t> (</a:t>
            </a:r>
            <a:r>
              <a:rPr lang="en-US" sz="1600" dirty="0" err="1" smtClean="0"/>
              <a:t>PCIe</a:t>
            </a:r>
            <a:r>
              <a:rPr lang="en-US" sz="1600" baseline="30000" dirty="0" smtClean="0"/>
              <a:t>®</a:t>
            </a:r>
            <a:r>
              <a:rPr lang="en-US" sz="1600" dirty="0" smtClean="0"/>
              <a:t>), TSE</a:t>
            </a:r>
          </a:p>
          <a:p>
            <a:pPr lvl="1"/>
            <a:r>
              <a:rPr lang="en-US" sz="1800" dirty="0" smtClean="0"/>
              <a:t>Memory IP</a:t>
            </a:r>
            <a:endParaRPr lang="nl-NL" sz="1800" dirty="0" smtClean="0"/>
          </a:p>
          <a:p>
            <a:pPr lvl="2"/>
            <a:r>
              <a:rPr lang="nl-NL" sz="1600" dirty="0" smtClean="0"/>
              <a:t>e.g. DDR / DDR2 / DDR3 SDRAM</a:t>
            </a:r>
          </a:p>
          <a:p>
            <a:pPr lvl="1"/>
            <a:r>
              <a:rPr lang="en-US" sz="1800" dirty="0" smtClean="0"/>
              <a:t>Video and image processing IP </a:t>
            </a:r>
          </a:p>
          <a:p>
            <a:pPr lvl="2"/>
            <a:r>
              <a:rPr lang="en-US" sz="1600" dirty="0" smtClean="0"/>
              <a:t>e.g. Video and Image Processing (VIP) </a:t>
            </a:r>
          </a:p>
          <a:p>
            <a:pPr lvl="2">
              <a:buNone/>
            </a:pPr>
            <a:r>
              <a:rPr lang="en-US" sz="1600" dirty="0" smtClean="0"/>
              <a:t>    Suite including </a:t>
            </a:r>
            <a:r>
              <a:rPr lang="en-US" sz="1600" dirty="0" err="1" smtClean="0"/>
              <a:t>scaler</a:t>
            </a:r>
            <a:r>
              <a:rPr lang="en-US" sz="1600" dirty="0" smtClean="0"/>
              <a:t>, switch,</a:t>
            </a:r>
          </a:p>
          <a:p>
            <a:pPr lvl="2">
              <a:buNone/>
            </a:pPr>
            <a:r>
              <a:rPr lang="en-US" sz="1600" dirty="0" smtClean="0"/>
              <a:t>	</a:t>
            </a:r>
            <a:r>
              <a:rPr lang="en-US" sz="1600" dirty="0" err="1" smtClean="0"/>
              <a:t>deinterlacer</a:t>
            </a:r>
            <a:r>
              <a:rPr lang="en-US" sz="1600" dirty="0" smtClean="0"/>
              <a:t>, and alpha blending mixer</a:t>
            </a:r>
            <a:endParaRPr lang="en-US" dirty="0" smtClean="0"/>
          </a:p>
        </p:txBody>
      </p:sp>
      <p:sp>
        <p:nvSpPr>
          <p:cNvPr id="28675" name="Slide Number Placeholder 3"/>
          <p:cNvSpPr>
            <a:spLocks noGrp="1"/>
          </p:cNvSpPr>
          <p:nvPr>
            <p:ph type="sldNum" sz="quarter" idx="10"/>
          </p:nvPr>
        </p:nvSpPr>
        <p:spPr>
          <a:noFill/>
        </p:spPr>
        <p:txBody>
          <a:bodyPr/>
          <a:lstStyle/>
          <a:p>
            <a:fld id="{463CB72B-EF07-47C5-A446-CED79C1DCB51}" type="slidenum">
              <a:rPr lang="en-US" smtClean="0">
                <a:cs typeface="Arial" charset="0"/>
              </a:rPr>
              <a:pPr/>
              <a:t>14</a:t>
            </a:fld>
            <a:endParaRPr lang="en-US" smtClean="0">
              <a:cs typeface="Arial" charset="0"/>
            </a:endParaRPr>
          </a:p>
        </p:txBody>
      </p:sp>
      <p:sp>
        <p:nvSpPr>
          <p:cNvPr id="28676" name="Text Box 43"/>
          <p:cNvSpPr txBox="1">
            <a:spLocks noChangeArrowheads="1"/>
          </p:cNvSpPr>
          <p:nvPr/>
        </p:nvSpPr>
        <p:spPr bwMode="auto">
          <a:xfrm>
            <a:off x="1193089" y="5582690"/>
            <a:ext cx="6648294" cy="492443"/>
          </a:xfrm>
          <a:prstGeom prst="rect">
            <a:avLst/>
          </a:prstGeom>
          <a:noFill/>
          <a:ln w="9525" algn="ctr">
            <a:noFill/>
            <a:miter lim="800000"/>
            <a:headEnd/>
            <a:tailEnd/>
          </a:ln>
        </p:spPr>
        <p:txBody>
          <a:bodyPr wrap="none">
            <a:spAutoFit/>
          </a:bodyPr>
          <a:lstStyle/>
          <a:p>
            <a:pPr algn="ctr" eaLnBrk="0" hangingPunct="0"/>
            <a:r>
              <a:rPr lang="en-US" sz="2600" i="1" dirty="0" smtClean="0">
                <a:solidFill>
                  <a:srgbClr val="00C1BE"/>
                </a:solidFill>
                <a:latin typeface="Arial Black" pitchFamily="34" charset="0"/>
              </a:rPr>
              <a:t>Over 100 </a:t>
            </a:r>
            <a:r>
              <a:rPr lang="en-US" sz="2600" i="1" dirty="0">
                <a:solidFill>
                  <a:srgbClr val="00C1BE"/>
                </a:solidFill>
                <a:latin typeface="Arial Black" pitchFamily="34" charset="0"/>
              </a:rPr>
              <a:t>IP </a:t>
            </a:r>
            <a:r>
              <a:rPr lang="en-US" sz="2600" i="1" dirty="0" smtClean="0">
                <a:solidFill>
                  <a:srgbClr val="00C1BE"/>
                </a:solidFill>
                <a:latin typeface="Arial Black" pitchFamily="34" charset="0"/>
              </a:rPr>
              <a:t>Supported in Qsys Now</a:t>
            </a:r>
            <a:endParaRPr lang="en-US" sz="2600" i="1" dirty="0">
              <a:solidFill>
                <a:srgbClr val="00C1BE"/>
              </a:solidFill>
              <a:latin typeface="Arial Black" pitchFamily="34" charset="0"/>
            </a:endParaRPr>
          </a:p>
        </p:txBody>
      </p:sp>
      <p:pic>
        <p:nvPicPr>
          <p:cNvPr id="11" name="Picture 3"/>
          <p:cNvPicPr>
            <a:picLocks noChangeAspect="1" noChangeArrowheads="1"/>
          </p:cNvPicPr>
          <p:nvPr/>
        </p:nvPicPr>
        <p:blipFill>
          <a:blip r:embed="rId3" cstate="print"/>
          <a:srcRect/>
          <a:stretch>
            <a:fillRect/>
          </a:stretch>
        </p:blipFill>
        <p:spPr bwMode="auto">
          <a:xfrm>
            <a:off x="7655169" y="4342101"/>
            <a:ext cx="1008185" cy="1023383"/>
          </a:xfrm>
          <a:prstGeom prst="rect">
            <a:avLst/>
          </a:prstGeom>
          <a:noFill/>
          <a:ln w="9525">
            <a:noFill/>
            <a:miter lim="800000"/>
            <a:headEnd/>
            <a:tailEnd/>
          </a:ln>
        </p:spPr>
      </p:pic>
      <p:pic>
        <p:nvPicPr>
          <p:cNvPr id="12" name="Picture 2"/>
          <p:cNvPicPr>
            <a:picLocks noChangeAspect="1" noChangeArrowheads="1"/>
          </p:cNvPicPr>
          <p:nvPr/>
        </p:nvPicPr>
        <p:blipFill>
          <a:blip r:embed="rId4" cstate="print"/>
          <a:srcRect/>
          <a:stretch>
            <a:fillRect/>
          </a:stretch>
        </p:blipFill>
        <p:spPr bwMode="auto">
          <a:xfrm>
            <a:off x="5572365" y="3329130"/>
            <a:ext cx="2016627" cy="894080"/>
          </a:xfrm>
          <a:prstGeom prst="rect">
            <a:avLst/>
          </a:prstGeom>
          <a:noFill/>
          <a:ln w="9525">
            <a:solidFill>
              <a:schemeClr val="bg1">
                <a:lumMod val="85000"/>
              </a:schemeClr>
            </a:solidFill>
            <a:miter lim="800000"/>
            <a:headEnd/>
            <a:tailEnd/>
          </a:ln>
        </p:spPr>
      </p:pic>
      <p:pic>
        <p:nvPicPr>
          <p:cNvPr id="13" name="Picture 4"/>
          <p:cNvPicPr>
            <a:picLocks noChangeAspect="1" noChangeArrowheads="1"/>
          </p:cNvPicPr>
          <p:nvPr/>
        </p:nvPicPr>
        <p:blipFill>
          <a:blip r:embed="rId5" cstate="print"/>
          <a:srcRect/>
          <a:stretch>
            <a:fillRect/>
          </a:stretch>
        </p:blipFill>
        <p:spPr bwMode="auto">
          <a:xfrm>
            <a:off x="5572365" y="4441161"/>
            <a:ext cx="1743166" cy="914400"/>
          </a:xfrm>
          <a:prstGeom prst="rect">
            <a:avLst/>
          </a:prstGeom>
          <a:noFill/>
          <a:ln w="9525">
            <a:noFill/>
            <a:miter lim="800000"/>
            <a:headEnd/>
            <a:tailEnd/>
          </a:ln>
        </p:spPr>
      </p:pic>
      <p:pic>
        <p:nvPicPr>
          <p:cNvPr id="14" name="Picture 13"/>
          <p:cNvPicPr>
            <a:picLocks noChangeAspect="1" noChangeArrowheads="1"/>
          </p:cNvPicPr>
          <p:nvPr/>
        </p:nvPicPr>
        <p:blipFill>
          <a:blip r:embed="rId6"/>
          <a:srcRect/>
          <a:stretch>
            <a:fillRect/>
          </a:stretch>
        </p:blipFill>
        <p:spPr bwMode="auto">
          <a:xfrm>
            <a:off x="5572365" y="1803600"/>
            <a:ext cx="2646473" cy="523140"/>
          </a:xfrm>
          <a:prstGeom prst="rect">
            <a:avLst/>
          </a:prstGeom>
          <a:noFill/>
          <a:ln w="9525">
            <a:noFill/>
            <a:miter lim="800000"/>
            <a:headEnd/>
            <a:tailEnd/>
          </a:ln>
        </p:spPr>
      </p:pic>
      <p:pic>
        <p:nvPicPr>
          <p:cNvPr id="15" name="Picture 3" descr="C:\Ting\JOB\Monthly\april 11\Quartus 11.0\Reason to use Qsys\nios2.png"/>
          <p:cNvPicPr>
            <a:picLocks noChangeAspect="1" noChangeArrowheads="1"/>
          </p:cNvPicPr>
          <p:nvPr/>
        </p:nvPicPr>
        <p:blipFill>
          <a:blip r:embed="rId7"/>
          <a:srcRect/>
          <a:stretch>
            <a:fillRect/>
          </a:stretch>
        </p:blipFill>
        <p:spPr bwMode="auto">
          <a:xfrm>
            <a:off x="5572365" y="2561833"/>
            <a:ext cx="1759267" cy="52159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Top 5 Reasons to Switch to Qsys</a:t>
            </a:r>
            <a:endParaRPr lang="en-US" sz="1600" b="0" dirty="0" smtClean="0">
              <a:solidFill>
                <a:schemeClr val="tx1"/>
              </a:solidFill>
            </a:endParaRPr>
          </a:p>
        </p:txBody>
      </p:sp>
      <p:sp>
        <p:nvSpPr>
          <p:cNvPr id="163843" name="Rectangle 3"/>
          <p:cNvSpPr>
            <a:spLocks noGrp="1" noChangeArrowheads="1"/>
          </p:cNvSpPr>
          <p:nvPr>
            <p:ph type="body" idx="1"/>
          </p:nvPr>
        </p:nvSpPr>
        <p:spPr>
          <a:xfrm>
            <a:off x="350838" y="1041838"/>
            <a:ext cx="8458200" cy="4513263"/>
          </a:xfrm>
        </p:spPr>
        <p:txBody>
          <a:bodyPr/>
          <a:lstStyle/>
          <a:p>
            <a:pPr marL="533400" indent="-533400">
              <a:buFont typeface="Wingdings" pitchFamily="2" charset="2"/>
              <a:buAutoNum type="arabicPeriod"/>
            </a:pPr>
            <a:r>
              <a:rPr lang="en-US" sz="2400" b="1" dirty="0" smtClean="0"/>
              <a:t>Higher performance</a:t>
            </a:r>
            <a:r>
              <a:rPr lang="en-US" sz="2400" dirty="0" smtClean="0"/>
              <a:t>: New interconnect based on network-on-a-chip (</a:t>
            </a:r>
            <a:r>
              <a:rPr lang="en-US" sz="2400" dirty="0" err="1" smtClean="0"/>
              <a:t>NoC</a:t>
            </a:r>
            <a:r>
              <a:rPr lang="en-US" sz="2400" dirty="0" smtClean="0"/>
              <a:t>) architecture</a:t>
            </a:r>
          </a:p>
          <a:p>
            <a:pPr marL="533400" indent="-533400">
              <a:buFont typeface="Wingdings" pitchFamily="2" charset="2"/>
              <a:buAutoNum type="arabicPeriod"/>
            </a:pPr>
            <a:endParaRPr lang="en-US" sz="1600" dirty="0" smtClean="0"/>
          </a:p>
          <a:p>
            <a:pPr marL="533400" indent="-533400">
              <a:buFont typeface="Wingdings" pitchFamily="2" charset="2"/>
              <a:buAutoNum type="arabicPeriod"/>
            </a:pPr>
            <a:r>
              <a:rPr lang="en-US" sz="2400" b="1" dirty="0" smtClean="0"/>
              <a:t>Scalable systems:</a:t>
            </a:r>
            <a:r>
              <a:rPr lang="en-US" sz="2400" dirty="0" smtClean="0"/>
              <a:t> Design hierarchical systems</a:t>
            </a:r>
          </a:p>
          <a:p>
            <a:pPr marL="533400" indent="-533400">
              <a:buFont typeface="Wingdings" pitchFamily="2" charset="2"/>
              <a:buAutoNum type="arabicPeriod"/>
            </a:pPr>
            <a:endParaRPr lang="en-US" sz="1600" b="1" dirty="0" smtClean="0"/>
          </a:p>
          <a:p>
            <a:pPr marL="533400" indent="-533400">
              <a:buFont typeface="Wingdings" pitchFamily="2" charset="2"/>
              <a:buAutoNum type="arabicPeriod"/>
            </a:pPr>
            <a:r>
              <a:rPr lang="en-US" sz="2400" b="1" dirty="0" smtClean="0"/>
              <a:t>Industry-standard interfaces</a:t>
            </a:r>
            <a:r>
              <a:rPr lang="en-US" sz="2400" dirty="0" smtClean="0"/>
              <a:t>: Connect IP functions of different interfaces together (AXI etc.)</a:t>
            </a:r>
          </a:p>
          <a:p>
            <a:pPr marL="533400" indent="-533400">
              <a:buFont typeface="Wingdings" pitchFamily="2" charset="2"/>
              <a:buAutoNum type="arabicPeriod"/>
            </a:pPr>
            <a:endParaRPr lang="en-US" sz="1600" b="1" dirty="0" smtClean="0"/>
          </a:p>
          <a:p>
            <a:pPr marL="533400" indent="-533400">
              <a:buFont typeface="Wingdings" pitchFamily="2" charset="2"/>
              <a:buAutoNum type="arabicPeriod"/>
            </a:pPr>
            <a:r>
              <a:rPr lang="en-US" sz="2400" b="1" dirty="0" smtClean="0"/>
              <a:t>Design reuse: </a:t>
            </a:r>
            <a:r>
              <a:rPr lang="en-US" sz="2400" dirty="0" smtClean="0"/>
              <a:t>IP management capabilities</a:t>
            </a:r>
          </a:p>
          <a:p>
            <a:pPr marL="533400" indent="-533400">
              <a:buFont typeface="Wingdings" pitchFamily="2" charset="2"/>
              <a:buAutoNum type="arabicPeriod"/>
            </a:pPr>
            <a:endParaRPr lang="en-US" sz="1600" b="1" dirty="0" smtClean="0"/>
          </a:p>
          <a:p>
            <a:pPr marL="533400" indent="-533400">
              <a:buFont typeface="Wingdings" pitchFamily="2" charset="2"/>
              <a:buAutoNum type="arabicPeriod"/>
            </a:pPr>
            <a:r>
              <a:rPr lang="en-US" sz="2400" b="1" dirty="0" smtClean="0"/>
              <a:t>Faster board bring-up</a:t>
            </a:r>
            <a:r>
              <a:rPr lang="en-US" sz="2400" dirty="0" smtClean="0"/>
              <a:t>: Real-time system debug</a:t>
            </a:r>
          </a:p>
          <a:p>
            <a:pPr marL="533400" indent="-533400">
              <a:buFont typeface="Wingdings" pitchFamily="2" charset="2"/>
              <a:buAutoNum type="arabicPeriod"/>
            </a:pPr>
            <a:endParaRPr lang="en-US" sz="2400" dirty="0" smtClean="0"/>
          </a:p>
        </p:txBody>
      </p:sp>
      <p:sp>
        <p:nvSpPr>
          <p:cNvPr id="4" name="Slide Number Placeholder 3"/>
          <p:cNvSpPr>
            <a:spLocks noGrp="1"/>
          </p:cNvSpPr>
          <p:nvPr>
            <p:ph type="sldNum" sz="quarter" idx="10"/>
          </p:nvPr>
        </p:nvSpPr>
        <p:spPr>
          <a:xfrm>
            <a:off x="350838" y="6588125"/>
            <a:ext cx="698500" cy="282575"/>
          </a:xfrm>
          <a:noFill/>
        </p:spPr>
        <p:txBody>
          <a:bodyPr/>
          <a:lstStyle/>
          <a:p>
            <a:fld id="{992E8442-FC7F-40B1-A47F-5DCEFEDD9CA6}" type="slidenum">
              <a:rPr lang="en-US"/>
              <a:pPr/>
              <a:t>15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3843">
                                            <p:txEl>
                                              <p:pRg st="2" end="2"/>
                                            </p:txEl>
                                          </p:spTgt>
                                        </p:tgtEl>
                                        <p:attrNameLst>
                                          <p:attrName>style.visibility</p:attrName>
                                        </p:attrNameLst>
                                      </p:cBhvr>
                                      <p:to>
                                        <p:strVal val="visible"/>
                                      </p:to>
                                    </p:set>
                                    <p:animEffect transition="in" filter="dissolve">
                                      <p:cBhvr>
                                        <p:cTn id="7" dur="500"/>
                                        <p:tgtEl>
                                          <p:spTgt spid="16384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3843">
                                            <p:txEl>
                                              <p:pRg st="4" end="4"/>
                                            </p:txEl>
                                          </p:spTgt>
                                        </p:tgtEl>
                                        <p:attrNameLst>
                                          <p:attrName>style.visibility</p:attrName>
                                        </p:attrNameLst>
                                      </p:cBhvr>
                                      <p:to>
                                        <p:strVal val="visible"/>
                                      </p:to>
                                    </p:set>
                                    <p:animEffect transition="in" filter="dissolve">
                                      <p:cBhvr>
                                        <p:cTn id="12" dur="500"/>
                                        <p:tgtEl>
                                          <p:spTgt spid="16384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3843">
                                            <p:txEl>
                                              <p:pRg st="6" end="6"/>
                                            </p:txEl>
                                          </p:spTgt>
                                        </p:tgtEl>
                                        <p:attrNameLst>
                                          <p:attrName>style.visibility</p:attrName>
                                        </p:attrNameLst>
                                      </p:cBhvr>
                                      <p:to>
                                        <p:strVal val="visible"/>
                                      </p:to>
                                    </p:set>
                                    <p:animEffect transition="in" filter="dissolve">
                                      <p:cBhvr>
                                        <p:cTn id="17" dur="500"/>
                                        <p:tgtEl>
                                          <p:spTgt spid="16384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3843">
                                            <p:txEl>
                                              <p:pRg st="8" end="8"/>
                                            </p:txEl>
                                          </p:spTgt>
                                        </p:tgtEl>
                                        <p:attrNameLst>
                                          <p:attrName>style.visibility</p:attrName>
                                        </p:attrNameLst>
                                      </p:cBhvr>
                                      <p:to>
                                        <p:strVal val="visible"/>
                                      </p:to>
                                    </p:set>
                                    <p:animEffect transition="in" filter="dissolve">
                                      <p:cBhvr>
                                        <p:cTn id="22" dur="500"/>
                                        <p:tgtEl>
                                          <p:spTgt spid="1638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137"/>
          <p:cNvSpPr/>
          <p:nvPr/>
        </p:nvSpPr>
        <p:spPr bwMode="auto">
          <a:xfrm>
            <a:off x="1511340" y="5331915"/>
            <a:ext cx="647700" cy="333375"/>
          </a:xfrm>
          <a:prstGeom prst="rect">
            <a:avLst/>
          </a:prstGeom>
          <a:solidFill>
            <a:srgbClr val="C0C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7" name="Rectangle 136"/>
          <p:cNvSpPr/>
          <p:nvPr/>
        </p:nvSpPr>
        <p:spPr bwMode="auto">
          <a:xfrm>
            <a:off x="1511340" y="4407990"/>
            <a:ext cx="647700" cy="333375"/>
          </a:xfrm>
          <a:prstGeom prst="rect">
            <a:avLst/>
          </a:prstGeom>
          <a:solidFill>
            <a:srgbClr val="C0C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6" name="Rectangle 135"/>
          <p:cNvSpPr/>
          <p:nvPr/>
        </p:nvSpPr>
        <p:spPr bwMode="auto">
          <a:xfrm>
            <a:off x="7435890" y="5303340"/>
            <a:ext cx="647700" cy="333375"/>
          </a:xfrm>
          <a:prstGeom prst="rect">
            <a:avLst/>
          </a:prstGeom>
          <a:solidFill>
            <a:srgbClr val="C0C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5" name="Rectangle 134"/>
          <p:cNvSpPr/>
          <p:nvPr/>
        </p:nvSpPr>
        <p:spPr bwMode="auto">
          <a:xfrm>
            <a:off x="7407315" y="4398465"/>
            <a:ext cx="647700" cy="333375"/>
          </a:xfrm>
          <a:prstGeom prst="rect">
            <a:avLst/>
          </a:prstGeom>
          <a:solidFill>
            <a:srgbClr val="C0C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5900" name="Rectangle 12"/>
          <p:cNvSpPr>
            <a:spLocks noGrp="1" noChangeArrowheads="1"/>
          </p:cNvSpPr>
          <p:nvPr>
            <p:ph type="body" idx="1"/>
          </p:nvPr>
        </p:nvSpPr>
        <p:spPr>
          <a:xfrm>
            <a:off x="350838" y="1187450"/>
            <a:ext cx="3278187" cy="2794241"/>
          </a:xfrm>
        </p:spPr>
        <p:txBody>
          <a:bodyPr/>
          <a:lstStyle/>
          <a:p>
            <a:r>
              <a:rPr lang="en-US" dirty="0" smtClean="0"/>
              <a:t>SOPC Builder</a:t>
            </a:r>
          </a:p>
          <a:p>
            <a:endParaRPr lang="en-US" sz="2400" dirty="0" smtClean="0"/>
          </a:p>
          <a:p>
            <a:endParaRPr lang="en-US" sz="2400" dirty="0" smtClean="0"/>
          </a:p>
          <a:p>
            <a:endParaRPr lang="en-US" sz="2400" dirty="0" smtClean="0"/>
          </a:p>
          <a:p>
            <a:pPr>
              <a:buNone/>
            </a:pPr>
            <a:endParaRPr lang="en-US" sz="2400" dirty="0" smtClean="0"/>
          </a:p>
          <a:p>
            <a:r>
              <a:rPr lang="en-US" dirty="0" smtClean="0"/>
              <a:t>Qsys</a:t>
            </a:r>
          </a:p>
        </p:txBody>
      </p:sp>
      <p:grpSp>
        <p:nvGrpSpPr>
          <p:cNvPr id="114" name="Group 3"/>
          <p:cNvGrpSpPr>
            <a:grpSpLocks/>
          </p:cNvGrpSpPr>
          <p:nvPr/>
        </p:nvGrpSpPr>
        <p:grpSpPr bwMode="auto">
          <a:xfrm rot="16200000">
            <a:off x="4267897" y="3219629"/>
            <a:ext cx="973026" cy="956140"/>
            <a:chOff x="2724" y="2189"/>
            <a:chExt cx="386" cy="386"/>
          </a:xfrm>
        </p:grpSpPr>
        <p:sp>
          <p:nvSpPr>
            <p:cNvPr id="119" name="Oval 4"/>
            <p:cNvSpPr>
              <a:spLocks noChangeArrowheads="1"/>
            </p:cNvSpPr>
            <p:nvPr/>
          </p:nvSpPr>
          <p:spPr bwMode="auto">
            <a:xfrm>
              <a:off x="2724" y="2189"/>
              <a:ext cx="386" cy="386"/>
            </a:xfrm>
            <a:prstGeom prst="ellipse">
              <a:avLst/>
            </a:prstGeom>
            <a:gradFill rotWithShape="1">
              <a:gsLst>
                <a:gs pos="0">
                  <a:schemeClr val="bg2"/>
                </a:gs>
                <a:gs pos="50000">
                  <a:schemeClr val="bg1"/>
                </a:gs>
                <a:gs pos="100000">
                  <a:schemeClr val="bg2"/>
                </a:gs>
              </a:gsLst>
              <a:lin ang="2700000" scaled="1"/>
            </a:gradFill>
            <a:ln w="9525" algn="ctr">
              <a:solidFill>
                <a:schemeClr val="tx1"/>
              </a:solidFill>
              <a:round/>
              <a:headEnd/>
              <a:tailEnd/>
            </a:ln>
            <a:effectLst/>
          </p:spPr>
          <p:txBody>
            <a:bodyPr wrap="none" anchor="ctr"/>
            <a:lstStyle/>
            <a:p>
              <a:pPr>
                <a:defRPr/>
              </a:pPr>
              <a:endParaRPr lang="en-US" sz="4000"/>
            </a:p>
          </p:txBody>
        </p:sp>
        <p:sp>
          <p:nvSpPr>
            <p:cNvPr id="120" name="AutoShape 5"/>
            <p:cNvSpPr>
              <a:spLocks noChangeArrowheads="1"/>
            </p:cNvSpPr>
            <p:nvPr/>
          </p:nvSpPr>
          <p:spPr bwMode="auto">
            <a:xfrm>
              <a:off x="2889" y="2189"/>
              <a:ext cx="57" cy="197"/>
            </a:xfrm>
            <a:prstGeom prst="triangle">
              <a:avLst>
                <a:gd name="adj" fmla="val 50000"/>
              </a:avLst>
            </a:prstGeom>
            <a:solidFill>
              <a:srgbClr val="808080"/>
            </a:solidFill>
            <a:ln w="9525" algn="ctr">
              <a:solidFill>
                <a:schemeClr val="tx1"/>
              </a:solidFill>
              <a:miter lim="800000"/>
              <a:headEnd/>
              <a:tailEnd/>
            </a:ln>
          </p:spPr>
          <p:txBody>
            <a:bodyPr wrap="none" anchor="ctr"/>
            <a:lstStyle/>
            <a:p>
              <a:endParaRPr lang="en-US" sz="4000"/>
            </a:p>
          </p:txBody>
        </p:sp>
      </p:grpSp>
      <p:sp>
        <p:nvSpPr>
          <p:cNvPr id="115" name="Text Box 6"/>
          <p:cNvSpPr txBox="1">
            <a:spLocks noChangeArrowheads="1"/>
          </p:cNvSpPr>
          <p:nvPr/>
        </p:nvSpPr>
        <p:spPr bwMode="auto">
          <a:xfrm>
            <a:off x="3795793" y="3010126"/>
            <a:ext cx="606877" cy="368611"/>
          </a:xfrm>
          <a:prstGeom prst="rect">
            <a:avLst/>
          </a:prstGeom>
          <a:noFill/>
          <a:ln w="9525" algn="ctr">
            <a:noFill/>
            <a:miter lim="800000"/>
            <a:headEnd/>
            <a:tailEnd/>
          </a:ln>
        </p:spPr>
        <p:txBody>
          <a:bodyPr wrap="none">
            <a:spAutoFit/>
          </a:bodyPr>
          <a:lstStyle/>
          <a:p>
            <a:r>
              <a:rPr lang="en-US" dirty="0"/>
              <a:t>L</a:t>
            </a:r>
            <a:r>
              <a:rPr lang="en-US" dirty="0" smtClean="0">
                <a:solidFill>
                  <a:schemeClr val="tx1"/>
                </a:solidFill>
              </a:rPr>
              <a:t>ow</a:t>
            </a:r>
            <a:endParaRPr lang="en-US" dirty="0">
              <a:solidFill>
                <a:schemeClr val="tx1"/>
              </a:solidFill>
            </a:endParaRPr>
          </a:p>
        </p:txBody>
      </p:sp>
      <p:sp>
        <p:nvSpPr>
          <p:cNvPr id="116" name="Text Box 7"/>
          <p:cNvSpPr txBox="1">
            <a:spLocks noChangeArrowheads="1"/>
          </p:cNvSpPr>
          <p:nvPr/>
        </p:nvSpPr>
        <p:spPr bwMode="auto">
          <a:xfrm>
            <a:off x="4234230" y="2715716"/>
            <a:ext cx="1005681" cy="368611"/>
          </a:xfrm>
          <a:prstGeom prst="rect">
            <a:avLst/>
          </a:prstGeom>
          <a:noFill/>
          <a:ln w="9525" algn="ctr">
            <a:noFill/>
            <a:miter lim="800000"/>
            <a:headEnd/>
            <a:tailEnd/>
          </a:ln>
        </p:spPr>
        <p:txBody>
          <a:bodyPr wrap="none">
            <a:spAutoFit/>
          </a:bodyPr>
          <a:lstStyle/>
          <a:p>
            <a:r>
              <a:rPr lang="en-US" dirty="0" smtClean="0"/>
              <a:t>M</a:t>
            </a:r>
            <a:r>
              <a:rPr lang="en-US" dirty="0" smtClean="0">
                <a:solidFill>
                  <a:schemeClr val="tx1"/>
                </a:solidFill>
              </a:rPr>
              <a:t>edium</a:t>
            </a:r>
            <a:endParaRPr lang="en-US" dirty="0">
              <a:solidFill>
                <a:schemeClr val="tx1"/>
              </a:solidFill>
            </a:endParaRPr>
          </a:p>
        </p:txBody>
      </p:sp>
      <p:sp>
        <p:nvSpPr>
          <p:cNvPr id="117" name="Text Box 8"/>
          <p:cNvSpPr txBox="1">
            <a:spLocks noChangeArrowheads="1"/>
          </p:cNvSpPr>
          <p:nvPr/>
        </p:nvSpPr>
        <p:spPr bwMode="auto">
          <a:xfrm>
            <a:off x="5019454" y="3010126"/>
            <a:ext cx="658895" cy="368611"/>
          </a:xfrm>
          <a:prstGeom prst="rect">
            <a:avLst/>
          </a:prstGeom>
          <a:noFill/>
          <a:ln w="9525" algn="ctr">
            <a:noFill/>
            <a:miter lim="800000"/>
            <a:headEnd/>
            <a:tailEnd/>
          </a:ln>
        </p:spPr>
        <p:txBody>
          <a:bodyPr wrap="none">
            <a:spAutoFit/>
          </a:bodyPr>
          <a:lstStyle/>
          <a:p>
            <a:r>
              <a:rPr lang="en-US" dirty="0"/>
              <a:t>H</a:t>
            </a:r>
            <a:r>
              <a:rPr lang="en-US" dirty="0" smtClean="0">
                <a:solidFill>
                  <a:schemeClr val="tx1"/>
                </a:solidFill>
              </a:rPr>
              <a:t>igh</a:t>
            </a:r>
            <a:endParaRPr lang="en-US" dirty="0">
              <a:solidFill>
                <a:schemeClr val="tx1"/>
              </a:solidFill>
            </a:endParaRPr>
          </a:p>
        </p:txBody>
      </p:sp>
      <p:sp>
        <p:nvSpPr>
          <p:cNvPr id="118" name="Text Box 9"/>
          <p:cNvSpPr txBox="1">
            <a:spLocks noChangeArrowheads="1"/>
          </p:cNvSpPr>
          <p:nvPr/>
        </p:nvSpPr>
        <p:spPr bwMode="auto">
          <a:xfrm>
            <a:off x="3557996" y="3493628"/>
            <a:ext cx="487978" cy="368611"/>
          </a:xfrm>
          <a:prstGeom prst="rect">
            <a:avLst/>
          </a:prstGeom>
          <a:noFill/>
          <a:ln w="9525" algn="ctr">
            <a:noFill/>
            <a:miter lim="800000"/>
            <a:headEnd/>
            <a:tailEnd/>
          </a:ln>
        </p:spPr>
        <p:txBody>
          <a:bodyPr wrap="none">
            <a:spAutoFit/>
          </a:bodyPr>
          <a:lstStyle/>
          <a:p>
            <a:r>
              <a:rPr lang="en-US" dirty="0" smtClean="0"/>
              <a:t>Of</a:t>
            </a:r>
            <a:r>
              <a:rPr lang="en-US" dirty="0" smtClean="0">
                <a:solidFill>
                  <a:schemeClr val="tx1"/>
                </a:solidFill>
              </a:rPr>
              <a:t>f</a:t>
            </a:r>
            <a:endParaRPr lang="en-US" dirty="0">
              <a:solidFill>
                <a:schemeClr val="tx1"/>
              </a:solidFill>
            </a:endParaRPr>
          </a:p>
        </p:txBody>
      </p:sp>
      <p:sp>
        <p:nvSpPr>
          <p:cNvPr id="9220" name="Rectangle 11"/>
          <p:cNvSpPr>
            <a:spLocks noGrp="1" noChangeArrowheads="1"/>
          </p:cNvSpPr>
          <p:nvPr>
            <p:ph type="title"/>
          </p:nvPr>
        </p:nvSpPr>
        <p:spPr/>
        <p:txBody>
          <a:bodyPr/>
          <a:lstStyle/>
          <a:p>
            <a:r>
              <a:rPr lang="en-US" dirty="0" smtClean="0"/>
              <a:t>1. Higher Performance</a:t>
            </a:r>
          </a:p>
        </p:txBody>
      </p:sp>
      <p:sp>
        <p:nvSpPr>
          <p:cNvPr id="9222" name="Rectangle 13"/>
          <p:cNvSpPr>
            <a:spLocks noChangeArrowheads="1"/>
          </p:cNvSpPr>
          <p:nvPr/>
        </p:nvSpPr>
        <p:spPr bwMode="auto">
          <a:xfrm>
            <a:off x="3338526" y="1872436"/>
            <a:ext cx="2547080" cy="527077"/>
          </a:xfrm>
          <a:prstGeom prst="rect">
            <a:avLst/>
          </a:prstGeom>
          <a:solidFill>
            <a:srgbClr val="00319E"/>
          </a:solidFill>
          <a:ln w="9525" algn="ctr">
            <a:noFill/>
            <a:miter lim="800000"/>
            <a:headEnd/>
            <a:tailEnd/>
          </a:ln>
        </p:spPr>
        <p:txBody>
          <a:bodyPr wrap="none" anchor="ctr"/>
          <a:lstStyle/>
          <a:p>
            <a:pPr algn="ctr"/>
            <a:r>
              <a:rPr lang="en-US" sz="1400" b="1" dirty="0">
                <a:solidFill>
                  <a:schemeClr val="bg1"/>
                </a:solidFill>
              </a:rPr>
              <a:t>System Interconnect Fabric</a:t>
            </a:r>
          </a:p>
        </p:txBody>
      </p:sp>
      <p:sp>
        <p:nvSpPr>
          <p:cNvPr id="9225" name="Line 16"/>
          <p:cNvSpPr>
            <a:spLocks noChangeShapeType="1"/>
          </p:cNvSpPr>
          <p:nvPr/>
        </p:nvSpPr>
        <p:spPr bwMode="auto">
          <a:xfrm>
            <a:off x="2263270" y="2354845"/>
            <a:ext cx="1067731" cy="0"/>
          </a:xfrm>
          <a:prstGeom prst="line">
            <a:avLst/>
          </a:prstGeom>
          <a:noFill/>
          <a:ln w="9525">
            <a:solidFill>
              <a:schemeClr val="tx1"/>
            </a:solidFill>
            <a:round/>
            <a:headEnd type="triangle" w="med" len="med"/>
            <a:tailEnd type="triangle" w="med" len="med"/>
          </a:ln>
        </p:spPr>
        <p:txBody>
          <a:bodyPr/>
          <a:lstStyle/>
          <a:p>
            <a:endParaRPr lang="en-US"/>
          </a:p>
        </p:txBody>
      </p:sp>
      <p:sp>
        <p:nvSpPr>
          <p:cNvPr id="9226" name="Line 17"/>
          <p:cNvSpPr>
            <a:spLocks noChangeShapeType="1"/>
          </p:cNvSpPr>
          <p:nvPr/>
        </p:nvSpPr>
        <p:spPr bwMode="auto">
          <a:xfrm>
            <a:off x="2264446" y="1937948"/>
            <a:ext cx="1066555" cy="0"/>
          </a:xfrm>
          <a:prstGeom prst="line">
            <a:avLst/>
          </a:prstGeom>
          <a:noFill/>
          <a:ln w="9525">
            <a:solidFill>
              <a:schemeClr val="tx1"/>
            </a:solidFill>
            <a:round/>
            <a:headEnd type="triangle" w="med" len="med"/>
            <a:tailEnd type="triangle" w="med" len="med"/>
          </a:ln>
        </p:spPr>
        <p:txBody>
          <a:bodyPr/>
          <a:lstStyle/>
          <a:p>
            <a:endParaRPr lang="en-US"/>
          </a:p>
        </p:txBody>
      </p:sp>
      <p:sp>
        <p:nvSpPr>
          <p:cNvPr id="9229" name="Line 20"/>
          <p:cNvSpPr>
            <a:spLocks noChangeShapeType="1"/>
          </p:cNvSpPr>
          <p:nvPr/>
        </p:nvSpPr>
        <p:spPr bwMode="auto">
          <a:xfrm>
            <a:off x="5891321" y="2354845"/>
            <a:ext cx="1028116" cy="0"/>
          </a:xfrm>
          <a:prstGeom prst="line">
            <a:avLst/>
          </a:prstGeom>
          <a:noFill/>
          <a:ln w="9525">
            <a:solidFill>
              <a:schemeClr val="tx1"/>
            </a:solidFill>
            <a:round/>
            <a:headEnd type="triangle" w="med" len="med"/>
            <a:tailEnd type="triangle" w="med" len="med"/>
          </a:ln>
        </p:spPr>
        <p:txBody>
          <a:bodyPr/>
          <a:lstStyle/>
          <a:p>
            <a:endParaRPr lang="en-US"/>
          </a:p>
        </p:txBody>
      </p:sp>
      <p:sp>
        <p:nvSpPr>
          <p:cNvPr id="9230" name="Line 21"/>
          <p:cNvSpPr>
            <a:spLocks noChangeShapeType="1"/>
          </p:cNvSpPr>
          <p:nvPr/>
        </p:nvSpPr>
        <p:spPr bwMode="auto">
          <a:xfrm>
            <a:off x="5898941" y="1937948"/>
            <a:ext cx="1021672" cy="0"/>
          </a:xfrm>
          <a:prstGeom prst="line">
            <a:avLst/>
          </a:prstGeom>
          <a:noFill/>
          <a:ln w="9525">
            <a:solidFill>
              <a:schemeClr val="tx1"/>
            </a:solidFill>
            <a:round/>
            <a:headEnd type="triangle" w="med" len="med"/>
            <a:tailEnd type="triangle" w="med" len="med"/>
          </a:ln>
        </p:spPr>
        <p:txBody>
          <a:bodyPr/>
          <a:lstStyle/>
          <a:p>
            <a:endParaRPr lang="en-US"/>
          </a:p>
        </p:txBody>
      </p:sp>
      <p:grpSp>
        <p:nvGrpSpPr>
          <p:cNvPr id="4" name="Group 22"/>
          <p:cNvGrpSpPr>
            <a:grpSpLocks/>
          </p:cNvGrpSpPr>
          <p:nvPr/>
        </p:nvGrpSpPr>
        <p:grpSpPr bwMode="auto">
          <a:xfrm>
            <a:off x="2642862" y="1823798"/>
            <a:ext cx="209187" cy="249145"/>
            <a:chOff x="0" y="2694"/>
            <a:chExt cx="826" cy="1162"/>
          </a:xfrm>
        </p:grpSpPr>
        <p:sp>
          <p:nvSpPr>
            <p:cNvPr id="9319" name="Rectangle 23"/>
            <p:cNvSpPr>
              <a:spLocks noChangeArrowheads="1"/>
            </p:cNvSpPr>
            <p:nvPr/>
          </p:nvSpPr>
          <p:spPr bwMode="auto">
            <a:xfrm>
              <a:off x="0" y="2694"/>
              <a:ext cx="826" cy="1161"/>
            </a:xfrm>
            <a:prstGeom prst="rect">
              <a:avLst/>
            </a:prstGeom>
            <a:solidFill>
              <a:srgbClr val="99CCFF"/>
            </a:solidFill>
            <a:ln w="9525" algn="ctr">
              <a:solidFill>
                <a:schemeClr val="tx1"/>
              </a:solidFill>
              <a:miter lim="800000"/>
              <a:headEnd/>
              <a:tailEnd/>
            </a:ln>
          </p:spPr>
          <p:txBody>
            <a:bodyPr wrap="none" anchor="ctr"/>
            <a:lstStyle/>
            <a:p>
              <a:endParaRPr lang="en-US"/>
            </a:p>
          </p:txBody>
        </p:sp>
        <p:sp>
          <p:nvSpPr>
            <p:cNvPr id="9320" name="Line 24"/>
            <p:cNvSpPr>
              <a:spLocks noChangeShapeType="1"/>
            </p:cNvSpPr>
            <p:nvPr/>
          </p:nvSpPr>
          <p:spPr bwMode="auto">
            <a:xfrm>
              <a:off x="0" y="3289"/>
              <a:ext cx="279" cy="279"/>
            </a:xfrm>
            <a:prstGeom prst="line">
              <a:avLst/>
            </a:prstGeom>
            <a:noFill/>
            <a:ln w="9525">
              <a:solidFill>
                <a:schemeClr val="tx1"/>
              </a:solidFill>
              <a:round/>
              <a:headEnd/>
              <a:tailEnd/>
            </a:ln>
          </p:spPr>
          <p:txBody>
            <a:bodyPr/>
            <a:lstStyle/>
            <a:p>
              <a:endParaRPr lang="en-US"/>
            </a:p>
          </p:txBody>
        </p:sp>
        <p:sp>
          <p:nvSpPr>
            <p:cNvPr id="9321" name="Line 25"/>
            <p:cNvSpPr>
              <a:spLocks noChangeShapeType="1"/>
            </p:cNvSpPr>
            <p:nvPr/>
          </p:nvSpPr>
          <p:spPr bwMode="auto">
            <a:xfrm flipH="1">
              <a:off x="0" y="3568"/>
              <a:ext cx="288" cy="288"/>
            </a:xfrm>
            <a:prstGeom prst="line">
              <a:avLst/>
            </a:prstGeom>
            <a:noFill/>
            <a:ln w="9525">
              <a:solidFill>
                <a:schemeClr val="tx1"/>
              </a:solidFill>
              <a:round/>
              <a:headEnd/>
              <a:tailEnd/>
            </a:ln>
          </p:spPr>
          <p:txBody>
            <a:bodyPr/>
            <a:lstStyle/>
            <a:p>
              <a:endParaRPr lang="en-US"/>
            </a:p>
          </p:txBody>
        </p:sp>
      </p:grpSp>
      <p:grpSp>
        <p:nvGrpSpPr>
          <p:cNvPr id="5" name="Group 30"/>
          <p:cNvGrpSpPr>
            <a:grpSpLocks/>
          </p:cNvGrpSpPr>
          <p:nvPr/>
        </p:nvGrpSpPr>
        <p:grpSpPr bwMode="auto">
          <a:xfrm>
            <a:off x="2642862" y="2216872"/>
            <a:ext cx="209187" cy="249145"/>
            <a:chOff x="0" y="2694"/>
            <a:chExt cx="826" cy="1162"/>
          </a:xfrm>
        </p:grpSpPr>
        <p:sp>
          <p:nvSpPr>
            <p:cNvPr id="9316" name="Rectangle 31"/>
            <p:cNvSpPr>
              <a:spLocks noChangeArrowheads="1"/>
            </p:cNvSpPr>
            <p:nvPr/>
          </p:nvSpPr>
          <p:spPr bwMode="auto">
            <a:xfrm>
              <a:off x="0" y="2694"/>
              <a:ext cx="826" cy="1161"/>
            </a:xfrm>
            <a:prstGeom prst="rect">
              <a:avLst/>
            </a:prstGeom>
            <a:solidFill>
              <a:srgbClr val="99CCFF"/>
            </a:solidFill>
            <a:ln w="9525" algn="ctr">
              <a:solidFill>
                <a:schemeClr val="tx1"/>
              </a:solidFill>
              <a:miter lim="800000"/>
              <a:headEnd/>
              <a:tailEnd/>
            </a:ln>
          </p:spPr>
          <p:txBody>
            <a:bodyPr wrap="none" anchor="ctr"/>
            <a:lstStyle/>
            <a:p>
              <a:endParaRPr lang="en-US"/>
            </a:p>
          </p:txBody>
        </p:sp>
        <p:sp>
          <p:nvSpPr>
            <p:cNvPr id="9317" name="Line 32"/>
            <p:cNvSpPr>
              <a:spLocks noChangeShapeType="1"/>
            </p:cNvSpPr>
            <p:nvPr/>
          </p:nvSpPr>
          <p:spPr bwMode="auto">
            <a:xfrm>
              <a:off x="0" y="3289"/>
              <a:ext cx="279" cy="279"/>
            </a:xfrm>
            <a:prstGeom prst="line">
              <a:avLst/>
            </a:prstGeom>
            <a:noFill/>
            <a:ln w="9525">
              <a:solidFill>
                <a:schemeClr val="tx1"/>
              </a:solidFill>
              <a:round/>
              <a:headEnd/>
              <a:tailEnd/>
            </a:ln>
          </p:spPr>
          <p:txBody>
            <a:bodyPr/>
            <a:lstStyle/>
            <a:p>
              <a:endParaRPr lang="en-US"/>
            </a:p>
          </p:txBody>
        </p:sp>
        <p:sp>
          <p:nvSpPr>
            <p:cNvPr id="9318" name="Line 33"/>
            <p:cNvSpPr>
              <a:spLocks noChangeShapeType="1"/>
            </p:cNvSpPr>
            <p:nvPr/>
          </p:nvSpPr>
          <p:spPr bwMode="auto">
            <a:xfrm flipH="1">
              <a:off x="0" y="3568"/>
              <a:ext cx="288" cy="288"/>
            </a:xfrm>
            <a:prstGeom prst="line">
              <a:avLst/>
            </a:prstGeom>
            <a:noFill/>
            <a:ln w="9525">
              <a:solidFill>
                <a:schemeClr val="tx1"/>
              </a:solidFill>
              <a:round/>
              <a:headEnd/>
              <a:tailEnd/>
            </a:ln>
          </p:spPr>
          <p:txBody>
            <a:bodyPr/>
            <a:lstStyle/>
            <a:p>
              <a:endParaRPr lang="en-US"/>
            </a:p>
          </p:txBody>
        </p:sp>
      </p:grpSp>
      <p:grpSp>
        <p:nvGrpSpPr>
          <p:cNvPr id="6" name="Group 34"/>
          <p:cNvGrpSpPr>
            <a:grpSpLocks/>
          </p:cNvGrpSpPr>
          <p:nvPr/>
        </p:nvGrpSpPr>
        <p:grpSpPr bwMode="auto">
          <a:xfrm>
            <a:off x="6234292" y="1823798"/>
            <a:ext cx="209187" cy="249145"/>
            <a:chOff x="0" y="2694"/>
            <a:chExt cx="826" cy="1162"/>
          </a:xfrm>
        </p:grpSpPr>
        <p:sp>
          <p:nvSpPr>
            <p:cNvPr id="9313" name="Rectangle 35"/>
            <p:cNvSpPr>
              <a:spLocks noChangeArrowheads="1"/>
            </p:cNvSpPr>
            <p:nvPr/>
          </p:nvSpPr>
          <p:spPr bwMode="auto">
            <a:xfrm>
              <a:off x="0" y="2694"/>
              <a:ext cx="826" cy="1161"/>
            </a:xfrm>
            <a:prstGeom prst="rect">
              <a:avLst/>
            </a:prstGeom>
            <a:solidFill>
              <a:srgbClr val="99CCFF"/>
            </a:solidFill>
            <a:ln w="9525" algn="ctr">
              <a:solidFill>
                <a:schemeClr val="tx1"/>
              </a:solidFill>
              <a:miter lim="800000"/>
              <a:headEnd/>
              <a:tailEnd/>
            </a:ln>
          </p:spPr>
          <p:txBody>
            <a:bodyPr wrap="none" anchor="ctr"/>
            <a:lstStyle/>
            <a:p>
              <a:endParaRPr lang="en-US"/>
            </a:p>
          </p:txBody>
        </p:sp>
        <p:sp>
          <p:nvSpPr>
            <p:cNvPr id="9314" name="Line 36"/>
            <p:cNvSpPr>
              <a:spLocks noChangeShapeType="1"/>
            </p:cNvSpPr>
            <p:nvPr/>
          </p:nvSpPr>
          <p:spPr bwMode="auto">
            <a:xfrm>
              <a:off x="0" y="3289"/>
              <a:ext cx="279" cy="279"/>
            </a:xfrm>
            <a:prstGeom prst="line">
              <a:avLst/>
            </a:prstGeom>
            <a:noFill/>
            <a:ln w="9525">
              <a:solidFill>
                <a:schemeClr val="tx1"/>
              </a:solidFill>
              <a:round/>
              <a:headEnd/>
              <a:tailEnd/>
            </a:ln>
          </p:spPr>
          <p:txBody>
            <a:bodyPr/>
            <a:lstStyle/>
            <a:p>
              <a:endParaRPr lang="en-US"/>
            </a:p>
          </p:txBody>
        </p:sp>
        <p:sp>
          <p:nvSpPr>
            <p:cNvPr id="9315" name="Line 37"/>
            <p:cNvSpPr>
              <a:spLocks noChangeShapeType="1"/>
            </p:cNvSpPr>
            <p:nvPr/>
          </p:nvSpPr>
          <p:spPr bwMode="auto">
            <a:xfrm flipH="1">
              <a:off x="0" y="3568"/>
              <a:ext cx="288" cy="288"/>
            </a:xfrm>
            <a:prstGeom prst="line">
              <a:avLst/>
            </a:prstGeom>
            <a:noFill/>
            <a:ln w="9525">
              <a:solidFill>
                <a:schemeClr val="tx1"/>
              </a:solidFill>
              <a:round/>
              <a:headEnd/>
              <a:tailEnd/>
            </a:ln>
          </p:spPr>
          <p:txBody>
            <a:bodyPr/>
            <a:lstStyle/>
            <a:p>
              <a:endParaRPr lang="en-US"/>
            </a:p>
          </p:txBody>
        </p:sp>
      </p:grpSp>
      <p:grpSp>
        <p:nvGrpSpPr>
          <p:cNvPr id="7" name="Group 38"/>
          <p:cNvGrpSpPr>
            <a:grpSpLocks/>
          </p:cNvGrpSpPr>
          <p:nvPr/>
        </p:nvGrpSpPr>
        <p:grpSpPr bwMode="auto">
          <a:xfrm>
            <a:off x="6234292" y="2216872"/>
            <a:ext cx="209187" cy="249145"/>
            <a:chOff x="0" y="2694"/>
            <a:chExt cx="826" cy="1162"/>
          </a:xfrm>
        </p:grpSpPr>
        <p:sp>
          <p:nvSpPr>
            <p:cNvPr id="9310" name="Rectangle 39"/>
            <p:cNvSpPr>
              <a:spLocks noChangeArrowheads="1"/>
            </p:cNvSpPr>
            <p:nvPr/>
          </p:nvSpPr>
          <p:spPr bwMode="auto">
            <a:xfrm>
              <a:off x="0" y="2694"/>
              <a:ext cx="826" cy="1161"/>
            </a:xfrm>
            <a:prstGeom prst="rect">
              <a:avLst/>
            </a:prstGeom>
            <a:solidFill>
              <a:srgbClr val="99CCFF"/>
            </a:solidFill>
            <a:ln w="9525" algn="ctr">
              <a:solidFill>
                <a:schemeClr val="tx1"/>
              </a:solidFill>
              <a:miter lim="800000"/>
              <a:headEnd/>
              <a:tailEnd/>
            </a:ln>
          </p:spPr>
          <p:txBody>
            <a:bodyPr wrap="none" anchor="ctr"/>
            <a:lstStyle/>
            <a:p>
              <a:endParaRPr lang="en-US"/>
            </a:p>
          </p:txBody>
        </p:sp>
        <p:sp>
          <p:nvSpPr>
            <p:cNvPr id="9311" name="Line 40"/>
            <p:cNvSpPr>
              <a:spLocks noChangeShapeType="1"/>
            </p:cNvSpPr>
            <p:nvPr/>
          </p:nvSpPr>
          <p:spPr bwMode="auto">
            <a:xfrm>
              <a:off x="0" y="3289"/>
              <a:ext cx="279" cy="279"/>
            </a:xfrm>
            <a:prstGeom prst="line">
              <a:avLst/>
            </a:prstGeom>
            <a:noFill/>
            <a:ln w="9525">
              <a:solidFill>
                <a:schemeClr val="tx1"/>
              </a:solidFill>
              <a:round/>
              <a:headEnd/>
              <a:tailEnd/>
            </a:ln>
          </p:spPr>
          <p:txBody>
            <a:bodyPr/>
            <a:lstStyle/>
            <a:p>
              <a:endParaRPr lang="en-US"/>
            </a:p>
          </p:txBody>
        </p:sp>
        <p:sp>
          <p:nvSpPr>
            <p:cNvPr id="9312" name="Line 41"/>
            <p:cNvSpPr>
              <a:spLocks noChangeShapeType="1"/>
            </p:cNvSpPr>
            <p:nvPr/>
          </p:nvSpPr>
          <p:spPr bwMode="auto">
            <a:xfrm flipH="1">
              <a:off x="0" y="3568"/>
              <a:ext cx="288" cy="288"/>
            </a:xfrm>
            <a:prstGeom prst="line">
              <a:avLst/>
            </a:prstGeom>
            <a:noFill/>
            <a:ln w="9525">
              <a:solidFill>
                <a:schemeClr val="tx1"/>
              </a:solidFill>
              <a:round/>
              <a:headEnd/>
              <a:tailEnd/>
            </a:ln>
          </p:spPr>
          <p:txBody>
            <a:bodyPr/>
            <a:lstStyle/>
            <a:p>
              <a:endParaRPr lang="en-US"/>
            </a:p>
          </p:txBody>
        </p:sp>
      </p:grpSp>
      <p:sp>
        <p:nvSpPr>
          <p:cNvPr id="165935" name="Text Box 47"/>
          <p:cNvSpPr txBox="1">
            <a:spLocks noChangeArrowheads="1"/>
          </p:cNvSpPr>
          <p:nvPr/>
        </p:nvSpPr>
        <p:spPr bwMode="auto">
          <a:xfrm>
            <a:off x="5631798" y="1529245"/>
            <a:ext cx="1021254" cy="171722"/>
          </a:xfrm>
          <a:prstGeom prst="rect">
            <a:avLst/>
          </a:prstGeom>
          <a:noFill/>
          <a:ln w="9525" algn="ctr">
            <a:noFill/>
            <a:miter lim="800000"/>
            <a:headEnd/>
            <a:tailEnd/>
          </a:ln>
        </p:spPr>
        <p:txBody>
          <a:bodyPr wrap="none">
            <a:spAutoFit/>
          </a:bodyPr>
          <a:lstStyle/>
          <a:p>
            <a:r>
              <a:rPr lang="en-US" sz="1200" dirty="0">
                <a:solidFill>
                  <a:schemeClr val="tx1"/>
                </a:solidFill>
              </a:rPr>
              <a:t>Manual Pipelining</a:t>
            </a:r>
          </a:p>
        </p:txBody>
      </p:sp>
      <p:sp>
        <p:nvSpPr>
          <p:cNvPr id="165996" name="Text Box 108"/>
          <p:cNvSpPr txBox="1">
            <a:spLocks noChangeArrowheads="1"/>
          </p:cNvSpPr>
          <p:nvPr/>
        </p:nvSpPr>
        <p:spPr bwMode="auto">
          <a:xfrm>
            <a:off x="1585335" y="5905047"/>
            <a:ext cx="6159932" cy="461665"/>
          </a:xfrm>
          <a:prstGeom prst="rect">
            <a:avLst/>
          </a:prstGeom>
          <a:noFill/>
          <a:ln w="9525" algn="ctr">
            <a:noFill/>
            <a:miter lim="800000"/>
            <a:headEnd/>
            <a:tailEnd/>
          </a:ln>
        </p:spPr>
        <p:txBody>
          <a:bodyPr wrap="square">
            <a:spAutoFit/>
          </a:bodyPr>
          <a:lstStyle/>
          <a:p>
            <a:pPr algn="ctr"/>
            <a:r>
              <a:rPr lang="en-US" sz="2400" b="1" i="1" dirty="0" smtClean="0">
                <a:solidFill>
                  <a:srgbClr val="00C1BE"/>
                </a:solidFill>
                <a:latin typeface="Arial Black" pitchFamily="34" charset="0"/>
              </a:rPr>
              <a:t>Up to 2X Higher Performance</a:t>
            </a:r>
          </a:p>
        </p:txBody>
      </p:sp>
      <p:sp>
        <p:nvSpPr>
          <p:cNvPr id="165898" name="Rectangle 10"/>
          <p:cNvSpPr>
            <a:spLocks noChangeArrowheads="1"/>
          </p:cNvSpPr>
          <p:nvPr/>
        </p:nvSpPr>
        <p:spPr bwMode="auto">
          <a:xfrm>
            <a:off x="3454261" y="4344375"/>
            <a:ext cx="2635176" cy="1399083"/>
          </a:xfrm>
          <a:prstGeom prst="rect">
            <a:avLst/>
          </a:prstGeom>
          <a:solidFill>
            <a:srgbClr val="DDDDDD"/>
          </a:solidFill>
          <a:ln w="9525" algn="ctr">
            <a:noFill/>
            <a:miter lim="800000"/>
            <a:headEnd/>
            <a:tailEnd/>
          </a:ln>
        </p:spPr>
        <p:txBody>
          <a:bodyPr wrap="none" anchor="ctr"/>
          <a:lstStyle/>
          <a:p>
            <a:pPr algn="ctr"/>
            <a:endParaRPr lang="en-US"/>
          </a:p>
        </p:txBody>
      </p:sp>
      <p:sp>
        <p:nvSpPr>
          <p:cNvPr id="165902" name="Line 14"/>
          <p:cNvSpPr>
            <a:spLocks noChangeShapeType="1"/>
          </p:cNvSpPr>
          <p:nvPr/>
        </p:nvSpPr>
        <p:spPr bwMode="auto">
          <a:xfrm>
            <a:off x="2163265" y="5480911"/>
            <a:ext cx="1693851" cy="0"/>
          </a:xfrm>
          <a:prstGeom prst="line">
            <a:avLst/>
          </a:prstGeom>
          <a:noFill/>
          <a:ln w="9525">
            <a:solidFill>
              <a:schemeClr val="tx1"/>
            </a:solidFill>
            <a:round/>
            <a:headEnd type="triangle" w="med" len="med"/>
            <a:tailEnd type="triangle" w="med" len="med"/>
          </a:ln>
        </p:spPr>
        <p:txBody>
          <a:bodyPr/>
          <a:lstStyle/>
          <a:p>
            <a:endParaRPr lang="en-US"/>
          </a:p>
        </p:txBody>
      </p:sp>
      <p:sp>
        <p:nvSpPr>
          <p:cNvPr id="165903" name="Line 15"/>
          <p:cNvSpPr>
            <a:spLocks noChangeShapeType="1"/>
          </p:cNvSpPr>
          <p:nvPr/>
        </p:nvSpPr>
        <p:spPr bwMode="auto">
          <a:xfrm>
            <a:off x="2151298" y="4553246"/>
            <a:ext cx="1699170" cy="0"/>
          </a:xfrm>
          <a:prstGeom prst="line">
            <a:avLst/>
          </a:prstGeom>
          <a:noFill/>
          <a:ln w="9525">
            <a:solidFill>
              <a:schemeClr val="tx1"/>
            </a:solidFill>
            <a:round/>
            <a:headEnd type="triangle" w="med" len="med"/>
            <a:tailEnd type="triangle" w="med" len="med"/>
          </a:ln>
        </p:spPr>
        <p:txBody>
          <a:bodyPr/>
          <a:lstStyle/>
          <a:p>
            <a:endParaRPr lang="en-US"/>
          </a:p>
        </p:txBody>
      </p:sp>
      <p:sp>
        <p:nvSpPr>
          <p:cNvPr id="165906" name="Line 18"/>
          <p:cNvSpPr>
            <a:spLocks noChangeShapeType="1"/>
          </p:cNvSpPr>
          <p:nvPr/>
        </p:nvSpPr>
        <p:spPr bwMode="auto">
          <a:xfrm>
            <a:off x="5690571" y="5480911"/>
            <a:ext cx="1704488" cy="0"/>
          </a:xfrm>
          <a:prstGeom prst="line">
            <a:avLst/>
          </a:prstGeom>
          <a:noFill/>
          <a:ln w="9525">
            <a:solidFill>
              <a:schemeClr val="tx1"/>
            </a:solidFill>
            <a:round/>
            <a:headEnd type="triangle" w="med" len="med"/>
            <a:tailEnd type="triangle" w="med" len="med"/>
          </a:ln>
        </p:spPr>
        <p:txBody>
          <a:bodyPr/>
          <a:lstStyle/>
          <a:p>
            <a:endParaRPr lang="en-US"/>
          </a:p>
        </p:txBody>
      </p:sp>
      <p:sp>
        <p:nvSpPr>
          <p:cNvPr id="165907" name="Line 19"/>
          <p:cNvSpPr>
            <a:spLocks noChangeShapeType="1"/>
          </p:cNvSpPr>
          <p:nvPr/>
        </p:nvSpPr>
        <p:spPr bwMode="auto">
          <a:xfrm>
            <a:off x="5714503" y="4553246"/>
            <a:ext cx="1693851" cy="0"/>
          </a:xfrm>
          <a:prstGeom prst="line">
            <a:avLst/>
          </a:prstGeom>
          <a:noFill/>
          <a:ln w="9525">
            <a:solidFill>
              <a:schemeClr val="tx1"/>
            </a:solidFill>
            <a:round/>
            <a:headEnd type="triangle" w="med" len="med"/>
            <a:tailEnd type="triangle" w="med" len="med"/>
          </a:ln>
        </p:spPr>
        <p:txBody>
          <a:bodyPr/>
          <a:lstStyle/>
          <a:p>
            <a:endParaRPr lang="en-US"/>
          </a:p>
        </p:txBody>
      </p:sp>
      <p:grpSp>
        <p:nvGrpSpPr>
          <p:cNvPr id="8" name="Group 48"/>
          <p:cNvGrpSpPr>
            <a:grpSpLocks/>
          </p:cNvGrpSpPr>
          <p:nvPr/>
        </p:nvGrpSpPr>
        <p:grpSpPr bwMode="auto">
          <a:xfrm>
            <a:off x="3520739" y="4466897"/>
            <a:ext cx="159546" cy="197201"/>
            <a:chOff x="0" y="2694"/>
            <a:chExt cx="826" cy="1162"/>
          </a:xfrm>
        </p:grpSpPr>
        <p:sp>
          <p:nvSpPr>
            <p:cNvPr id="9307" name="Rectangle 49"/>
            <p:cNvSpPr>
              <a:spLocks noChangeArrowheads="1"/>
            </p:cNvSpPr>
            <p:nvPr/>
          </p:nvSpPr>
          <p:spPr bwMode="auto">
            <a:xfrm>
              <a:off x="0" y="2694"/>
              <a:ext cx="826" cy="1161"/>
            </a:xfrm>
            <a:prstGeom prst="rect">
              <a:avLst/>
            </a:prstGeom>
            <a:solidFill>
              <a:srgbClr val="99CCFF"/>
            </a:solidFill>
            <a:ln w="9525" algn="ctr">
              <a:solidFill>
                <a:schemeClr val="tx1"/>
              </a:solidFill>
              <a:miter lim="800000"/>
              <a:headEnd/>
              <a:tailEnd/>
            </a:ln>
          </p:spPr>
          <p:txBody>
            <a:bodyPr wrap="none" anchor="ctr"/>
            <a:lstStyle/>
            <a:p>
              <a:endParaRPr lang="en-US"/>
            </a:p>
          </p:txBody>
        </p:sp>
        <p:sp>
          <p:nvSpPr>
            <p:cNvPr id="9308" name="Line 50"/>
            <p:cNvSpPr>
              <a:spLocks noChangeShapeType="1"/>
            </p:cNvSpPr>
            <p:nvPr/>
          </p:nvSpPr>
          <p:spPr bwMode="auto">
            <a:xfrm>
              <a:off x="0" y="3289"/>
              <a:ext cx="279" cy="279"/>
            </a:xfrm>
            <a:prstGeom prst="line">
              <a:avLst/>
            </a:prstGeom>
            <a:noFill/>
            <a:ln w="9525">
              <a:solidFill>
                <a:schemeClr val="tx1"/>
              </a:solidFill>
              <a:round/>
              <a:headEnd/>
              <a:tailEnd/>
            </a:ln>
          </p:spPr>
          <p:txBody>
            <a:bodyPr/>
            <a:lstStyle/>
            <a:p>
              <a:endParaRPr lang="en-US"/>
            </a:p>
          </p:txBody>
        </p:sp>
        <p:sp>
          <p:nvSpPr>
            <p:cNvPr id="9309" name="Line 51"/>
            <p:cNvSpPr>
              <a:spLocks noChangeShapeType="1"/>
            </p:cNvSpPr>
            <p:nvPr/>
          </p:nvSpPr>
          <p:spPr bwMode="auto">
            <a:xfrm flipH="1">
              <a:off x="0" y="3568"/>
              <a:ext cx="288" cy="288"/>
            </a:xfrm>
            <a:prstGeom prst="line">
              <a:avLst/>
            </a:prstGeom>
            <a:noFill/>
            <a:ln w="9525">
              <a:solidFill>
                <a:schemeClr val="tx1"/>
              </a:solidFill>
              <a:round/>
              <a:headEnd/>
              <a:tailEnd/>
            </a:ln>
          </p:spPr>
          <p:txBody>
            <a:bodyPr/>
            <a:lstStyle/>
            <a:p>
              <a:endParaRPr lang="en-US"/>
            </a:p>
          </p:txBody>
        </p:sp>
      </p:grpSp>
      <p:grpSp>
        <p:nvGrpSpPr>
          <p:cNvPr id="9" name="Group 52"/>
          <p:cNvGrpSpPr>
            <a:grpSpLocks/>
          </p:cNvGrpSpPr>
          <p:nvPr/>
        </p:nvGrpSpPr>
        <p:grpSpPr bwMode="auto">
          <a:xfrm>
            <a:off x="3520739" y="5371225"/>
            <a:ext cx="159546" cy="197202"/>
            <a:chOff x="0" y="2694"/>
            <a:chExt cx="826" cy="1162"/>
          </a:xfrm>
        </p:grpSpPr>
        <p:sp>
          <p:nvSpPr>
            <p:cNvPr id="9304" name="Rectangle 53"/>
            <p:cNvSpPr>
              <a:spLocks noChangeArrowheads="1"/>
            </p:cNvSpPr>
            <p:nvPr/>
          </p:nvSpPr>
          <p:spPr bwMode="auto">
            <a:xfrm>
              <a:off x="0" y="2694"/>
              <a:ext cx="826" cy="1161"/>
            </a:xfrm>
            <a:prstGeom prst="rect">
              <a:avLst/>
            </a:prstGeom>
            <a:solidFill>
              <a:srgbClr val="99CCFF"/>
            </a:solidFill>
            <a:ln w="9525" algn="ctr">
              <a:solidFill>
                <a:schemeClr val="tx1"/>
              </a:solidFill>
              <a:miter lim="800000"/>
              <a:headEnd/>
              <a:tailEnd/>
            </a:ln>
          </p:spPr>
          <p:txBody>
            <a:bodyPr wrap="none" anchor="ctr"/>
            <a:lstStyle/>
            <a:p>
              <a:endParaRPr lang="en-US"/>
            </a:p>
          </p:txBody>
        </p:sp>
        <p:sp>
          <p:nvSpPr>
            <p:cNvPr id="9305" name="Line 54"/>
            <p:cNvSpPr>
              <a:spLocks noChangeShapeType="1"/>
            </p:cNvSpPr>
            <p:nvPr/>
          </p:nvSpPr>
          <p:spPr bwMode="auto">
            <a:xfrm>
              <a:off x="0" y="3289"/>
              <a:ext cx="279" cy="279"/>
            </a:xfrm>
            <a:prstGeom prst="line">
              <a:avLst/>
            </a:prstGeom>
            <a:noFill/>
            <a:ln w="9525">
              <a:solidFill>
                <a:schemeClr val="tx1"/>
              </a:solidFill>
              <a:round/>
              <a:headEnd/>
              <a:tailEnd/>
            </a:ln>
          </p:spPr>
          <p:txBody>
            <a:bodyPr/>
            <a:lstStyle/>
            <a:p>
              <a:endParaRPr lang="en-US"/>
            </a:p>
          </p:txBody>
        </p:sp>
        <p:sp>
          <p:nvSpPr>
            <p:cNvPr id="9306" name="Line 55"/>
            <p:cNvSpPr>
              <a:spLocks noChangeShapeType="1"/>
            </p:cNvSpPr>
            <p:nvPr/>
          </p:nvSpPr>
          <p:spPr bwMode="auto">
            <a:xfrm flipH="1">
              <a:off x="0" y="3568"/>
              <a:ext cx="288" cy="288"/>
            </a:xfrm>
            <a:prstGeom prst="line">
              <a:avLst/>
            </a:prstGeom>
            <a:noFill/>
            <a:ln w="9525">
              <a:solidFill>
                <a:schemeClr val="tx1"/>
              </a:solidFill>
              <a:round/>
              <a:headEnd/>
              <a:tailEnd/>
            </a:ln>
          </p:spPr>
          <p:txBody>
            <a:bodyPr/>
            <a:lstStyle/>
            <a:p>
              <a:endParaRPr lang="en-US"/>
            </a:p>
          </p:txBody>
        </p:sp>
      </p:grpSp>
      <p:grpSp>
        <p:nvGrpSpPr>
          <p:cNvPr id="10" name="Group 56"/>
          <p:cNvGrpSpPr>
            <a:grpSpLocks/>
          </p:cNvGrpSpPr>
          <p:nvPr/>
        </p:nvGrpSpPr>
        <p:grpSpPr bwMode="auto">
          <a:xfrm>
            <a:off x="5858094" y="4466897"/>
            <a:ext cx="159546" cy="197201"/>
            <a:chOff x="0" y="2694"/>
            <a:chExt cx="826" cy="1162"/>
          </a:xfrm>
        </p:grpSpPr>
        <p:sp>
          <p:nvSpPr>
            <p:cNvPr id="9301" name="Rectangle 57"/>
            <p:cNvSpPr>
              <a:spLocks noChangeArrowheads="1"/>
            </p:cNvSpPr>
            <p:nvPr/>
          </p:nvSpPr>
          <p:spPr bwMode="auto">
            <a:xfrm>
              <a:off x="0" y="2694"/>
              <a:ext cx="826" cy="1161"/>
            </a:xfrm>
            <a:prstGeom prst="rect">
              <a:avLst/>
            </a:prstGeom>
            <a:solidFill>
              <a:srgbClr val="99CCFF"/>
            </a:solidFill>
            <a:ln w="9525" algn="ctr">
              <a:solidFill>
                <a:schemeClr val="tx1"/>
              </a:solidFill>
              <a:miter lim="800000"/>
              <a:headEnd/>
              <a:tailEnd/>
            </a:ln>
          </p:spPr>
          <p:txBody>
            <a:bodyPr wrap="none" anchor="ctr"/>
            <a:lstStyle/>
            <a:p>
              <a:endParaRPr lang="en-US"/>
            </a:p>
          </p:txBody>
        </p:sp>
        <p:sp>
          <p:nvSpPr>
            <p:cNvPr id="9302" name="Line 58"/>
            <p:cNvSpPr>
              <a:spLocks noChangeShapeType="1"/>
            </p:cNvSpPr>
            <p:nvPr/>
          </p:nvSpPr>
          <p:spPr bwMode="auto">
            <a:xfrm>
              <a:off x="0" y="3289"/>
              <a:ext cx="279" cy="279"/>
            </a:xfrm>
            <a:prstGeom prst="line">
              <a:avLst/>
            </a:prstGeom>
            <a:noFill/>
            <a:ln w="9525">
              <a:solidFill>
                <a:schemeClr val="tx1"/>
              </a:solidFill>
              <a:round/>
              <a:headEnd/>
              <a:tailEnd/>
            </a:ln>
          </p:spPr>
          <p:txBody>
            <a:bodyPr/>
            <a:lstStyle/>
            <a:p>
              <a:endParaRPr lang="en-US"/>
            </a:p>
          </p:txBody>
        </p:sp>
        <p:sp>
          <p:nvSpPr>
            <p:cNvPr id="9303" name="Line 59"/>
            <p:cNvSpPr>
              <a:spLocks noChangeShapeType="1"/>
            </p:cNvSpPr>
            <p:nvPr/>
          </p:nvSpPr>
          <p:spPr bwMode="auto">
            <a:xfrm flipH="1">
              <a:off x="0" y="3568"/>
              <a:ext cx="288" cy="288"/>
            </a:xfrm>
            <a:prstGeom prst="line">
              <a:avLst/>
            </a:prstGeom>
            <a:noFill/>
            <a:ln w="9525">
              <a:solidFill>
                <a:schemeClr val="tx1"/>
              </a:solidFill>
              <a:round/>
              <a:headEnd/>
              <a:tailEnd/>
            </a:ln>
          </p:spPr>
          <p:txBody>
            <a:bodyPr/>
            <a:lstStyle/>
            <a:p>
              <a:endParaRPr lang="en-US"/>
            </a:p>
          </p:txBody>
        </p:sp>
      </p:grpSp>
      <p:grpSp>
        <p:nvGrpSpPr>
          <p:cNvPr id="11" name="Group 60"/>
          <p:cNvGrpSpPr>
            <a:grpSpLocks/>
          </p:cNvGrpSpPr>
          <p:nvPr/>
        </p:nvGrpSpPr>
        <p:grpSpPr bwMode="auto">
          <a:xfrm>
            <a:off x="5882026" y="5378226"/>
            <a:ext cx="159546" cy="197202"/>
            <a:chOff x="0" y="2694"/>
            <a:chExt cx="826" cy="1162"/>
          </a:xfrm>
        </p:grpSpPr>
        <p:sp>
          <p:nvSpPr>
            <p:cNvPr id="9298" name="Rectangle 61"/>
            <p:cNvSpPr>
              <a:spLocks noChangeArrowheads="1"/>
            </p:cNvSpPr>
            <p:nvPr/>
          </p:nvSpPr>
          <p:spPr bwMode="auto">
            <a:xfrm>
              <a:off x="0" y="2694"/>
              <a:ext cx="826" cy="1161"/>
            </a:xfrm>
            <a:prstGeom prst="rect">
              <a:avLst/>
            </a:prstGeom>
            <a:solidFill>
              <a:srgbClr val="99CCFF"/>
            </a:solidFill>
            <a:ln w="9525" algn="ctr">
              <a:solidFill>
                <a:schemeClr val="tx1"/>
              </a:solidFill>
              <a:miter lim="800000"/>
              <a:headEnd/>
              <a:tailEnd/>
            </a:ln>
          </p:spPr>
          <p:txBody>
            <a:bodyPr wrap="none" anchor="ctr"/>
            <a:lstStyle/>
            <a:p>
              <a:endParaRPr lang="en-US"/>
            </a:p>
          </p:txBody>
        </p:sp>
        <p:sp>
          <p:nvSpPr>
            <p:cNvPr id="9299" name="Line 62"/>
            <p:cNvSpPr>
              <a:spLocks noChangeShapeType="1"/>
            </p:cNvSpPr>
            <p:nvPr/>
          </p:nvSpPr>
          <p:spPr bwMode="auto">
            <a:xfrm>
              <a:off x="0" y="3289"/>
              <a:ext cx="279" cy="279"/>
            </a:xfrm>
            <a:prstGeom prst="line">
              <a:avLst/>
            </a:prstGeom>
            <a:noFill/>
            <a:ln w="9525">
              <a:solidFill>
                <a:schemeClr val="tx1"/>
              </a:solidFill>
              <a:round/>
              <a:headEnd/>
              <a:tailEnd/>
            </a:ln>
          </p:spPr>
          <p:txBody>
            <a:bodyPr/>
            <a:lstStyle/>
            <a:p>
              <a:endParaRPr lang="en-US"/>
            </a:p>
          </p:txBody>
        </p:sp>
        <p:sp>
          <p:nvSpPr>
            <p:cNvPr id="9300" name="Line 63"/>
            <p:cNvSpPr>
              <a:spLocks noChangeShapeType="1"/>
            </p:cNvSpPr>
            <p:nvPr/>
          </p:nvSpPr>
          <p:spPr bwMode="auto">
            <a:xfrm flipH="1">
              <a:off x="0" y="3568"/>
              <a:ext cx="288" cy="288"/>
            </a:xfrm>
            <a:prstGeom prst="line">
              <a:avLst/>
            </a:prstGeom>
            <a:noFill/>
            <a:ln w="9525">
              <a:solidFill>
                <a:schemeClr val="tx1"/>
              </a:solidFill>
              <a:round/>
              <a:headEnd/>
              <a:tailEnd/>
            </a:ln>
          </p:spPr>
          <p:txBody>
            <a:bodyPr/>
            <a:lstStyle/>
            <a:p>
              <a:endParaRPr lang="en-US"/>
            </a:p>
          </p:txBody>
        </p:sp>
      </p:grpSp>
      <p:pic>
        <p:nvPicPr>
          <p:cNvPr id="165961" name="Picture 73" descr="Computer-icon"/>
          <p:cNvPicPr>
            <a:picLocks noChangeAspect="1" noChangeArrowheads="1"/>
          </p:cNvPicPr>
          <p:nvPr/>
        </p:nvPicPr>
        <p:blipFill>
          <a:blip r:embed="rId3"/>
          <a:srcRect/>
          <a:stretch>
            <a:fillRect/>
          </a:stretch>
        </p:blipFill>
        <p:spPr bwMode="auto">
          <a:xfrm>
            <a:off x="1745785" y="4431891"/>
            <a:ext cx="312445" cy="274215"/>
          </a:xfrm>
          <a:prstGeom prst="rect">
            <a:avLst/>
          </a:prstGeom>
          <a:noFill/>
          <a:ln w="9525">
            <a:noFill/>
            <a:miter lim="800000"/>
            <a:headEnd/>
            <a:tailEnd/>
          </a:ln>
        </p:spPr>
      </p:pic>
      <p:pic>
        <p:nvPicPr>
          <p:cNvPr id="165962" name="Picture 74" descr="Computer-icon"/>
          <p:cNvPicPr>
            <a:picLocks noChangeAspect="1" noChangeArrowheads="1"/>
          </p:cNvPicPr>
          <p:nvPr/>
        </p:nvPicPr>
        <p:blipFill>
          <a:blip r:embed="rId3"/>
          <a:srcRect/>
          <a:stretch>
            <a:fillRect/>
          </a:stretch>
        </p:blipFill>
        <p:spPr bwMode="auto">
          <a:xfrm>
            <a:off x="7449571" y="4431891"/>
            <a:ext cx="312445" cy="274215"/>
          </a:xfrm>
          <a:prstGeom prst="rect">
            <a:avLst/>
          </a:prstGeom>
          <a:noFill/>
          <a:ln w="9525">
            <a:noFill/>
            <a:miter lim="800000"/>
            <a:headEnd/>
            <a:tailEnd/>
          </a:ln>
        </p:spPr>
      </p:pic>
      <p:pic>
        <p:nvPicPr>
          <p:cNvPr id="165963" name="Picture 75" descr="Computer-icon"/>
          <p:cNvPicPr>
            <a:picLocks noChangeAspect="1" noChangeArrowheads="1"/>
          </p:cNvPicPr>
          <p:nvPr/>
        </p:nvPicPr>
        <p:blipFill>
          <a:blip r:embed="rId3"/>
          <a:srcRect/>
          <a:stretch>
            <a:fillRect/>
          </a:stretch>
        </p:blipFill>
        <p:spPr bwMode="auto">
          <a:xfrm>
            <a:off x="7465525" y="5345553"/>
            <a:ext cx="312445" cy="274216"/>
          </a:xfrm>
          <a:prstGeom prst="rect">
            <a:avLst/>
          </a:prstGeom>
          <a:noFill/>
          <a:ln w="9525">
            <a:noFill/>
            <a:miter lim="800000"/>
            <a:headEnd/>
            <a:tailEnd/>
          </a:ln>
        </p:spPr>
      </p:pic>
      <p:pic>
        <p:nvPicPr>
          <p:cNvPr id="165964" name="Picture 76" descr="Computer-icon"/>
          <p:cNvPicPr>
            <a:picLocks noChangeAspect="1" noChangeArrowheads="1"/>
          </p:cNvPicPr>
          <p:nvPr/>
        </p:nvPicPr>
        <p:blipFill>
          <a:blip r:embed="rId3"/>
          <a:srcRect/>
          <a:stretch>
            <a:fillRect/>
          </a:stretch>
        </p:blipFill>
        <p:spPr bwMode="auto">
          <a:xfrm>
            <a:off x="1768387" y="5345553"/>
            <a:ext cx="312446" cy="274216"/>
          </a:xfrm>
          <a:prstGeom prst="rect">
            <a:avLst/>
          </a:prstGeom>
          <a:noFill/>
          <a:ln w="9525">
            <a:noFill/>
            <a:miter lim="800000"/>
            <a:headEnd/>
            <a:tailEnd/>
          </a:ln>
        </p:spPr>
      </p:pic>
      <p:pic>
        <p:nvPicPr>
          <p:cNvPr id="165965" name="Picture 77"/>
          <p:cNvPicPr>
            <a:picLocks noChangeAspect="1" noChangeArrowheads="1"/>
          </p:cNvPicPr>
          <p:nvPr/>
        </p:nvPicPr>
        <p:blipFill>
          <a:blip r:embed="rId4"/>
          <a:srcRect/>
          <a:stretch>
            <a:fillRect/>
          </a:stretch>
        </p:blipFill>
        <p:spPr bwMode="auto">
          <a:xfrm>
            <a:off x="3853127" y="4485567"/>
            <a:ext cx="296491" cy="172697"/>
          </a:xfrm>
          <a:prstGeom prst="rect">
            <a:avLst/>
          </a:prstGeom>
          <a:noFill/>
          <a:ln w="9525" algn="ctr">
            <a:noFill/>
            <a:miter lim="800000"/>
            <a:headEnd/>
            <a:tailEnd/>
          </a:ln>
        </p:spPr>
      </p:pic>
      <p:pic>
        <p:nvPicPr>
          <p:cNvPr id="165966" name="Picture 78"/>
          <p:cNvPicPr>
            <a:picLocks noChangeAspect="1" noChangeArrowheads="1"/>
          </p:cNvPicPr>
          <p:nvPr/>
        </p:nvPicPr>
        <p:blipFill>
          <a:blip r:embed="rId4"/>
          <a:srcRect/>
          <a:stretch>
            <a:fillRect/>
          </a:stretch>
        </p:blipFill>
        <p:spPr bwMode="auto">
          <a:xfrm>
            <a:off x="5410035" y="4486734"/>
            <a:ext cx="296490" cy="172697"/>
          </a:xfrm>
          <a:prstGeom prst="rect">
            <a:avLst/>
          </a:prstGeom>
          <a:noFill/>
          <a:ln w="9525" algn="ctr">
            <a:noFill/>
            <a:miter lim="800000"/>
            <a:headEnd/>
            <a:tailEnd/>
          </a:ln>
        </p:spPr>
      </p:pic>
      <p:pic>
        <p:nvPicPr>
          <p:cNvPr id="165967" name="Picture 79"/>
          <p:cNvPicPr>
            <a:picLocks noChangeAspect="1" noChangeArrowheads="1"/>
          </p:cNvPicPr>
          <p:nvPr/>
        </p:nvPicPr>
        <p:blipFill>
          <a:blip r:embed="rId4"/>
          <a:srcRect/>
          <a:stretch>
            <a:fillRect/>
          </a:stretch>
        </p:blipFill>
        <p:spPr bwMode="auto">
          <a:xfrm>
            <a:off x="3853127" y="5412066"/>
            <a:ext cx="296491" cy="172697"/>
          </a:xfrm>
          <a:prstGeom prst="rect">
            <a:avLst/>
          </a:prstGeom>
          <a:noFill/>
          <a:ln w="9525" algn="ctr">
            <a:noFill/>
            <a:miter lim="800000"/>
            <a:headEnd/>
            <a:tailEnd/>
          </a:ln>
        </p:spPr>
      </p:pic>
      <p:pic>
        <p:nvPicPr>
          <p:cNvPr id="165968" name="Picture 80"/>
          <p:cNvPicPr>
            <a:picLocks noChangeAspect="1" noChangeArrowheads="1"/>
          </p:cNvPicPr>
          <p:nvPr/>
        </p:nvPicPr>
        <p:blipFill>
          <a:blip r:embed="rId4"/>
          <a:srcRect/>
          <a:stretch>
            <a:fillRect/>
          </a:stretch>
        </p:blipFill>
        <p:spPr bwMode="auto">
          <a:xfrm>
            <a:off x="5410035" y="5412066"/>
            <a:ext cx="296490" cy="172697"/>
          </a:xfrm>
          <a:prstGeom prst="rect">
            <a:avLst/>
          </a:prstGeom>
          <a:noFill/>
          <a:ln w="9525" algn="ctr">
            <a:noFill/>
            <a:miter lim="800000"/>
            <a:headEnd/>
            <a:tailEnd/>
          </a:ln>
        </p:spPr>
      </p:pic>
      <p:pic>
        <p:nvPicPr>
          <p:cNvPr id="165969" name="Picture 81"/>
          <p:cNvPicPr>
            <a:picLocks noChangeAspect="1" noChangeArrowheads="1"/>
          </p:cNvPicPr>
          <p:nvPr/>
        </p:nvPicPr>
        <p:blipFill>
          <a:blip r:embed="rId4"/>
          <a:srcRect/>
          <a:stretch>
            <a:fillRect/>
          </a:stretch>
        </p:blipFill>
        <p:spPr bwMode="auto">
          <a:xfrm>
            <a:off x="4378301" y="4891640"/>
            <a:ext cx="296490" cy="172697"/>
          </a:xfrm>
          <a:prstGeom prst="rect">
            <a:avLst/>
          </a:prstGeom>
          <a:noFill/>
          <a:ln w="9525" algn="ctr">
            <a:noFill/>
            <a:miter lim="800000"/>
            <a:headEnd/>
            <a:tailEnd/>
          </a:ln>
        </p:spPr>
      </p:pic>
      <p:pic>
        <p:nvPicPr>
          <p:cNvPr id="165970" name="Picture 82"/>
          <p:cNvPicPr>
            <a:picLocks noChangeAspect="1" noChangeArrowheads="1"/>
          </p:cNvPicPr>
          <p:nvPr/>
        </p:nvPicPr>
        <p:blipFill>
          <a:blip r:embed="rId4"/>
          <a:srcRect/>
          <a:stretch>
            <a:fillRect/>
          </a:stretch>
        </p:blipFill>
        <p:spPr bwMode="auto">
          <a:xfrm>
            <a:off x="4902146" y="4892806"/>
            <a:ext cx="296490" cy="172697"/>
          </a:xfrm>
          <a:prstGeom prst="rect">
            <a:avLst/>
          </a:prstGeom>
          <a:noFill/>
          <a:ln w="9525" algn="ctr">
            <a:noFill/>
            <a:miter lim="800000"/>
            <a:headEnd/>
            <a:tailEnd/>
          </a:ln>
        </p:spPr>
      </p:pic>
      <p:cxnSp>
        <p:nvCxnSpPr>
          <p:cNvPr id="165971" name="AutoShape 83"/>
          <p:cNvCxnSpPr>
            <a:cxnSpLocks noChangeShapeType="1"/>
          </p:cNvCxnSpPr>
          <p:nvPr/>
        </p:nvCxnSpPr>
        <p:spPr bwMode="auto">
          <a:xfrm>
            <a:off x="4149618" y="4571916"/>
            <a:ext cx="377593" cy="319724"/>
          </a:xfrm>
          <a:prstGeom prst="straightConnector1">
            <a:avLst/>
          </a:prstGeom>
          <a:noFill/>
          <a:ln w="9525">
            <a:solidFill>
              <a:schemeClr val="bg2"/>
            </a:solidFill>
            <a:round/>
            <a:headEnd type="triangle" w="med" len="med"/>
            <a:tailEnd type="triangle" w="med" len="med"/>
          </a:ln>
        </p:spPr>
      </p:cxnSp>
      <p:cxnSp>
        <p:nvCxnSpPr>
          <p:cNvPr id="165972" name="AutoShape 84"/>
          <p:cNvCxnSpPr>
            <a:cxnSpLocks noChangeShapeType="1"/>
          </p:cNvCxnSpPr>
          <p:nvPr/>
        </p:nvCxnSpPr>
        <p:spPr bwMode="auto">
          <a:xfrm flipV="1">
            <a:off x="4149618" y="5064337"/>
            <a:ext cx="377593" cy="434077"/>
          </a:xfrm>
          <a:prstGeom prst="straightConnector1">
            <a:avLst/>
          </a:prstGeom>
          <a:noFill/>
          <a:ln w="9525">
            <a:solidFill>
              <a:schemeClr val="bg2"/>
            </a:solidFill>
            <a:round/>
            <a:headEnd type="triangle" w="med" len="med"/>
            <a:tailEnd type="triangle" w="med" len="med"/>
          </a:ln>
        </p:spPr>
      </p:cxnSp>
      <p:cxnSp>
        <p:nvCxnSpPr>
          <p:cNvPr id="165973" name="AutoShape 85"/>
          <p:cNvCxnSpPr>
            <a:cxnSpLocks noChangeShapeType="1"/>
          </p:cNvCxnSpPr>
          <p:nvPr/>
        </p:nvCxnSpPr>
        <p:spPr bwMode="auto">
          <a:xfrm flipH="1" flipV="1">
            <a:off x="5051056" y="5065504"/>
            <a:ext cx="358980" cy="432911"/>
          </a:xfrm>
          <a:prstGeom prst="straightConnector1">
            <a:avLst/>
          </a:prstGeom>
          <a:noFill/>
          <a:ln w="9525">
            <a:solidFill>
              <a:schemeClr val="bg2"/>
            </a:solidFill>
            <a:round/>
            <a:headEnd type="triangle" w="med" len="med"/>
            <a:tailEnd type="triangle" w="med" len="med"/>
          </a:ln>
        </p:spPr>
      </p:cxnSp>
      <p:cxnSp>
        <p:nvCxnSpPr>
          <p:cNvPr id="165974" name="AutoShape 86"/>
          <p:cNvCxnSpPr>
            <a:cxnSpLocks noChangeShapeType="1"/>
          </p:cNvCxnSpPr>
          <p:nvPr/>
        </p:nvCxnSpPr>
        <p:spPr bwMode="auto">
          <a:xfrm flipH="1">
            <a:off x="5051056" y="4573083"/>
            <a:ext cx="358980" cy="319724"/>
          </a:xfrm>
          <a:prstGeom prst="straightConnector1">
            <a:avLst/>
          </a:prstGeom>
          <a:noFill/>
          <a:ln w="9525">
            <a:solidFill>
              <a:schemeClr val="bg2"/>
            </a:solidFill>
            <a:round/>
            <a:headEnd type="triangle" w="med" len="med"/>
            <a:tailEnd type="triangle" w="med" len="med"/>
          </a:ln>
        </p:spPr>
      </p:cxnSp>
      <p:cxnSp>
        <p:nvCxnSpPr>
          <p:cNvPr id="165975" name="AutoShape 87"/>
          <p:cNvCxnSpPr>
            <a:cxnSpLocks noChangeShapeType="1"/>
          </p:cNvCxnSpPr>
          <p:nvPr/>
        </p:nvCxnSpPr>
        <p:spPr bwMode="auto">
          <a:xfrm>
            <a:off x="4674792" y="4977988"/>
            <a:ext cx="227354" cy="1167"/>
          </a:xfrm>
          <a:prstGeom prst="straightConnector1">
            <a:avLst/>
          </a:prstGeom>
          <a:noFill/>
          <a:ln w="9525">
            <a:solidFill>
              <a:schemeClr val="bg2"/>
            </a:solidFill>
            <a:round/>
            <a:headEnd type="triangle" w="med" len="med"/>
            <a:tailEnd type="triangle" w="med" len="med"/>
          </a:ln>
        </p:spPr>
      </p:cxnSp>
      <p:grpSp>
        <p:nvGrpSpPr>
          <p:cNvPr id="15" name="Group 88"/>
          <p:cNvGrpSpPr>
            <a:grpSpLocks/>
          </p:cNvGrpSpPr>
          <p:nvPr/>
        </p:nvGrpSpPr>
        <p:grpSpPr bwMode="auto">
          <a:xfrm>
            <a:off x="4249334" y="4605755"/>
            <a:ext cx="159546" cy="197202"/>
            <a:chOff x="0" y="2694"/>
            <a:chExt cx="826" cy="1162"/>
          </a:xfrm>
        </p:grpSpPr>
        <p:sp>
          <p:nvSpPr>
            <p:cNvPr id="9289" name="Rectangle 89"/>
            <p:cNvSpPr>
              <a:spLocks noChangeArrowheads="1"/>
            </p:cNvSpPr>
            <p:nvPr/>
          </p:nvSpPr>
          <p:spPr bwMode="auto">
            <a:xfrm>
              <a:off x="0" y="2694"/>
              <a:ext cx="826" cy="1161"/>
            </a:xfrm>
            <a:prstGeom prst="rect">
              <a:avLst/>
            </a:prstGeom>
            <a:solidFill>
              <a:srgbClr val="99CCFF"/>
            </a:solidFill>
            <a:ln w="9525" algn="ctr">
              <a:solidFill>
                <a:schemeClr val="tx1"/>
              </a:solidFill>
              <a:miter lim="800000"/>
              <a:headEnd/>
              <a:tailEnd/>
            </a:ln>
          </p:spPr>
          <p:txBody>
            <a:bodyPr wrap="none" anchor="ctr"/>
            <a:lstStyle/>
            <a:p>
              <a:endParaRPr lang="en-US"/>
            </a:p>
          </p:txBody>
        </p:sp>
        <p:sp>
          <p:nvSpPr>
            <p:cNvPr id="9290" name="Line 90"/>
            <p:cNvSpPr>
              <a:spLocks noChangeShapeType="1"/>
            </p:cNvSpPr>
            <p:nvPr/>
          </p:nvSpPr>
          <p:spPr bwMode="auto">
            <a:xfrm>
              <a:off x="0" y="3289"/>
              <a:ext cx="279" cy="279"/>
            </a:xfrm>
            <a:prstGeom prst="line">
              <a:avLst/>
            </a:prstGeom>
            <a:noFill/>
            <a:ln w="9525">
              <a:solidFill>
                <a:schemeClr val="tx1"/>
              </a:solidFill>
              <a:round/>
              <a:headEnd/>
              <a:tailEnd/>
            </a:ln>
          </p:spPr>
          <p:txBody>
            <a:bodyPr/>
            <a:lstStyle/>
            <a:p>
              <a:endParaRPr lang="en-US"/>
            </a:p>
          </p:txBody>
        </p:sp>
        <p:sp>
          <p:nvSpPr>
            <p:cNvPr id="9291" name="Line 91"/>
            <p:cNvSpPr>
              <a:spLocks noChangeShapeType="1"/>
            </p:cNvSpPr>
            <p:nvPr/>
          </p:nvSpPr>
          <p:spPr bwMode="auto">
            <a:xfrm flipH="1">
              <a:off x="0" y="3568"/>
              <a:ext cx="288" cy="288"/>
            </a:xfrm>
            <a:prstGeom prst="line">
              <a:avLst/>
            </a:prstGeom>
            <a:noFill/>
            <a:ln w="9525">
              <a:solidFill>
                <a:schemeClr val="tx1"/>
              </a:solidFill>
              <a:round/>
              <a:headEnd/>
              <a:tailEnd/>
            </a:ln>
          </p:spPr>
          <p:txBody>
            <a:bodyPr/>
            <a:lstStyle/>
            <a:p>
              <a:endParaRPr lang="en-US"/>
            </a:p>
          </p:txBody>
        </p:sp>
      </p:grpSp>
      <p:grpSp>
        <p:nvGrpSpPr>
          <p:cNvPr id="16" name="Group 92"/>
          <p:cNvGrpSpPr>
            <a:grpSpLocks/>
          </p:cNvGrpSpPr>
          <p:nvPr/>
        </p:nvGrpSpPr>
        <p:grpSpPr bwMode="auto">
          <a:xfrm>
            <a:off x="4258642" y="5197361"/>
            <a:ext cx="159546" cy="197201"/>
            <a:chOff x="0" y="2694"/>
            <a:chExt cx="826" cy="1162"/>
          </a:xfrm>
        </p:grpSpPr>
        <p:sp>
          <p:nvSpPr>
            <p:cNvPr id="9286" name="Rectangle 93"/>
            <p:cNvSpPr>
              <a:spLocks noChangeArrowheads="1"/>
            </p:cNvSpPr>
            <p:nvPr/>
          </p:nvSpPr>
          <p:spPr bwMode="auto">
            <a:xfrm>
              <a:off x="0" y="2694"/>
              <a:ext cx="826" cy="1161"/>
            </a:xfrm>
            <a:prstGeom prst="rect">
              <a:avLst/>
            </a:prstGeom>
            <a:solidFill>
              <a:srgbClr val="99CCFF"/>
            </a:solidFill>
            <a:ln w="9525" algn="ctr">
              <a:solidFill>
                <a:schemeClr val="tx1"/>
              </a:solidFill>
              <a:miter lim="800000"/>
              <a:headEnd/>
              <a:tailEnd/>
            </a:ln>
          </p:spPr>
          <p:txBody>
            <a:bodyPr wrap="none" anchor="ctr"/>
            <a:lstStyle/>
            <a:p>
              <a:endParaRPr lang="en-US"/>
            </a:p>
          </p:txBody>
        </p:sp>
        <p:sp>
          <p:nvSpPr>
            <p:cNvPr id="9287" name="Line 94"/>
            <p:cNvSpPr>
              <a:spLocks noChangeShapeType="1"/>
            </p:cNvSpPr>
            <p:nvPr/>
          </p:nvSpPr>
          <p:spPr bwMode="auto">
            <a:xfrm>
              <a:off x="0" y="3289"/>
              <a:ext cx="279" cy="279"/>
            </a:xfrm>
            <a:prstGeom prst="line">
              <a:avLst/>
            </a:prstGeom>
            <a:noFill/>
            <a:ln w="9525">
              <a:solidFill>
                <a:schemeClr val="tx1"/>
              </a:solidFill>
              <a:round/>
              <a:headEnd/>
              <a:tailEnd/>
            </a:ln>
          </p:spPr>
          <p:txBody>
            <a:bodyPr/>
            <a:lstStyle/>
            <a:p>
              <a:endParaRPr lang="en-US"/>
            </a:p>
          </p:txBody>
        </p:sp>
        <p:sp>
          <p:nvSpPr>
            <p:cNvPr id="9288" name="Line 95"/>
            <p:cNvSpPr>
              <a:spLocks noChangeShapeType="1"/>
            </p:cNvSpPr>
            <p:nvPr/>
          </p:nvSpPr>
          <p:spPr bwMode="auto">
            <a:xfrm flipH="1">
              <a:off x="0" y="3568"/>
              <a:ext cx="288" cy="288"/>
            </a:xfrm>
            <a:prstGeom prst="line">
              <a:avLst/>
            </a:prstGeom>
            <a:noFill/>
            <a:ln w="9525">
              <a:solidFill>
                <a:schemeClr val="tx1"/>
              </a:solidFill>
              <a:round/>
              <a:headEnd/>
              <a:tailEnd/>
            </a:ln>
          </p:spPr>
          <p:txBody>
            <a:bodyPr/>
            <a:lstStyle/>
            <a:p>
              <a:endParaRPr lang="en-US"/>
            </a:p>
          </p:txBody>
        </p:sp>
      </p:grpSp>
      <p:grpSp>
        <p:nvGrpSpPr>
          <p:cNvPr id="17" name="Group 96"/>
          <p:cNvGrpSpPr>
            <a:grpSpLocks/>
          </p:cNvGrpSpPr>
          <p:nvPr/>
        </p:nvGrpSpPr>
        <p:grpSpPr bwMode="auto">
          <a:xfrm>
            <a:off x="5172045" y="4584751"/>
            <a:ext cx="159546" cy="197202"/>
            <a:chOff x="0" y="2694"/>
            <a:chExt cx="826" cy="1162"/>
          </a:xfrm>
        </p:grpSpPr>
        <p:sp>
          <p:nvSpPr>
            <p:cNvPr id="9283" name="Rectangle 97"/>
            <p:cNvSpPr>
              <a:spLocks noChangeArrowheads="1"/>
            </p:cNvSpPr>
            <p:nvPr/>
          </p:nvSpPr>
          <p:spPr bwMode="auto">
            <a:xfrm>
              <a:off x="0" y="2694"/>
              <a:ext cx="826" cy="1161"/>
            </a:xfrm>
            <a:prstGeom prst="rect">
              <a:avLst/>
            </a:prstGeom>
            <a:solidFill>
              <a:srgbClr val="99CCFF"/>
            </a:solidFill>
            <a:ln w="9525" algn="ctr">
              <a:solidFill>
                <a:schemeClr val="tx1"/>
              </a:solidFill>
              <a:miter lim="800000"/>
              <a:headEnd/>
              <a:tailEnd/>
            </a:ln>
          </p:spPr>
          <p:txBody>
            <a:bodyPr wrap="none" anchor="ctr"/>
            <a:lstStyle/>
            <a:p>
              <a:endParaRPr lang="en-US"/>
            </a:p>
          </p:txBody>
        </p:sp>
        <p:sp>
          <p:nvSpPr>
            <p:cNvPr id="9284" name="Line 98"/>
            <p:cNvSpPr>
              <a:spLocks noChangeShapeType="1"/>
            </p:cNvSpPr>
            <p:nvPr/>
          </p:nvSpPr>
          <p:spPr bwMode="auto">
            <a:xfrm>
              <a:off x="0" y="3289"/>
              <a:ext cx="279" cy="279"/>
            </a:xfrm>
            <a:prstGeom prst="line">
              <a:avLst/>
            </a:prstGeom>
            <a:noFill/>
            <a:ln w="9525">
              <a:solidFill>
                <a:schemeClr val="tx1"/>
              </a:solidFill>
              <a:round/>
              <a:headEnd/>
              <a:tailEnd/>
            </a:ln>
          </p:spPr>
          <p:txBody>
            <a:bodyPr/>
            <a:lstStyle/>
            <a:p>
              <a:endParaRPr lang="en-US"/>
            </a:p>
          </p:txBody>
        </p:sp>
        <p:sp>
          <p:nvSpPr>
            <p:cNvPr id="9285" name="Line 99"/>
            <p:cNvSpPr>
              <a:spLocks noChangeShapeType="1"/>
            </p:cNvSpPr>
            <p:nvPr/>
          </p:nvSpPr>
          <p:spPr bwMode="auto">
            <a:xfrm flipH="1">
              <a:off x="0" y="3568"/>
              <a:ext cx="288" cy="288"/>
            </a:xfrm>
            <a:prstGeom prst="line">
              <a:avLst/>
            </a:prstGeom>
            <a:noFill/>
            <a:ln w="9525">
              <a:solidFill>
                <a:schemeClr val="tx1"/>
              </a:solidFill>
              <a:round/>
              <a:headEnd/>
              <a:tailEnd/>
            </a:ln>
          </p:spPr>
          <p:txBody>
            <a:bodyPr/>
            <a:lstStyle/>
            <a:p>
              <a:endParaRPr lang="en-US"/>
            </a:p>
          </p:txBody>
        </p:sp>
      </p:grpSp>
      <p:grpSp>
        <p:nvGrpSpPr>
          <p:cNvPr id="18" name="Group 100"/>
          <p:cNvGrpSpPr>
            <a:grpSpLocks/>
          </p:cNvGrpSpPr>
          <p:nvPr/>
        </p:nvGrpSpPr>
        <p:grpSpPr bwMode="auto">
          <a:xfrm>
            <a:off x="5186670" y="5196194"/>
            <a:ext cx="159546" cy="197202"/>
            <a:chOff x="0" y="2694"/>
            <a:chExt cx="826" cy="1162"/>
          </a:xfrm>
        </p:grpSpPr>
        <p:sp>
          <p:nvSpPr>
            <p:cNvPr id="9280" name="Rectangle 101"/>
            <p:cNvSpPr>
              <a:spLocks noChangeArrowheads="1"/>
            </p:cNvSpPr>
            <p:nvPr/>
          </p:nvSpPr>
          <p:spPr bwMode="auto">
            <a:xfrm>
              <a:off x="0" y="2694"/>
              <a:ext cx="826" cy="1161"/>
            </a:xfrm>
            <a:prstGeom prst="rect">
              <a:avLst/>
            </a:prstGeom>
            <a:solidFill>
              <a:srgbClr val="99CCFF"/>
            </a:solidFill>
            <a:ln w="9525" algn="ctr">
              <a:solidFill>
                <a:schemeClr val="tx1"/>
              </a:solidFill>
              <a:miter lim="800000"/>
              <a:headEnd/>
              <a:tailEnd/>
            </a:ln>
          </p:spPr>
          <p:txBody>
            <a:bodyPr wrap="none" anchor="ctr"/>
            <a:lstStyle/>
            <a:p>
              <a:endParaRPr lang="en-US"/>
            </a:p>
          </p:txBody>
        </p:sp>
        <p:sp>
          <p:nvSpPr>
            <p:cNvPr id="9281" name="Line 102"/>
            <p:cNvSpPr>
              <a:spLocks noChangeShapeType="1"/>
            </p:cNvSpPr>
            <p:nvPr/>
          </p:nvSpPr>
          <p:spPr bwMode="auto">
            <a:xfrm>
              <a:off x="0" y="3289"/>
              <a:ext cx="279" cy="279"/>
            </a:xfrm>
            <a:prstGeom prst="line">
              <a:avLst/>
            </a:prstGeom>
            <a:noFill/>
            <a:ln w="9525">
              <a:solidFill>
                <a:schemeClr val="tx1"/>
              </a:solidFill>
              <a:round/>
              <a:headEnd/>
              <a:tailEnd/>
            </a:ln>
          </p:spPr>
          <p:txBody>
            <a:bodyPr/>
            <a:lstStyle/>
            <a:p>
              <a:endParaRPr lang="en-US"/>
            </a:p>
          </p:txBody>
        </p:sp>
        <p:sp>
          <p:nvSpPr>
            <p:cNvPr id="9282" name="Line 103"/>
            <p:cNvSpPr>
              <a:spLocks noChangeShapeType="1"/>
            </p:cNvSpPr>
            <p:nvPr/>
          </p:nvSpPr>
          <p:spPr bwMode="auto">
            <a:xfrm flipH="1">
              <a:off x="0" y="3568"/>
              <a:ext cx="288" cy="288"/>
            </a:xfrm>
            <a:prstGeom prst="line">
              <a:avLst/>
            </a:prstGeom>
            <a:noFill/>
            <a:ln w="9525">
              <a:solidFill>
                <a:schemeClr val="tx1"/>
              </a:solidFill>
              <a:round/>
              <a:headEnd/>
              <a:tailEnd/>
            </a:ln>
          </p:spPr>
          <p:txBody>
            <a:bodyPr/>
            <a:lstStyle/>
            <a:p>
              <a:endParaRPr lang="en-US"/>
            </a:p>
          </p:txBody>
        </p:sp>
      </p:grpSp>
      <p:grpSp>
        <p:nvGrpSpPr>
          <p:cNvPr id="19" name="Group 104"/>
          <p:cNvGrpSpPr>
            <a:grpSpLocks/>
          </p:cNvGrpSpPr>
          <p:nvPr/>
        </p:nvGrpSpPr>
        <p:grpSpPr bwMode="auto">
          <a:xfrm>
            <a:off x="4714678" y="4864801"/>
            <a:ext cx="159546" cy="197202"/>
            <a:chOff x="0" y="2694"/>
            <a:chExt cx="826" cy="1162"/>
          </a:xfrm>
        </p:grpSpPr>
        <p:sp>
          <p:nvSpPr>
            <p:cNvPr id="9277" name="Rectangle 105"/>
            <p:cNvSpPr>
              <a:spLocks noChangeArrowheads="1"/>
            </p:cNvSpPr>
            <p:nvPr/>
          </p:nvSpPr>
          <p:spPr bwMode="auto">
            <a:xfrm>
              <a:off x="0" y="2694"/>
              <a:ext cx="826" cy="1161"/>
            </a:xfrm>
            <a:prstGeom prst="rect">
              <a:avLst/>
            </a:prstGeom>
            <a:solidFill>
              <a:srgbClr val="99CCFF"/>
            </a:solidFill>
            <a:ln w="9525" algn="ctr">
              <a:solidFill>
                <a:schemeClr val="tx1"/>
              </a:solidFill>
              <a:miter lim="800000"/>
              <a:headEnd/>
              <a:tailEnd/>
            </a:ln>
          </p:spPr>
          <p:txBody>
            <a:bodyPr wrap="none" anchor="ctr"/>
            <a:lstStyle/>
            <a:p>
              <a:endParaRPr lang="en-US"/>
            </a:p>
          </p:txBody>
        </p:sp>
        <p:sp>
          <p:nvSpPr>
            <p:cNvPr id="9278" name="Line 106"/>
            <p:cNvSpPr>
              <a:spLocks noChangeShapeType="1"/>
            </p:cNvSpPr>
            <p:nvPr/>
          </p:nvSpPr>
          <p:spPr bwMode="auto">
            <a:xfrm>
              <a:off x="0" y="3289"/>
              <a:ext cx="279" cy="279"/>
            </a:xfrm>
            <a:prstGeom prst="line">
              <a:avLst/>
            </a:prstGeom>
            <a:noFill/>
            <a:ln w="9525">
              <a:solidFill>
                <a:schemeClr val="tx1"/>
              </a:solidFill>
              <a:round/>
              <a:headEnd/>
              <a:tailEnd/>
            </a:ln>
          </p:spPr>
          <p:txBody>
            <a:bodyPr/>
            <a:lstStyle/>
            <a:p>
              <a:endParaRPr lang="en-US"/>
            </a:p>
          </p:txBody>
        </p:sp>
        <p:sp>
          <p:nvSpPr>
            <p:cNvPr id="9279" name="Line 107"/>
            <p:cNvSpPr>
              <a:spLocks noChangeShapeType="1"/>
            </p:cNvSpPr>
            <p:nvPr/>
          </p:nvSpPr>
          <p:spPr bwMode="auto">
            <a:xfrm flipH="1">
              <a:off x="0" y="3568"/>
              <a:ext cx="288" cy="288"/>
            </a:xfrm>
            <a:prstGeom prst="line">
              <a:avLst/>
            </a:prstGeom>
            <a:noFill/>
            <a:ln w="9525">
              <a:solidFill>
                <a:schemeClr val="tx1"/>
              </a:solidFill>
              <a:round/>
              <a:headEnd/>
              <a:tailEnd/>
            </a:ln>
          </p:spPr>
          <p:txBody>
            <a:bodyPr/>
            <a:lstStyle/>
            <a:p>
              <a:endParaRPr lang="en-US"/>
            </a:p>
          </p:txBody>
        </p:sp>
      </p:grpSp>
      <p:sp>
        <p:nvSpPr>
          <p:cNvPr id="165997" name="Rectangle 109"/>
          <p:cNvSpPr>
            <a:spLocks noChangeArrowheads="1"/>
          </p:cNvSpPr>
          <p:nvPr/>
        </p:nvSpPr>
        <p:spPr bwMode="auto">
          <a:xfrm>
            <a:off x="3471721" y="4299274"/>
            <a:ext cx="2643329" cy="1424754"/>
          </a:xfrm>
          <a:prstGeom prst="rect">
            <a:avLst/>
          </a:prstGeom>
          <a:solidFill>
            <a:srgbClr val="00319E"/>
          </a:solidFill>
          <a:ln w="9525" algn="ctr">
            <a:noFill/>
            <a:miter lim="800000"/>
            <a:headEnd/>
            <a:tailEnd/>
          </a:ln>
        </p:spPr>
        <p:txBody>
          <a:bodyPr wrap="none" anchor="ctr"/>
          <a:lstStyle/>
          <a:p>
            <a:pPr algn="ctr"/>
            <a:r>
              <a:rPr lang="en-US" sz="1400" b="1" dirty="0">
                <a:solidFill>
                  <a:schemeClr val="bg1"/>
                </a:solidFill>
              </a:rPr>
              <a:t>Qsys </a:t>
            </a:r>
            <a:r>
              <a:rPr lang="en-US" sz="1400" b="1" dirty="0" smtClean="0">
                <a:solidFill>
                  <a:schemeClr val="bg1"/>
                </a:solidFill>
              </a:rPr>
              <a:t>Interconnect</a:t>
            </a:r>
            <a:endParaRPr lang="en-US" sz="1400" b="1" dirty="0">
              <a:solidFill>
                <a:schemeClr val="bg1"/>
              </a:solidFill>
            </a:endParaRPr>
          </a:p>
          <a:p>
            <a:pPr algn="ctr"/>
            <a:r>
              <a:rPr lang="en-US" sz="1400" b="1" dirty="0" smtClean="0">
                <a:solidFill>
                  <a:schemeClr val="bg1"/>
                </a:solidFill>
              </a:rPr>
              <a:t>(Based </a:t>
            </a:r>
            <a:r>
              <a:rPr lang="en-US" sz="1400" b="1" dirty="0">
                <a:solidFill>
                  <a:schemeClr val="bg1"/>
                </a:solidFill>
              </a:rPr>
              <a:t>on </a:t>
            </a:r>
            <a:r>
              <a:rPr lang="en-US" sz="1400" b="1" dirty="0" err="1" smtClean="0">
                <a:solidFill>
                  <a:schemeClr val="bg1"/>
                </a:solidFill>
              </a:rPr>
              <a:t>NoC</a:t>
            </a:r>
            <a:r>
              <a:rPr lang="en-US" sz="1400" b="1" dirty="0" smtClean="0">
                <a:solidFill>
                  <a:schemeClr val="bg1"/>
                </a:solidFill>
              </a:rPr>
              <a:t> </a:t>
            </a:r>
          </a:p>
          <a:p>
            <a:pPr algn="ctr"/>
            <a:r>
              <a:rPr lang="en-US" sz="1400" b="1" dirty="0" smtClean="0">
                <a:solidFill>
                  <a:schemeClr val="bg1"/>
                </a:solidFill>
              </a:rPr>
              <a:t>Architecture)</a:t>
            </a:r>
            <a:endParaRPr lang="en-US" sz="1400" b="1" dirty="0">
              <a:solidFill>
                <a:schemeClr val="bg1"/>
              </a:solidFill>
            </a:endParaRPr>
          </a:p>
        </p:txBody>
      </p:sp>
      <p:grpSp>
        <p:nvGrpSpPr>
          <p:cNvPr id="124" name="Group 64"/>
          <p:cNvGrpSpPr>
            <a:grpSpLocks/>
          </p:cNvGrpSpPr>
          <p:nvPr/>
        </p:nvGrpSpPr>
        <p:grpSpPr bwMode="auto">
          <a:xfrm rot="-2700000">
            <a:off x="4265966" y="3213977"/>
            <a:ext cx="977066" cy="965530"/>
            <a:chOff x="2724" y="2189"/>
            <a:chExt cx="386" cy="386"/>
          </a:xfrm>
        </p:grpSpPr>
        <p:sp>
          <p:nvSpPr>
            <p:cNvPr id="125" name="Oval 65"/>
            <p:cNvSpPr>
              <a:spLocks noChangeArrowheads="1"/>
            </p:cNvSpPr>
            <p:nvPr/>
          </p:nvSpPr>
          <p:spPr bwMode="auto">
            <a:xfrm>
              <a:off x="2724" y="2189"/>
              <a:ext cx="386" cy="386"/>
            </a:xfrm>
            <a:prstGeom prst="ellipse">
              <a:avLst/>
            </a:prstGeom>
            <a:gradFill rotWithShape="1">
              <a:gsLst>
                <a:gs pos="0">
                  <a:schemeClr val="bg2"/>
                </a:gs>
                <a:gs pos="50000">
                  <a:schemeClr val="bg1"/>
                </a:gs>
                <a:gs pos="100000">
                  <a:schemeClr val="bg2"/>
                </a:gs>
              </a:gsLst>
              <a:lin ang="2700000" scaled="1"/>
            </a:gradFill>
            <a:ln w="9525" algn="ctr">
              <a:solidFill>
                <a:schemeClr val="tx1"/>
              </a:solidFill>
              <a:round/>
              <a:headEnd/>
              <a:tailEnd/>
            </a:ln>
            <a:effectLst/>
          </p:spPr>
          <p:txBody>
            <a:bodyPr wrap="none" anchor="ctr"/>
            <a:lstStyle/>
            <a:p>
              <a:pPr>
                <a:defRPr/>
              </a:pPr>
              <a:endParaRPr lang="en-US"/>
            </a:p>
          </p:txBody>
        </p:sp>
        <p:sp>
          <p:nvSpPr>
            <p:cNvPr id="126" name="AutoShape 66"/>
            <p:cNvSpPr>
              <a:spLocks noChangeArrowheads="1"/>
            </p:cNvSpPr>
            <p:nvPr/>
          </p:nvSpPr>
          <p:spPr bwMode="auto">
            <a:xfrm>
              <a:off x="2889" y="2189"/>
              <a:ext cx="57" cy="197"/>
            </a:xfrm>
            <a:prstGeom prst="triangle">
              <a:avLst>
                <a:gd name="adj" fmla="val 50000"/>
              </a:avLst>
            </a:prstGeom>
            <a:solidFill>
              <a:srgbClr val="808080"/>
            </a:solidFill>
            <a:ln w="9525" algn="ctr">
              <a:solidFill>
                <a:schemeClr val="tx1"/>
              </a:solidFill>
              <a:miter lim="800000"/>
              <a:headEnd/>
              <a:tailEnd/>
            </a:ln>
          </p:spPr>
          <p:txBody>
            <a:bodyPr wrap="none" anchor="ctr"/>
            <a:lstStyle/>
            <a:p>
              <a:endParaRPr lang="en-US"/>
            </a:p>
          </p:txBody>
        </p:sp>
      </p:grpSp>
      <p:grpSp>
        <p:nvGrpSpPr>
          <p:cNvPr id="121" name="Group 67"/>
          <p:cNvGrpSpPr>
            <a:grpSpLocks/>
          </p:cNvGrpSpPr>
          <p:nvPr/>
        </p:nvGrpSpPr>
        <p:grpSpPr bwMode="auto">
          <a:xfrm>
            <a:off x="4270094" y="3212662"/>
            <a:ext cx="974820" cy="971550"/>
            <a:chOff x="2724" y="2189"/>
            <a:chExt cx="386" cy="386"/>
          </a:xfrm>
        </p:grpSpPr>
        <p:sp>
          <p:nvSpPr>
            <p:cNvPr id="122" name="Oval 68"/>
            <p:cNvSpPr>
              <a:spLocks noChangeArrowheads="1"/>
            </p:cNvSpPr>
            <p:nvPr/>
          </p:nvSpPr>
          <p:spPr bwMode="auto">
            <a:xfrm>
              <a:off x="2724" y="2189"/>
              <a:ext cx="386" cy="386"/>
            </a:xfrm>
            <a:prstGeom prst="ellipse">
              <a:avLst/>
            </a:prstGeom>
            <a:gradFill rotWithShape="1">
              <a:gsLst>
                <a:gs pos="0">
                  <a:schemeClr val="bg2"/>
                </a:gs>
                <a:gs pos="50000">
                  <a:schemeClr val="bg1"/>
                </a:gs>
                <a:gs pos="100000">
                  <a:schemeClr val="bg2"/>
                </a:gs>
              </a:gsLst>
              <a:lin ang="2700000" scaled="1"/>
            </a:gradFill>
            <a:ln w="9525" algn="ctr">
              <a:solidFill>
                <a:schemeClr val="tx1"/>
              </a:solidFill>
              <a:round/>
              <a:headEnd/>
              <a:tailEnd/>
            </a:ln>
            <a:effectLst/>
          </p:spPr>
          <p:txBody>
            <a:bodyPr wrap="none" anchor="ctr"/>
            <a:lstStyle/>
            <a:p>
              <a:pPr>
                <a:defRPr/>
              </a:pPr>
              <a:endParaRPr lang="en-US" sz="4000"/>
            </a:p>
          </p:txBody>
        </p:sp>
        <p:sp>
          <p:nvSpPr>
            <p:cNvPr id="123" name="AutoShape 69"/>
            <p:cNvSpPr>
              <a:spLocks noChangeArrowheads="1"/>
            </p:cNvSpPr>
            <p:nvPr/>
          </p:nvSpPr>
          <p:spPr bwMode="auto">
            <a:xfrm>
              <a:off x="2889" y="2189"/>
              <a:ext cx="57" cy="197"/>
            </a:xfrm>
            <a:prstGeom prst="triangle">
              <a:avLst>
                <a:gd name="adj" fmla="val 50000"/>
              </a:avLst>
            </a:prstGeom>
            <a:solidFill>
              <a:srgbClr val="808080"/>
            </a:solidFill>
            <a:ln w="9525" algn="ctr">
              <a:solidFill>
                <a:schemeClr val="tx1"/>
              </a:solidFill>
              <a:miter lim="800000"/>
              <a:headEnd/>
              <a:tailEnd/>
            </a:ln>
          </p:spPr>
          <p:txBody>
            <a:bodyPr wrap="none" anchor="ctr"/>
            <a:lstStyle/>
            <a:p>
              <a:endParaRPr lang="en-US" sz="4000"/>
            </a:p>
          </p:txBody>
        </p:sp>
      </p:grpSp>
      <p:grpSp>
        <p:nvGrpSpPr>
          <p:cNvPr id="127" name="Group 70"/>
          <p:cNvGrpSpPr>
            <a:grpSpLocks/>
          </p:cNvGrpSpPr>
          <p:nvPr/>
        </p:nvGrpSpPr>
        <p:grpSpPr bwMode="auto">
          <a:xfrm rot="2700000">
            <a:off x="4271362" y="3209736"/>
            <a:ext cx="978553" cy="974630"/>
            <a:chOff x="2724" y="2189"/>
            <a:chExt cx="386" cy="386"/>
          </a:xfrm>
        </p:grpSpPr>
        <p:sp>
          <p:nvSpPr>
            <p:cNvPr id="128" name="Oval 71"/>
            <p:cNvSpPr>
              <a:spLocks noChangeArrowheads="1"/>
            </p:cNvSpPr>
            <p:nvPr/>
          </p:nvSpPr>
          <p:spPr bwMode="auto">
            <a:xfrm>
              <a:off x="2724" y="2189"/>
              <a:ext cx="386" cy="386"/>
            </a:xfrm>
            <a:prstGeom prst="ellipse">
              <a:avLst/>
            </a:prstGeom>
            <a:gradFill rotWithShape="1">
              <a:gsLst>
                <a:gs pos="0">
                  <a:schemeClr val="bg2"/>
                </a:gs>
                <a:gs pos="50000">
                  <a:schemeClr val="bg1"/>
                </a:gs>
                <a:gs pos="100000">
                  <a:schemeClr val="bg2"/>
                </a:gs>
              </a:gsLst>
              <a:lin ang="2700000" scaled="1"/>
            </a:gradFill>
            <a:ln w="9525" algn="ctr">
              <a:solidFill>
                <a:schemeClr val="tx1"/>
              </a:solidFill>
              <a:round/>
              <a:headEnd/>
              <a:tailEnd/>
            </a:ln>
            <a:effectLst/>
          </p:spPr>
          <p:txBody>
            <a:bodyPr wrap="none" anchor="ctr"/>
            <a:lstStyle/>
            <a:p>
              <a:pPr>
                <a:defRPr/>
              </a:pPr>
              <a:endParaRPr lang="en-US"/>
            </a:p>
          </p:txBody>
        </p:sp>
        <p:sp>
          <p:nvSpPr>
            <p:cNvPr id="129" name="AutoShape 72"/>
            <p:cNvSpPr>
              <a:spLocks noChangeArrowheads="1"/>
            </p:cNvSpPr>
            <p:nvPr/>
          </p:nvSpPr>
          <p:spPr bwMode="auto">
            <a:xfrm>
              <a:off x="2889" y="2189"/>
              <a:ext cx="57" cy="197"/>
            </a:xfrm>
            <a:prstGeom prst="triangle">
              <a:avLst>
                <a:gd name="adj" fmla="val 50000"/>
              </a:avLst>
            </a:prstGeom>
            <a:solidFill>
              <a:srgbClr val="808080"/>
            </a:solidFill>
            <a:ln w="9525" algn="ctr">
              <a:solidFill>
                <a:schemeClr val="tx1"/>
              </a:solidFill>
              <a:miter lim="800000"/>
              <a:headEnd/>
              <a:tailEnd/>
            </a:ln>
          </p:spPr>
          <p:txBody>
            <a:bodyPr wrap="none" anchor="ctr"/>
            <a:lstStyle/>
            <a:p>
              <a:endParaRPr lang="en-US"/>
            </a:p>
          </p:txBody>
        </p:sp>
      </p:grpSp>
      <p:sp>
        <p:nvSpPr>
          <p:cNvPr id="130" name="Slide Number Placeholder 3"/>
          <p:cNvSpPr>
            <a:spLocks noGrp="1"/>
          </p:cNvSpPr>
          <p:nvPr>
            <p:ph type="sldNum" sz="quarter" idx="10"/>
          </p:nvPr>
        </p:nvSpPr>
        <p:spPr>
          <a:xfrm>
            <a:off x="350838" y="6588125"/>
            <a:ext cx="698500" cy="282575"/>
          </a:xfrm>
          <a:noFill/>
        </p:spPr>
        <p:txBody>
          <a:bodyPr/>
          <a:lstStyle/>
          <a:p>
            <a:fld id="{992E8442-FC7F-40B1-A47F-5DCEFEDD9CA6}" type="slidenum">
              <a:rPr lang="en-US"/>
              <a:pPr/>
              <a:t>16</a:t>
            </a:fld>
            <a:endParaRPr lang="en-US" dirty="0"/>
          </a:p>
        </p:txBody>
      </p:sp>
      <p:sp>
        <p:nvSpPr>
          <p:cNvPr id="131" name="Rectangle 130"/>
          <p:cNvSpPr/>
          <p:nvPr/>
        </p:nvSpPr>
        <p:spPr bwMode="auto">
          <a:xfrm>
            <a:off x="6933356" y="1789376"/>
            <a:ext cx="647700" cy="333375"/>
          </a:xfrm>
          <a:prstGeom prst="rect">
            <a:avLst/>
          </a:prstGeom>
          <a:solidFill>
            <a:srgbClr val="C0C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2" name="Rectangle 131"/>
          <p:cNvSpPr/>
          <p:nvPr/>
        </p:nvSpPr>
        <p:spPr bwMode="auto">
          <a:xfrm>
            <a:off x="6933356" y="2198951"/>
            <a:ext cx="647700" cy="333375"/>
          </a:xfrm>
          <a:prstGeom prst="rect">
            <a:avLst/>
          </a:prstGeom>
          <a:solidFill>
            <a:srgbClr val="C0C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3" name="Rectangle 132"/>
          <p:cNvSpPr/>
          <p:nvPr/>
        </p:nvSpPr>
        <p:spPr bwMode="auto">
          <a:xfrm>
            <a:off x="1627931" y="1789376"/>
            <a:ext cx="647700" cy="333375"/>
          </a:xfrm>
          <a:prstGeom prst="rect">
            <a:avLst/>
          </a:prstGeom>
          <a:solidFill>
            <a:srgbClr val="C0C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4" name="Rectangle 133"/>
          <p:cNvSpPr/>
          <p:nvPr/>
        </p:nvSpPr>
        <p:spPr bwMode="auto">
          <a:xfrm>
            <a:off x="1627931" y="2198951"/>
            <a:ext cx="647700" cy="333375"/>
          </a:xfrm>
          <a:prstGeom prst="rect">
            <a:avLst/>
          </a:prstGeom>
          <a:solidFill>
            <a:srgbClr val="C0C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5900">
                                            <p:txEl>
                                              <p:pRg st="5" end="5"/>
                                            </p:txEl>
                                          </p:spTgt>
                                        </p:tgtEl>
                                        <p:attrNameLst>
                                          <p:attrName>style.visibility</p:attrName>
                                        </p:attrNameLst>
                                      </p:cBhvr>
                                      <p:to>
                                        <p:strVal val="visible"/>
                                      </p:to>
                                    </p:set>
                                    <p:animEffect transition="in" filter="blinds(horizontal)">
                                      <p:cBhvr>
                                        <p:cTn id="7" dur="500"/>
                                        <p:tgtEl>
                                          <p:spTgt spid="165900">
                                            <p:txEl>
                                              <p:pRg st="5" end="5"/>
                                            </p:txEl>
                                          </p:spTgt>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65996"/>
                                        </p:tgtEl>
                                        <p:attrNameLst>
                                          <p:attrName>style.visibility</p:attrName>
                                        </p:attrNameLst>
                                      </p:cBhvr>
                                      <p:to>
                                        <p:strVal val="visible"/>
                                      </p:to>
                                    </p:set>
                                    <p:anim calcmode="lin" valueType="num">
                                      <p:cBhvr additive="base">
                                        <p:cTn id="10" dur="500" fill="hold"/>
                                        <p:tgtEl>
                                          <p:spTgt spid="165996"/>
                                        </p:tgtEl>
                                        <p:attrNameLst>
                                          <p:attrName>ppt_x</p:attrName>
                                        </p:attrNameLst>
                                      </p:cBhvr>
                                      <p:tavLst>
                                        <p:tav tm="0">
                                          <p:val>
                                            <p:strVal val="#ppt_x"/>
                                          </p:val>
                                        </p:tav>
                                        <p:tav tm="100000">
                                          <p:val>
                                            <p:strVal val="#ppt_x"/>
                                          </p:val>
                                        </p:tav>
                                      </p:tavLst>
                                    </p:anim>
                                    <p:anim calcmode="lin" valueType="num">
                                      <p:cBhvr additive="base">
                                        <p:cTn id="11" dur="500" fill="hold"/>
                                        <p:tgtEl>
                                          <p:spTgt spid="16599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grpId="1" nodeType="clickEffect">
                                  <p:stCondLst>
                                    <p:cond delay="0"/>
                                  </p:stCondLst>
                                  <p:childTnLst>
                                    <p:animEffect transition="out" filter="dissolve">
                                      <p:cBhvr>
                                        <p:cTn id="15" dur="500"/>
                                        <p:tgtEl>
                                          <p:spTgt spid="165997"/>
                                        </p:tgtEl>
                                      </p:cBhvr>
                                    </p:animEffect>
                                    <p:set>
                                      <p:cBhvr>
                                        <p:cTn id="16" dur="1" fill="hold">
                                          <p:stCondLst>
                                            <p:cond delay="499"/>
                                          </p:stCondLst>
                                        </p:cTn>
                                        <p:tgtEl>
                                          <p:spTgt spid="16599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24"/>
                                        </p:tgtEl>
                                        <p:attrNameLst>
                                          <p:attrName>style.visibility</p:attrName>
                                        </p:attrNameLst>
                                      </p:cBhvr>
                                      <p:to>
                                        <p:strVal val="visible"/>
                                      </p:to>
                                    </p:set>
                                    <p:animEffect transition="in" filter="blinds(horizontal)">
                                      <p:cBhvr>
                                        <p:cTn id="21" dur="500"/>
                                        <p:tgtEl>
                                          <p:spTgt spid="124"/>
                                        </p:tgtEl>
                                      </p:cBhvr>
                                    </p:animEffect>
                                  </p:childTnLst>
                                </p:cTn>
                              </p:par>
                              <p:par>
                                <p:cTn id="22" presetID="3" presetClass="entr" presetSubtype="1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500"/>
                                        <p:tgtEl>
                                          <p:spTgt spid="8"/>
                                        </p:tgtEl>
                                      </p:cBhvr>
                                    </p:animEffect>
                                  </p:childTnLst>
                                </p:cTn>
                              </p:par>
                              <p:par>
                                <p:cTn id="25" presetID="3" presetClass="entr" presetSubtype="1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par>
                                <p:cTn id="28" presetID="3" presetClass="entr" presetSubtype="1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par>
                                <p:cTn id="31" presetID="3" presetClass="entr" presetSubtype="1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linds(horizont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21"/>
                                        </p:tgtEl>
                                        <p:attrNameLst>
                                          <p:attrName>style.visibility</p:attrName>
                                        </p:attrNameLst>
                                      </p:cBhvr>
                                      <p:to>
                                        <p:strVal val="visible"/>
                                      </p:to>
                                    </p:set>
                                    <p:animEffect transition="in" filter="blinds(horizontal)">
                                      <p:cBhvr>
                                        <p:cTn id="38" dur="500"/>
                                        <p:tgtEl>
                                          <p:spTgt spid="121"/>
                                        </p:tgtEl>
                                      </p:cBhvr>
                                    </p:animEffect>
                                  </p:childTnLst>
                                </p:cTn>
                              </p:par>
                              <p:par>
                                <p:cTn id="39" presetID="3" presetClass="entr" presetSubtype="1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linds(horizontal)">
                                      <p:cBhvr>
                                        <p:cTn id="41" dur="500"/>
                                        <p:tgtEl>
                                          <p:spTgt spid="16"/>
                                        </p:tgtEl>
                                      </p:cBhvr>
                                    </p:animEffect>
                                  </p:childTnLst>
                                </p:cTn>
                              </p:par>
                              <p:par>
                                <p:cTn id="42" presetID="3" presetClass="entr" presetSubtype="1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linds(horizontal)">
                                      <p:cBhvr>
                                        <p:cTn id="44" dur="500"/>
                                        <p:tgtEl>
                                          <p:spTgt spid="15"/>
                                        </p:tgtEl>
                                      </p:cBhvr>
                                    </p:animEffect>
                                  </p:childTnLst>
                                </p:cTn>
                              </p:par>
                              <p:par>
                                <p:cTn id="45" presetID="3" presetClass="entr" presetSubtype="1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par>
                                <p:cTn id="48" presetID="3" presetClass="entr" presetSubtype="10"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linds(horizontal)">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127"/>
                                        </p:tgtEl>
                                        <p:attrNameLst>
                                          <p:attrName>style.visibility</p:attrName>
                                        </p:attrNameLst>
                                      </p:cBhvr>
                                      <p:to>
                                        <p:strVal val="visible"/>
                                      </p:to>
                                    </p:set>
                                    <p:animEffect transition="in" filter="blinds(horizontal)">
                                      <p:cBhvr>
                                        <p:cTn id="55" dur="500"/>
                                        <p:tgtEl>
                                          <p:spTgt spid="127"/>
                                        </p:tgtEl>
                                      </p:cBhvr>
                                    </p:animEffect>
                                  </p:childTnLst>
                                </p:cTn>
                              </p:par>
                              <p:par>
                                <p:cTn id="56" presetID="3" presetClass="entr" presetSubtype="1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blinds(horizontal)">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00" grpId="0" uiExpand="1" build="p"/>
      <p:bldP spid="165996" grpId="0"/>
      <p:bldP spid="16599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Qsys Performance Example</a:t>
            </a:r>
            <a:endParaRPr lang="en-US" dirty="0"/>
          </a:p>
        </p:txBody>
      </p:sp>
      <p:sp>
        <p:nvSpPr>
          <p:cNvPr id="4" name="Content Placeholder 3"/>
          <p:cNvSpPr>
            <a:spLocks noGrp="1"/>
          </p:cNvSpPr>
          <p:nvPr>
            <p:ph idx="1"/>
          </p:nvPr>
        </p:nvSpPr>
        <p:spPr/>
        <p:txBody>
          <a:bodyPr/>
          <a:lstStyle/>
          <a:p>
            <a:r>
              <a:rPr lang="en-US" dirty="0" smtClean="0"/>
              <a:t>Reference to Qsys white paper</a:t>
            </a:r>
          </a:p>
          <a:p>
            <a:pPr lvl="1"/>
            <a:r>
              <a:rPr lang="en-US" dirty="0" smtClean="0"/>
              <a:t>Applying the Benefits of </a:t>
            </a:r>
            <a:r>
              <a:rPr lang="en-US" dirty="0" err="1" smtClean="0"/>
              <a:t>NoC</a:t>
            </a:r>
            <a:r>
              <a:rPr lang="en-US" dirty="0" smtClean="0"/>
              <a:t> Architecture to FPGA </a:t>
            </a:r>
            <a:br>
              <a:rPr lang="en-US" dirty="0" smtClean="0"/>
            </a:br>
            <a:r>
              <a:rPr lang="en-US" dirty="0" smtClean="0"/>
              <a:t>System Design</a:t>
            </a:r>
          </a:p>
          <a:p>
            <a:r>
              <a:rPr lang="en-US" dirty="0" smtClean="0"/>
              <a:t>Design example performance result</a:t>
            </a:r>
          </a:p>
          <a:p>
            <a:pPr lvl="1"/>
            <a:r>
              <a:rPr lang="en-US" dirty="0" smtClean="0"/>
              <a:t>16-Master/16-Slave System: Performance Results</a:t>
            </a:r>
          </a:p>
        </p:txBody>
      </p:sp>
      <p:sp>
        <p:nvSpPr>
          <p:cNvPr id="2" name="Slide Number Placeholder 1"/>
          <p:cNvSpPr>
            <a:spLocks noGrp="1"/>
          </p:cNvSpPr>
          <p:nvPr>
            <p:ph type="sldNum" sz="quarter" idx="10"/>
          </p:nvPr>
        </p:nvSpPr>
        <p:spPr/>
        <p:txBody>
          <a:bodyPr/>
          <a:lstStyle/>
          <a:p>
            <a:pPr>
              <a:defRPr/>
            </a:pPr>
            <a:fld id="{6CD111B5-D468-4898-8A61-6F63EC795BFB}" type="slidenum">
              <a:rPr lang="en-US" smtClean="0"/>
              <a:pPr>
                <a:defRPr/>
              </a:pPr>
              <a:t>17</a:t>
            </a:fld>
            <a:endParaRPr lang="en-US"/>
          </a:p>
        </p:txBody>
      </p:sp>
      <p:sp>
        <p:nvSpPr>
          <p:cNvPr id="6" name="Text Box 77"/>
          <p:cNvSpPr txBox="1">
            <a:spLocks noChangeArrowheads="1"/>
          </p:cNvSpPr>
          <p:nvPr/>
        </p:nvSpPr>
        <p:spPr bwMode="auto">
          <a:xfrm>
            <a:off x="1052696" y="5770503"/>
            <a:ext cx="6988195" cy="492443"/>
          </a:xfrm>
          <a:prstGeom prst="rect">
            <a:avLst/>
          </a:prstGeom>
          <a:noFill/>
          <a:ln w="9525" algn="ctr">
            <a:noFill/>
            <a:miter lim="800000"/>
            <a:headEnd/>
            <a:tailEnd/>
          </a:ln>
        </p:spPr>
        <p:txBody>
          <a:bodyPr wrap="none">
            <a:spAutoFit/>
          </a:bodyPr>
          <a:lstStyle/>
          <a:p>
            <a:r>
              <a:rPr lang="en-US" sz="2600" b="1" i="1" dirty="0" smtClean="0">
                <a:solidFill>
                  <a:srgbClr val="00C1BE"/>
                </a:solidFill>
                <a:latin typeface="Arial Black" pitchFamily="34" charset="0"/>
              </a:rPr>
              <a:t>Qsys Improves Performance Up to 2X</a:t>
            </a:r>
            <a:endParaRPr lang="en-US" sz="2600" b="1" i="1" dirty="0">
              <a:solidFill>
                <a:srgbClr val="00C1BE"/>
              </a:solidFill>
              <a:latin typeface="Arial Black" pitchFamily="34" charset="0"/>
            </a:endParaRPr>
          </a:p>
        </p:txBody>
      </p:sp>
      <p:graphicFrame>
        <p:nvGraphicFramePr>
          <p:cNvPr id="8" name="Table 7"/>
          <p:cNvGraphicFramePr>
            <a:graphicFrameLocks noGrp="1"/>
          </p:cNvGraphicFramePr>
          <p:nvPr/>
        </p:nvGraphicFramePr>
        <p:xfrm>
          <a:off x="872672" y="3393440"/>
          <a:ext cx="7512669" cy="2199640"/>
        </p:xfrm>
        <a:graphic>
          <a:graphicData uri="http://schemas.openxmlformats.org/drawingml/2006/table">
            <a:tbl>
              <a:tblPr firstRow="1" bandRow="1">
                <a:tableStyleId>{5C22544A-7EE6-4342-B048-85BDC9FD1C3A}</a:tableStyleId>
              </a:tblPr>
              <a:tblGrid>
                <a:gridCol w="3356428"/>
                <a:gridCol w="1536700"/>
                <a:gridCol w="2619541"/>
              </a:tblGrid>
              <a:tr h="370840">
                <a:tc>
                  <a:txBody>
                    <a:bodyPr/>
                    <a:lstStyle/>
                    <a:p>
                      <a:pPr algn="l"/>
                      <a:r>
                        <a:rPr lang="en-US" sz="1400" b="1" dirty="0" smtClean="0"/>
                        <a:t>Interconnect Implementation</a:t>
                      </a:r>
                      <a:endParaRPr lang="en-US" sz="1400" b="1" dirty="0"/>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sz="1400" b="1" dirty="0" err="1" smtClean="0"/>
                        <a:t>f</a:t>
                      </a:r>
                      <a:r>
                        <a:rPr lang="en-US" sz="1400" b="1" baseline="-25000" dirty="0" err="1" smtClean="0"/>
                        <a:t>MAX</a:t>
                      </a:r>
                      <a:r>
                        <a:rPr lang="en-US" sz="1400" b="1" dirty="0" smtClean="0"/>
                        <a:t> (MHz)</a:t>
                      </a:r>
                      <a:endParaRPr lang="en-US" sz="1400" b="1" dirty="0"/>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sz="1400" b="1" dirty="0" smtClean="0"/>
                        <a:t>Resource Usage (ALMs)</a:t>
                      </a:r>
                      <a:endParaRPr lang="en-US" sz="1400" b="1" dirty="0"/>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r>
              <a:tr h="175260">
                <a:tc>
                  <a:txBody>
                    <a:bodyPr/>
                    <a:lstStyle/>
                    <a:p>
                      <a:pPr algn="l"/>
                      <a:r>
                        <a:rPr lang="en-US" sz="1400" b="1" dirty="0" smtClean="0"/>
                        <a:t>Traditional interconnect</a:t>
                      </a:r>
                      <a:endParaRPr lang="en-US" sz="1400" b="1" dirty="0"/>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t>131</a:t>
                      </a:r>
                      <a:endParaRPr lang="en-US" sz="1400" b="1" dirty="0"/>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t>12766</a:t>
                      </a:r>
                      <a:endParaRPr lang="en-US" sz="1400" b="1" dirty="0"/>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23520">
                <a:tc>
                  <a:txBody>
                    <a:bodyPr/>
                    <a:lstStyle/>
                    <a:p>
                      <a:pPr algn="l"/>
                      <a:r>
                        <a:rPr lang="en-US" sz="1400" b="1" dirty="0" smtClean="0"/>
                        <a:t>Qsys </a:t>
                      </a:r>
                      <a:r>
                        <a:rPr lang="en-US" sz="1400" b="1" dirty="0" err="1" smtClean="0"/>
                        <a:t>NoC</a:t>
                      </a:r>
                      <a:r>
                        <a:rPr lang="en-US" sz="1400" b="1" dirty="0" smtClean="0"/>
                        <a:t>, fully combinational</a:t>
                      </a: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t>161 (+23%)</a:t>
                      </a:r>
                      <a:endParaRPr lang="en-US" sz="1400" b="1" dirty="0"/>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t>13999 (+10%)</a:t>
                      </a:r>
                      <a:endParaRPr lang="en-US" sz="1400" b="1" dirty="0"/>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51460">
                <a:tc>
                  <a:txBody>
                    <a:bodyPr/>
                    <a:lstStyle/>
                    <a:p>
                      <a:pPr algn="l"/>
                      <a:r>
                        <a:rPr lang="en-US" sz="1400" b="1" dirty="0" smtClean="0"/>
                        <a:t>Qsys </a:t>
                      </a:r>
                      <a:r>
                        <a:rPr lang="en-US" sz="1400" b="1" dirty="0" err="1" smtClean="0"/>
                        <a:t>NoC</a:t>
                      </a:r>
                      <a:r>
                        <a:rPr lang="en-US" sz="1400" b="1" dirty="0" smtClean="0"/>
                        <a:t>, 1 cycle</a:t>
                      </a:r>
                      <a:r>
                        <a:rPr lang="en-US" sz="1400" b="1" baseline="0" dirty="0" smtClean="0"/>
                        <a:t> network latency</a:t>
                      </a: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225 (+71%)</a:t>
                      </a: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t>11260 (-12%)</a:t>
                      </a:r>
                      <a:endParaRPr lang="en-US" sz="1400" b="1" dirty="0"/>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87960">
                <a:tc>
                  <a:txBody>
                    <a:bodyPr/>
                    <a:lstStyle/>
                    <a:p>
                      <a:pPr algn="l"/>
                      <a:r>
                        <a:rPr lang="en-US" sz="1400" b="1" dirty="0" smtClean="0"/>
                        <a:t>Qsys </a:t>
                      </a:r>
                      <a:r>
                        <a:rPr lang="en-US" sz="1400" b="1" dirty="0" err="1" smtClean="0"/>
                        <a:t>NoC</a:t>
                      </a:r>
                      <a:r>
                        <a:rPr lang="en-US" sz="1400" b="1" dirty="0" smtClean="0"/>
                        <a:t>, 2 cycle</a:t>
                      </a:r>
                      <a:r>
                        <a:rPr lang="en-US" sz="1400" b="1" baseline="0" dirty="0" smtClean="0"/>
                        <a:t> network latency</a:t>
                      </a: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243 (+85%)</a:t>
                      </a: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t>12761 (+0%)</a:t>
                      </a:r>
                      <a:endParaRPr lang="en-US" sz="1400" b="1" dirty="0"/>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87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Qsys </a:t>
                      </a:r>
                      <a:r>
                        <a:rPr lang="en-US" sz="1400" b="1" dirty="0" err="1" smtClean="0"/>
                        <a:t>NoC</a:t>
                      </a:r>
                      <a:r>
                        <a:rPr lang="en-US" sz="1400" b="1" dirty="0" smtClean="0"/>
                        <a:t>, 3 cycle</a:t>
                      </a:r>
                      <a:r>
                        <a:rPr lang="en-US" sz="1400" b="1" baseline="0" dirty="0" smtClean="0"/>
                        <a:t> network latency</a:t>
                      </a: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254</a:t>
                      </a:r>
                      <a:r>
                        <a:rPr lang="en-US" sz="1400" b="1" baseline="0" dirty="0" smtClean="0"/>
                        <a:t> </a:t>
                      </a:r>
                      <a:r>
                        <a:rPr lang="en-US" sz="1400" b="1" dirty="0" smtClean="0"/>
                        <a:t>(+93%)</a:t>
                      </a: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t>14206 (+11%)</a:t>
                      </a:r>
                      <a:endParaRPr lang="en-US" sz="1400" b="1" dirty="0"/>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l"/>
                      <a:r>
                        <a:rPr lang="en-US" sz="1400" b="1" dirty="0" smtClean="0"/>
                        <a:t>Qsys </a:t>
                      </a:r>
                      <a:r>
                        <a:rPr lang="en-US" sz="1400" b="1" dirty="0" err="1" smtClean="0"/>
                        <a:t>NoC</a:t>
                      </a:r>
                      <a:r>
                        <a:rPr lang="en-US" sz="1400" b="1" dirty="0" smtClean="0"/>
                        <a:t>, 4 cycle</a:t>
                      </a:r>
                      <a:r>
                        <a:rPr lang="en-US" sz="1400" b="1" baseline="0" dirty="0" smtClean="0"/>
                        <a:t> network latency</a:t>
                      </a: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314</a:t>
                      </a:r>
                      <a:r>
                        <a:rPr lang="en-US" sz="1400" b="1" baseline="0" dirty="0" smtClean="0"/>
                        <a:t> </a:t>
                      </a:r>
                      <a:r>
                        <a:rPr lang="en-US" sz="1400" b="1" dirty="0" smtClean="0"/>
                        <a:t>(+138%)</a:t>
                      </a: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t>26782</a:t>
                      </a:r>
                      <a:r>
                        <a:rPr lang="en-US" sz="1400" b="1" baseline="0" dirty="0" smtClean="0"/>
                        <a:t>(+110%)</a:t>
                      </a:r>
                      <a:endParaRPr lang="en-US" sz="1400" b="1" dirty="0"/>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2. More Scalable Design</a:t>
            </a:r>
          </a:p>
        </p:txBody>
      </p:sp>
      <p:grpSp>
        <p:nvGrpSpPr>
          <p:cNvPr id="2" name="Group 3"/>
          <p:cNvGrpSpPr>
            <a:grpSpLocks/>
          </p:cNvGrpSpPr>
          <p:nvPr/>
        </p:nvGrpSpPr>
        <p:grpSpPr bwMode="auto">
          <a:xfrm>
            <a:off x="598826" y="1338017"/>
            <a:ext cx="1754188" cy="3295650"/>
            <a:chOff x="693" y="7"/>
            <a:chExt cx="2375" cy="4461"/>
          </a:xfrm>
        </p:grpSpPr>
        <p:pic>
          <p:nvPicPr>
            <p:cNvPr id="11282" name="Picture 4"/>
            <p:cNvPicPr>
              <a:picLocks noChangeAspect="1" noChangeArrowheads="1"/>
            </p:cNvPicPr>
            <p:nvPr/>
          </p:nvPicPr>
          <p:blipFill>
            <a:blip r:embed="rId3"/>
            <a:srcRect/>
            <a:stretch>
              <a:fillRect/>
            </a:stretch>
          </p:blipFill>
          <p:spPr bwMode="auto">
            <a:xfrm>
              <a:off x="693" y="7"/>
              <a:ext cx="2366" cy="3139"/>
            </a:xfrm>
            <a:prstGeom prst="rect">
              <a:avLst/>
            </a:prstGeom>
            <a:noFill/>
            <a:ln w="9525" algn="ctr">
              <a:noFill/>
              <a:miter lim="800000"/>
              <a:headEnd/>
              <a:tailEnd/>
            </a:ln>
          </p:spPr>
        </p:pic>
        <p:pic>
          <p:nvPicPr>
            <p:cNvPr id="11283" name="Picture 5"/>
            <p:cNvPicPr>
              <a:picLocks noChangeAspect="1" noChangeArrowheads="1"/>
            </p:cNvPicPr>
            <p:nvPr/>
          </p:nvPicPr>
          <p:blipFill>
            <a:blip r:embed="rId4"/>
            <a:srcRect/>
            <a:stretch>
              <a:fillRect/>
            </a:stretch>
          </p:blipFill>
          <p:spPr bwMode="auto">
            <a:xfrm>
              <a:off x="697" y="3143"/>
              <a:ext cx="2371" cy="1325"/>
            </a:xfrm>
            <a:prstGeom prst="rect">
              <a:avLst/>
            </a:prstGeom>
            <a:noFill/>
            <a:ln w="9525" algn="ctr">
              <a:noFill/>
              <a:miter lim="800000"/>
              <a:headEnd/>
              <a:tailEnd/>
            </a:ln>
          </p:spPr>
        </p:pic>
      </p:grpSp>
      <p:sp>
        <p:nvSpPr>
          <p:cNvPr id="11270" name="Text Box 8"/>
          <p:cNvSpPr txBox="1">
            <a:spLocks noChangeArrowheads="1"/>
          </p:cNvSpPr>
          <p:nvPr/>
        </p:nvSpPr>
        <p:spPr bwMode="auto">
          <a:xfrm>
            <a:off x="633751" y="955429"/>
            <a:ext cx="1682750" cy="366713"/>
          </a:xfrm>
          <a:prstGeom prst="rect">
            <a:avLst/>
          </a:prstGeom>
          <a:noFill/>
          <a:ln w="9525" algn="ctr">
            <a:noFill/>
            <a:miter lim="800000"/>
            <a:headEnd/>
            <a:tailEnd/>
          </a:ln>
        </p:spPr>
        <p:txBody>
          <a:bodyPr wrap="none">
            <a:spAutoFit/>
          </a:bodyPr>
          <a:lstStyle/>
          <a:p>
            <a:r>
              <a:rPr lang="en-US" b="1" dirty="0"/>
              <a:t>SOPC Builder</a:t>
            </a:r>
          </a:p>
        </p:txBody>
      </p:sp>
      <p:sp>
        <p:nvSpPr>
          <p:cNvPr id="571402" name="Text Box 10"/>
          <p:cNvSpPr txBox="1">
            <a:spLocks noChangeArrowheads="1"/>
          </p:cNvSpPr>
          <p:nvPr/>
        </p:nvSpPr>
        <p:spPr bwMode="auto">
          <a:xfrm>
            <a:off x="4038572" y="1633170"/>
            <a:ext cx="742950" cy="366713"/>
          </a:xfrm>
          <a:prstGeom prst="rect">
            <a:avLst/>
          </a:prstGeom>
          <a:noFill/>
          <a:ln w="9525" algn="ctr">
            <a:noFill/>
            <a:miter lim="800000"/>
            <a:headEnd/>
            <a:tailEnd/>
          </a:ln>
        </p:spPr>
        <p:txBody>
          <a:bodyPr wrap="none">
            <a:spAutoFit/>
          </a:bodyPr>
          <a:lstStyle/>
          <a:p>
            <a:r>
              <a:rPr lang="en-US" b="1" dirty="0"/>
              <a:t>Qsys</a:t>
            </a:r>
          </a:p>
        </p:txBody>
      </p:sp>
      <p:sp>
        <p:nvSpPr>
          <p:cNvPr id="571403" name="Text Box 11"/>
          <p:cNvSpPr txBox="1">
            <a:spLocks noChangeArrowheads="1"/>
          </p:cNvSpPr>
          <p:nvPr/>
        </p:nvSpPr>
        <p:spPr bwMode="auto">
          <a:xfrm>
            <a:off x="6768708" y="1633170"/>
            <a:ext cx="1415772" cy="369332"/>
          </a:xfrm>
          <a:prstGeom prst="rect">
            <a:avLst/>
          </a:prstGeom>
          <a:solidFill>
            <a:schemeClr val="bg1"/>
          </a:solidFill>
          <a:ln w="9525" algn="ctr">
            <a:noFill/>
            <a:miter lim="800000"/>
            <a:headEnd/>
            <a:tailEnd/>
          </a:ln>
        </p:spPr>
        <p:txBody>
          <a:bodyPr wrap="none">
            <a:spAutoFit/>
          </a:bodyPr>
          <a:lstStyle/>
          <a:p>
            <a:r>
              <a:rPr lang="en-US" b="1" dirty="0" smtClean="0"/>
              <a:t>Subsystem</a:t>
            </a:r>
            <a:endParaRPr lang="en-US" b="1" dirty="0"/>
          </a:p>
        </p:txBody>
      </p:sp>
      <p:sp>
        <p:nvSpPr>
          <p:cNvPr id="571407" name="AutoShape 15"/>
          <p:cNvSpPr>
            <a:spLocks noChangeArrowheads="1"/>
          </p:cNvSpPr>
          <p:nvPr/>
        </p:nvSpPr>
        <p:spPr bwMode="auto">
          <a:xfrm>
            <a:off x="2508835" y="2650634"/>
            <a:ext cx="358924" cy="362665"/>
          </a:xfrm>
          <a:prstGeom prst="rightArrow">
            <a:avLst>
              <a:gd name="adj1" fmla="val 50000"/>
              <a:gd name="adj2" fmla="val 25000"/>
            </a:avLst>
          </a:prstGeom>
          <a:solidFill>
            <a:srgbClr val="00319E"/>
          </a:solidFill>
          <a:ln w="9525" algn="ctr">
            <a:noFill/>
            <a:miter lim="800000"/>
            <a:headEnd/>
            <a:tailEnd/>
          </a:ln>
        </p:spPr>
        <p:txBody>
          <a:bodyPr wrap="none" anchor="ctr"/>
          <a:lstStyle/>
          <a:p>
            <a:endParaRPr lang="en-US"/>
          </a:p>
        </p:txBody>
      </p:sp>
      <p:pic>
        <p:nvPicPr>
          <p:cNvPr id="11287" name="Picture 23"/>
          <p:cNvPicPr>
            <a:picLocks noChangeAspect="1" noChangeArrowheads="1"/>
          </p:cNvPicPr>
          <p:nvPr/>
        </p:nvPicPr>
        <p:blipFill>
          <a:blip r:embed="rId5"/>
          <a:srcRect/>
          <a:stretch>
            <a:fillRect/>
          </a:stretch>
        </p:blipFill>
        <p:spPr bwMode="auto">
          <a:xfrm>
            <a:off x="2990822" y="2019137"/>
            <a:ext cx="2741610" cy="1571788"/>
          </a:xfrm>
          <a:prstGeom prst="rect">
            <a:avLst/>
          </a:prstGeom>
          <a:noFill/>
          <a:ln w="9525" cap="flat" cmpd="sng" algn="ctr">
            <a:noFill/>
            <a:prstDash val="solid"/>
            <a:miter lim="800000"/>
            <a:headEnd/>
            <a:tailEnd/>
          </a:ln>
        </p:spPr>
      </p:pic>
      <p:pic>
        <p:nvPicPr>
          <p:cNvPr id="11289" name="Picture 25"/>
          <p:cNvPicPr>
            <a:picLocks noChangeAspect="1" noChangeArrowheads="1"/>
          </p:cNvPicPr>
          <p:nvPr/>
        </p:nvPicPr>
        <p:blipFill>
          <a:blip r:embed="rId6"/>
          <a:srcRect/>
          <a:stretch>
            <a:fillRect/>
          </a:stretch>
        </p:blipFill>
        <p:spPr bwMode="auto">
          <a:xfrm>
            <a:off x="6294442" y="2019137"/>
            <a:ext cx="2301478" cy="1566964"/>
          </a:xfrm>
          <a:prstGeom prst="rect">
            <a:avLst/>
          </a:prstGeom>
          <a:noFill/>
          <a:ln w="9525" cap="flat" cmpd="sng" algn="ctr">
            <a:noFill/>
            <a:prstDash val="solid"/>
            <a:miter lim="800000"/>
            <a:headEnd/>
            <a:tailEnd/>
          </a:ln>
        </p:spPr>
      </p:pic>
      <p:sp>
        <p:nvSpPr>
          <p:cNvPr id="15" name="Slide Number Placeholder 3"/>
          <p:cNvSpPr>
            <a:spLocks noGrp="1"/>
          </p:cNvSpPr>
          <p:nvPr>
            <p:ph type="sldNum" sz="quarter" idx="10"/>
          </p:nvPr>
        </p:nvSpPr>
        <p:spPr>
          <a:xfrm>
            <a:off x="350838" y="6588125"/>
            <a:ext cx="698500" cy="282575"/>
          </a:xfrm>
          <a:noFill/>
        </p:spPr>
        <p:txBody>
          <a:bodyPr/>
          <a:lstStyle/>
          <a:p>
            <a:fld id="{992E8442-FC7F-40B1-A47F-5DCEFEDD9CA6}" type="slidenum">
              <a:rPr lang="en-US"/>
              <a:pPr/>
              <a:t>18</a:t>
            </a:fld>
            <a:endParaRPr lang="en-US" dirty="0"/>
          </a:p>
        </p:txBody>
      </p:sp>
      <p:sp>
        <p:nvSpPr>
          <p:cNvPr id="18" name="AutoShape 15"/>
          <p:cNvSpPr>
            <a:spLocks noChangeArrowheads="1"/>
          </p:cNvSpPr>
          <p:nvPr/>
        </p:nvSpPr>
        <p:spPr bwMode="auto">
          <a:xfrm>
            <a:off x="5842585" y="2650634"/>
            <a:ext cx="358924" cy="362665"/>
          </a:xfrm>
          <a:prstGeom prst="rightArrow">
            <a:avLst>
              <a:gd name="adj1" fmla="val 50000"/>
              <a:gd name="adj2" fmla="val 25000"/>
            </a:avLst>
          </a:prstGeom>
          <a:solidFill>
            <a:srgbClr val="00319E"/>
          </a:solidFill>
          <a:ln w="9525" algn="ctr">
            <a:noFill/>
            <a:miter lim="800000"/>
            <a:headEnd/>
            <a:tailEnd/>
          </a:ln>
        </p:spPr>
        <p:txBody>
          <a:bodyPr wrap="none" anchor="ctr"/>
          <a:lstStyle/>
          <a:p>
            <a:endParaRPr lang="en-US"/>
          </a:p>
        </p:txBody>
      </p:sp>
      <p:sp>
        <p:nvSpPr>
          <p:cNvPr id="19" name="Content Placeholder 7"/>
          <p:cNvSpPr txBox="1">
            <a:spLocks/>
          </p:cNvSpPr>
          <p:nvPr/>
        </p:nvSpPr>
        <p:spPr bwMode="auto">
          <a:xfrm>
            <a:off x="471155" y="4860186"/>
            <a:ext cx="8331200" cy="1399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92500" lnSpcReduction="10000"/>
          </a:bodyPr>
          <a:lstStyle/>
          <a:p>
            <a:pPr marL="342900" marR="0" lvl="0" indent="-342900" algn="l" defTabSz="914400" rtl="0" eaLnBrk="1" fontAlgn="base" latinLnBrk="0" hangingPunct="1">
              <a:lnSpc>
                <a:spcPct val="100000"/>
              </a:lnSpc>
              <a:spcBef>
                <a:spcPct val="20000"/>
              </a:spcBef>
              <a:spcAft>
                <a:spcPct val="0"/>
              </a:spcAft>
              <a:buClr>
                <a:srgbClr val="003399"/>
              </a:buClr>
              <a:buSzPct val="75000"/>
              <a:buFont typeface="Wingdings" pitchFamily="2" charset="2"/>
              <a:buChar char="n"/>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Design with hierarchy</a:t>
            </a:r>
          </a:p>
          <a:p>
            <a:pPr marL="742950" marR="0" lvl="1" indent="-285750" algn="l" defTabSz="914400" rtl="0" eaLnBrk="1" fontAlgn="base" latinLnBrk="0" hangingPunct="1">
              <a:lnSpc>
                <a:spcPct val="100000"/>
              </a:lnSpc>
              <a:spcBef>
                <a:spcPct val="20000"/>
              </a:spcBef>
              <a:spcAft>
                <a:spcPct val="0"/>
              </a:spcAft>
              <a:buClr>
                <a:srgbClr val="003399"/>
              </a:buClr>
              <a:buSzPct val="90000"/>
              <a:buFont typeface="Symbol" pitchFamily="18" charset="2"/>
              <a:buChar char="-"/>
              <a:tabLst/>
              <a:defRPr/>
            </a:pPr>
            <a:r>
              <a:rPr kumimoji="0" lang="en-US" sz="2000" b="0" i="0" u="none" strike="noStrike" kern="0" cap="none" spc="0" normalizeH="0" baseline="0" noProof="0" dirty="0" smtClean="0">
                <a:ln>
                  <a:noFill/>
                </a:ln>
                <a:solidFill>
                  <a:schemeClr val="tx1"/>
                </a:solidFill>
                <a:effectLst/>
                <a:uLnTx/>
                <a:uFillTx/>
                <a:latin typeface="+mn-lt"/>
              </a:rPr>
              <a:t>Easily scalable with subsystem designs</a:t>
            </a:r>
          </a:p>
          <a:p>
            <a:pPr marL="738188" marR="0" lvl="1" indent="-280988" algn="l" defTabSz="914400" rtl="0" eaLnBrk="1" fontAlgn="base" latinLnBrk="0" hangingPunct="1">
              <a:lnSpc>
                <a:spcPct val="100000"/>
              </a:lnSpc>
              <a:spcBef>
                <a:spcPct val="20000"/>
              </a:spcBef>
              <a:spcAft>
                <a:spcPct val="0"/>
              </a:spcAft>
              <a:buClr>
                <a:srgbClr val="003399"/>
              </a:buClr>
              <a:buSzPct val="90000"/>
              <a:buFont typeface="Symbol" pitchFamily="18" charset="2"/>
              <a:buChar char="-"/>
              <a:tabLst/>
              <a:defRPr/>
            </a:pPr>
            <a:r>
              <a:rPr lang="en-US" sz="2000" kern="0" dirty="0" smtClean="0">
                <a:latin typeface="+mn-lt"/>
              </a:rPr>
              <a:t>Fewer components = Faster GUI response and more</a:t>
            </a:r>
            <a:br>
              <a:rPr lang="en-US" sz="2000" kern="0" dirty="0" smtClean="0">
                <a:latin typeface="+mn-lt"/>
              </a:rPr>
            </a:br>
            <a:r>
              <a:rPr lang="en-US" sz="2000" kern="0" dirty="0" smtClean="0">
                <a:latin typeface="+mn-lt"/>
              </a:rPr>
              <a:t>manageable design</a:t>
            </a:r>
            <a:endParaRPr kumimoji="0" lang="en-US" sz="2000" b="0" i="0" u="none" strike="noStrike" kern="0" cap="none" spc="0" normalizeH="0" baseline="0" noProof="0" dirty="0" smtClean="0">
              <a:ln>
                <a:noFill/>
              </a:ln>
              <a:solidFill>
                <a:schemeClr val="tx1"/>
              </a:solidFill>
              <a:effectLst/>
              <a:uLnTx/>
              <a:uFillTx/>
              <a:latin typeface="+mn-lt"/>
            </a:endParaRPr>
          </a:p>
        </p:txBody>
      </p:sp>
      <p:sp>
        <p:nvSpPr>
          <p:cNvPr id="16" name="Rectangle 15"/>
          <p:cNvSpPr/>
          <p:nvPr/>
        </p:nvSpPr>
        <p:spPr bwMode="auto">
          <a:xfrm>
            <a:off x="590550" y="1323975"/>
            <a:ext cx="1752600" cy="3314700"/>
          </a:xfrm>
          <a:prstGeom prst="rect">
            <a:avLst/>
          </a:prstGeom>
          <a:noFill/>
          <a:ln w="19050"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a:off x="2975610" y="2025015"/>
            <a:ext cx="2739390" cy="1571625"/>
          </a:xfrm>
          <a:prstGeom prst="rect">
            <a:avLst/>
          </a:prstGeom>
          <a:noFill/>
          <a:ln w="19050"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a:off x="3017492" y="2593290"/>
            <a:ext cx="2687242" cy="445534"/>
          </a:xfrm>
          <a:prstGeom prst="rect">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a:off x="6286500" y="2009775"/>
            <a:ext cx="2301240" cy="1579245"/>
          </a:xfrm>
          <a:prstGeom prst="rect">
            <a:avLst/>
          </a:prstGeom>
          <a:noFill/>
          <a:ln w="19050"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71403"/>
                                        </p:tgtEl>
                                        <p:attrNameLst>
                                          <p:attrName>style.visibility</p:attrName>
                                        </p:attrNameLst>
                                      </p:cBhvr>
                                      <p:to>
                                        <p:strVal val="visible"/>
                                      </p:to>
                                    </p:set>
                                    <p:animEffect transition="in" filter="blinds(horizontal)">
                                      <p:cBhvr>
                                        <p:cTn id="10" dur="500"/>
                                        <p:tgtEl>
                                          <p:spTgt spid="571403"/>
                                        </p:tgtEl>
                                      </p:cBhvr>
                                    </p:animEffect>
                                  </p:childTnLst>
                                </p:cTn>
                              </p:par>
                              <p:par>
                                <p:cTn id="11" presetID="3" presetClass="entr" presetSubtype="10" fill="hold" nodeType="withEffect">
                                  <p:stCondLst>
                                    <p:cond delay="0"/>
                                  </p:stCondLst>
                                  <p:childTnLst>
                                    <p:set>
                                      <p:cBhvr>
                                        <p:cTn id="12" dur="1" fill="hold">
                                          <p:stCondLst>
                                            <p:cond delay="0"/>
                                          </p:stCondLst>
                                        </p:cTn>
                                        <p:tgtEl>
                                          <p:spTgt spid="11289"/>
                                        </p:tgtEl>
                                        <p:attrNameLst>
                                          <p:attrName>style.visibility</p:attrName>
                                        </p:attrNameLst>
                                      </p:cBhvr>
                                      <p:to>
                                        <p:strVal val="visible"/>
                                      </p:to>
                                    </p:set>
                                    <p:animEffect transition="in" filter="blinds(horizontal)">
                                      <p:cBhvr>
                                        <p:cTn id="13" dur="500"/>
                                        <p:tgtEl>
                                          <p:spTgt spid="1128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dissolv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403" grpId="0" animBg="1"/>
      <p:bldP spid="18" grpId="0" animBg="1"/>
      <p:bldP spid="27"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lide Number Placeholder 3"/>
          <p:cNvSpPr>
            <a:spLocks noGrp="1"/>
          </p:cNvSpPr>
          <p:nvPr>
            <p:ph type="sldNum" sz="quarter" idx="10"/>
          </p:nvPr>
        </p:nvSpPr>
        <p:spPr>
          <a:xfrm>
            <a:off x="350838" y="6579072"/>
            <a:ext cx="698500" cy="282575"/>
          </a:xfrm>
        </p:spPr>
        <p:txBody>
          <a:bodyPr/>
          <a:lstStyle/>
          <a:p>
            <a:pPr>
              <a:defRPr/>
            </a:pPr>
            <a:fld id="{1DAE22F5-C28C-46C3-A039-E615ECEB2349}" type="slidenum">
              <a:rPr lang="en-US" smtClean="0"/>
              <a:pPr>
                <a:defRPr/>
              </a:pPr>
              <a:t>19</a:t>
            </a:fld>
            <a:endParaRPr lang="en-US" dirty="0"/>
          </a:p>
        </p:txBody>
      </p:sp>
      <p:sp>
        <p:nvSpPr>
          <p:cNvPr id="104" name="Rectangle 4"/>
          <p:cNvSpPr>
            <a:spLocks noGrp="1" noChangeArrowheads="1"/>
          </p:cNvSpPr>
          <p:nvPr>
            <p:ph type="title"/>
          </p:nvPr>
        </p:nvSpPr>
        <p:spPr>
          <a:xfrm>
            <a:off x="350838" y="273050"/>
            <a:ext cx="8331200" cy="914400"/>
          </a:xfrm>
        </p:spPr>
        <p:txBody>
          <a:bodyPr/>
          <a:lstStyle/>
          <a:p>
            <a:r>
              <a:rPr lang="en-US" dirty="0" smtClean="0"/>
              <a:t>3.  Industry-Standard Interfaces</a:t>
            </a:r>
          </a:p>
        </p:txBody>
      </p:sp>
      <p:sp>
        <p:nvSpPr>
          <p:cNvPr id="105" name="Rectangle 5"/>
          <p:cNvSpPr>
            <a:spLocks noGrp="1" noChangeArrowheads="1"/>
          </p:cNvSpPr>
          <p:nvPr>
            <p:ph type="body" sz="half" idx="1"/>
          </p:nvPr>
        </p:nvSpPr>
        <p:spPr>
          <a:xfrm>
            <a:off x="373698" y="897078"/>
            <a:ext cx="8420100" cy="4679950"/>
          </a:xfrm>
        </p:spPr>
        <p:txBody>
          <a:bodyPr/>
          <a:lstStyle/>
          <a:p>
            <a:r>
              <a:rPr lang="en-US" sz="2400" dirty="0" smtClean="0"/>
              <a:t>Qsys supports mixing of different interfaces</a:t>
            </a:r>
          </a:p>
        </p:txBody>
      </p:sp>
      <p:graphicFrame>
        <p:nvGraphicFramePr>
          <p:cNvPr id="106" name="Group 6"/>
          <p:cNvGraphicFramePr>
            <a:graphicFrameLocks noGrp="1"/>
          </p:cNvGraphicFramePr>
          <p:nvPr>
            <p:ph sz="half" idx="2"/>
          </p:nvPr>
        </p:nvGraphicFramePr>
        <p:xfrm>
          <a:off x="537210" y="4048568"/>
          <a:ext cx="8092439" cy="1158240"/>
        </p:xfrm>
        <a:graphic>
          <a:graphicData uri="http://schemas.openxmlformats.org/drawingml/2006/table">
            <a:tbl>
              <a:tblPr/>
              <a:tblGrid>
                <a:gridCol w="2416763"/>
                <a:gridCol w="5675676"/>
              </a:tblGrid>
              <a:tr h="128588">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Developer</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Standard Interface Protocol</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0070C0"/>
                    </a:solidFill>
                  </a:tcPr>
                </a:tc>
              </a:tr>
              <a:tr h="211138">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Avalon</a:t>
                      </a:r>
                      <a:r>
                        <a:rPr kumimoji="0" lang="en-US" sz="2000" b="0" i="0" u="none" strike="noStrike" cap="none" normalizeH="0" baseline="30000" dirty="0" smtClean="0">
                          <a:ln>
                            <a:noFill/>
                          </a:ln>
                          <a:solidFill>
                            <a:schemeClr val="tx1"/>
                          </a:solidFill>
                          <a:effectLst/>
                          <a:latin typeface="Arial" charset="0"/>
                        </a:rPr>
                        <a:t>®</a:t>
                      </a:r>
                      <a:r>
                        <a:rPr kumimoji="0" lang="en-US" sz="2000" b="0" i="0" u="none" strike="noStrike" cap="none" normalizeH="0" baseline="0" dirty="0" smtClean="0">
                          <a:ln>
                            <a:noFill/>
                          </a:ln>
                          <a:solidFill>
                            <a:schemeClr val="tx1"/>
                          </a:solidFill>
                          <a:effectLst/>
                          <a:latin typeface="Arial" charset="0"/>
                        </a:rPr>
                        <a:t> Interfaces</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r>
              <a:tr h="139700">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endParaRPr kumimoji="0" lang="en-US" sz="20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defRPr/>
                      </a:pPr>
                      <a:r>
                        <a:rPr kumimoji="0" lang="en-US" sz="2000" b="0" i="0" u="none" strike="noStrike" cap="none" normalizeH="0" baseline="0" dirty="0" smtClean="0">
                          <a:ln>
                            <a:noFill/>
                          </a:ln>
                          <a:solidFill>
                            <a:schemeClr val="tx1"/>
                          </a:solidFill>
                          <a:effectLst/>
                          <a:latin typeface="Arial" charset="0"/>
                        </a:rPr>
                        <a:t>AMBA</a:t>
                      </a:r>
                      <a:r>
                        <a:rPr kumimoji="0" lang="en-US" sz="2000" b="0" i="0" u="none" strike="noStrike" cap="none" normalizeH="0" baseline="30000" dirty="0" smtClean="0">
                          <a:ln>
                            <a:noFill/>
                          </a:ln>
                          <a:solidFill>
                            <a:schemeClr val="tx1"/>
                          </a:solidFill>
                          <a:effectLst/>
                          <a:latin typeface="Arial" charset="0"/>
                        </a:rPr>
                        <a:t>®</a:t>
                      </a:r>
                      <a:r>
                        <a:rPr kumimoji="0" lang="en-US" sz="2000" b="0" i="0" u="none" strike="noStrike" cap="none" normalizeH="0" baseline="0" dirty="0" smtClean="0">
                          <a:ln>
                            <a:noFill/>
                          </a:ln>
                          <a:solidFill>
                            <a:schemeClr val="tx1"/>
                          </a:solidFill>
                          <a:effectLst/>
                          <a:latin typeface="Arial" charset="0"/>
                        </a:rPr>
                        <a:t>  AXI3*, AXI4*</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r>
            </a:tbl>
          </a:graphicData>
        </a:graphic>
      </p:graphicFrame>
      <p:pic>
        <p:nvPicPr>
          <p:cNvPr id="107" name="Picture 29"/>
          <p:cNvPicPr>
            <a:picLocks noChangeAspect="1" noChangeArrowheads="1"/>
          </p:cNvPicPr>
          <p:nvPr/>
        </p:nvPicPr>
        <p:blipFill>
          <a:blip r:embed="rId3"/>
          <a:srcRect/>
          <a:stretch>
            <a:fillRect/>
          </a:stretch>
        </p:blipFill>
        <p:spPr bwMode="auto">
          <a:xfrm>
            <a:off x="1203728" y="4474676"/>
            <a:ext cx="1130300" cy="277813"/>
          </a:xfrm>
          <a:prstGeom prst="rect">
            <a:avLst/>
          </a:prstGeom>
          <a:noFill/>
          <a:ln w="9525">
            <a:noFill/>
            <a:miter lim="800000"/>
            <a:headEnd/>
            <a:tailEnd/>
          </a:ln>
        </p:spPr>
      </p:pic>
      <p:sp>
        <p:nvSpPr>
          <p:cNvPr id="108" name="Text Box 36"/>
          <p:cNvSpPr txBox="1">
            <a:spLocks noChangeArrowheads="1"/>
          </p:cNvSpPr>
          <p:nvPr/>
        </p:nvSpPr>
        <p:spPr bwMode="auto">
          <a:xfrm>
            <a:off x="1603119" y="5513231"/>
            <a:ext cx="6080704" cy="892552"/>
          </a:xfrm>
          <a:prstGeom prst="rect">
            <a:avLst/>
          </a:prstGeom>
          <a:noFill/>
          <a:ln w="9525" algn="ctr">
            <a:noFill/>
            <a:miter lim="800000"/>
            <a:headEnd/>
            <a:tailEnd/>
          </a:ln>
        </p:spPr>
        <p:txBody>
          <a:bodyPr wrap="none">
            <a:spAutoFit/>
          </a:bodyPr>
          <a:lstStyle/>
          <a:p>
            <a:pPr algn="ctr"/>
            <a:r>
              <a:rPr lang="en-US" sz="2600" i="1" dirty="0" smtClean="0">
                <a:solidFill>
                  <a:srgbClr val="00C1BE"/>
                </a:solidFill>
                <a:latin typeface="Arial Black" pitchFamily="34" charset="0"/>
              </a:rPr>
              <a:t>Design with Standard Interfaces</a:t>
            </a:r>
            <a:br>
              <a:rPr lang="en-US" sz="2600" i="1" dirty="0" smtClean="0">
                <a:solidFill>
                  <a:srgbClr val="00C1BE"/>
                </a:solidFill>
                <a:latin typeface="Arial Black" pitchFamily="34" charset="0"/>
              </a:rPr>
            </a:br>
            <a:r>
              <a:rPr lang="en-US" sz="2600" i="1" dirty="0" smtClean="0">
                <a:solidFill>
                  <a:srgbClr val="00C1BE"/>
                </a:solidFill>
                <a:latin typeface="Arial Black" pitchFamily="34" charset="0"/>
              </a:rPr>
              <a:t>and Let the Tool do the Rest!</a:t>
            </a:r>
            <a:endParaRPr lang="en-US" sz="2600" i="1" dirty="0">
              <a:solidFill>
                <a:srgbClr val="00C1BE"/>
              </a:solidFill>
              <a:latin typeface="Arial Black" pitchFamily="34" charset="0"/>
            </a:endParaRPr>
          </a:p>
        </p:txBody>
      </p:sp>
      <p:sp>
        <p:nvSpPr>
          <p:cNvPr id="109" name="TextBox 108"/>
          <p:cNvSpPr txBox="1"/>
          <p:nvPr/>
        </p:nvSpPr>
        <p:spPr>
          <a:xfrm>
            <a:off x="441858" y="5237251"/>
            <a:ext cx="2190023" cy="246221"/>
          </a:xfrm>
          <a:prstGeom prst="rect">
            <a:avLst/>
          </a:prstGeom>
          <a:noFill/>
        </p:spPr>
        <p:txBody>
          <a:bodyPr wrap="none" rtlCol="0">
            <a:spAutoFit/>
          </a:bodyPr>
          <a:lstStyle/>
          <a:p>
            <a:r>
              <a:rPr lang="en-US" sz="1000" b="1" dirty="0" smtClean="0"/>
              <a:t>*AXI3 and AXI4 support in 2011+</a:t>
            </a:r>
            <a:endParaRPr lang="en-US" sz="1100" dirty="0"/>
          </a:p>
        </p:txBody>
      </p:sp>
      <p:grpSp>
        <p:nvGrpSpPr>
          <p:cNvPr id="110" name="Group 109"/>
          <p:cNvGrpSpPr/>
          <p:nvPr/>
        </p:nvGrpSpPr>
        <p:grpSpPr>
          <a:xfrm>
            <a:off x="550545" y="1390259"/>
            <a:ext cx="8021638" cy="2530231"/>
            <a:chOff x="276225" y="1607429"/>
            <a:chExt cx="8021638" cy="2530231"/>
          </a:xfrm>
        </p:grpSpPr>
        <p:sp>
          <p:nvSpPr>
            <p:cNvPr id="111" name="Rectangle 53"/>
            <p:cNvSpPr>
              <a:spLocks noChangeArrowheads="1"/>
            </p:cNvSpPr>
            <p:nvPr/>
          </p:nvSpPr>
          <p:spPr bwMode="auto">
            <a:xfrm>
              <a:off x="2093913" y="1615440"/>
              <a:ext cx="4430712" cy="2522220"/>
            </a:xfrm>
            <a:prstGeom prst="rect">
              <a:avLst/>
            </a:prstGeom>
            <a:solidFill>
              <a:srgbClr val="C0C0C0"/>
            </a:solidFill>
            <a:ln w="9525" algn="ctr">
              <a:noFill/>
              <a:miter lim="800000"/>
              <a:headEnd/>
              <a:tailEnd/>
            </a:ln>
          </p:spPr>
          <p:txBody>
            <a:bodyPr anchor="ctr"/>
            <a:lstStyle/>
            <a:p>
              <a:endParaRPr lang="en-US"/>
            </a:p>
          </p:txBody>
        </p:sp>
        <p:sp>
          <p:nvSpPr>
            <p:cNvPr id="112" name="Rectangle 106"/>
            <p:cNvSpPr>
              <a:spLocks noChangeArrowheads="1"/>
            </p:cNvSpPr>
            <p:nvPr/>
          </p:nvSpPr>
          <p:spPr bwMode="auto">
            <a:xfrm>
              <a:off x="3263900" y="1969350"/>
              <a:ext cx="2065338" cy="1735138"/>
            </a:xfrm>
            <a:prstGeom prst="rect">
              <a:avLst/>
            </a:prstGeom>
            <a:solidFill>
              <a:srgbClr val="808080"/>
            </a:solidFill>
            <a:ln w="9525" algn="ctr">
              <a:noFill/>
              <a:miter lim="800000"/>
              <a:headEnd/>
              <a:tailEnd/>
            </a:ln>
          </p:spPr>
          <p:txBody>
            <a:bodyPr wrap="none" anchor="ctr">
              <a:spAutoFit/>
            </a:bodyPr>
            <a:lstStyle/>
            <a:p>
              <a:endParaRPr lang="en-US"/>
            </a:p>
          </p:txBody>
        </p:sp>
        <p:sp>
          <p:nvSpPr>
            <p:cNvPr id="113" name="Text Box 33"/>
            <p:cNvSpPr txBox="1">
              <a:spLocks noChangeArrowheads="1"/>
            </p:cNvSpPr>
            <p:nvPr/>
          </p:nvSpPr>
          <p:spPr bwMode="auto">
            <a:xfrm>
              <a:off x="6681788" y="3352344"/>
              <a:ext cx="511175" cy="336550"/>
            </a:xfrm>
            <a:prstGeom prst="rect">
              <a:avLst/>
            </a:prstGeom>
            <a:solidFill>
              <a:srgbClr val="99CCFF"/>
            </a:solidFill>
            <a:ln w="9525" algn="ctr">
              <a:noFill/>
              <a:miter lim="800000"/>
              <a:headEnd/>
              <a:tailEnd/>
            </a:ln>
          </p:spPr>
          <p:txBody>
            <a:bodyPr wrap="none"/>
            <a:lstStyle/>
            <a:p>
              <a:r>
                <a:rPr lang="en-US" dirty="0">
                  <a:solidFill>
                    <a:schemeClr val="tx1"/>
                  </a:solidFill>
                </a:rPr>
                <a:t>AXI</a:t>
              </a:r>
            </a:p>
          </p:txBody>
        </p:sp>
        <p:sp>
          <p:nvSpPr>
            <p:cNvPr id="114" name="Line 47"/>
            <p:cNvSpPr>
              <a:spLocks noChangeShapeType="1"/>
            </p:cNvSpPr>
            <p:nvPr/>
          </p:nvSpPr>
          <p:spPr bwMode="auto">
            <a:xfrm>
              <a:off x="2632075" y="2124925"/>
              <a:ext cx="838200" cy="0"/>
            </a:xfrm>
            <a:prstGeom prst="line">
              <a:avLst/>
            </a:prstGeom>
            <a:noFill/>
            <a:ln w="9525">
              <a:solidFill>
                <a:schemeClr val="tx1"/>
              </a:solidFill>
              <a:round/>
              <a:headEnd type="triangle" w="med" len="med"/>
              <a:tailEnd type="triangle" w="med" len="med"/>
            </a:ln>
          </p:spPr>
          <p:txBody>
            <a:bodyPr>
              <a:spAutoFit/>
            </a:bodyPr>
            <a:lstStyle/>
            <a:p>
              <a:endParaRPr lang="en-US"/>
            </a:p>
          </p:txBody>
        </p:sp>
        <p:sp>
          <p:nvSpPr>
            <p:cNvPr id="115" name="Line 48"/>
            <p:cNvSpPr>
              <a:spLocks noChangeShapeType="1"/>
            </p:cNvSpPr>
            <p:nvPr/>
          </p:nvSpPr>
          <p:spPr bwMode="auto">
            <a:xfrm>
              <a:off x="2620963" y="2850413"/>
              <a:ext cx="860425" cy="0"/>
            </a:xfrm>
            <a:prstGeom prst="line">
              <a:avLst/>
            </a:prstGeom>
            <a:noFill/>
            <a:ln w="9525">
              <a:solidFill>
                <a:schemeClr val="tx1"/>
              </a:solidFill>
              <a:round/>
              <a:headEnd type="triangle" w="med" len="med"/>
              <a:tailEnd type="triangle" w="med" len="med"/>
            </a:ln>
          </p:spPr>
          <p:txBody>
            <a:bodyPr>
              <a:spAutoFit/>
            </a:bodyPr>
            <a:lstStyle/>
            <a:p>
              <a:endParaRPr lang="en-US"/>
            </a:p>
          </p:txBody>
        </p:sp>
        <p:sp>
          <p:nvSpPr>
            <p:cNvPr id="116" name="Line 49"/>
            <p:cNvSpPr>
              <a:spLocks noChangeShapeType="1"/>
            </p:cNvSpPr>
            <p:nvPr/>
          </p:nvSpPr>
          <p:spPr bwMode="auto">
            <a:xfrm>
              <a:off x="2620963" y="3572725"/>
              <a:ext cx="871537" cy="0"/>
            </a:xfrm>
            <a:prstGeom prst="line">
              <a:avLst/>
            </a:prstGeom>
            <a:noFill/>
            <a:ln w="9525">
              <a:solidFill>
                <a:schemeClr val="tx1"/>
              </a:solidFill>
              <a:round/>
              <a:headEnd type="triangle" w="med" len="med"/>
              <a:tailEnd type="triangle" w="med" len="med"/>
            </a:ln>
          </p:spPr>
          <p:txBody>
            <a:bodyPr>
              <a:spAutoFit/>
            </a:bodyPr>
            <a:lstStyle/>
            <a:p>
              <a:endParaRPr lang="en-US"/>
            </a:p>
          </p:txBody>
        </p:sp>
        <p:sp>
          <p:nvSpPr>
            <p:cNvPr id="117" name="Line 58"/>
            <p:cNvSpPr>
              <a:spLocks noChangeShapeType="1"/>
            </p:cNvSpPr>
            <p:nvPr/>
          </p:nvSpPr>
          <p:spPr bwMode="auto">
            <a:xfrm>
              <a:off x="3824605" y="2101113"/>
              <a:ext cx="890588" cy="0"/>
            </a:xfrm>
            <a:prstGeom prst="line">
              <a:avLst/>
            </a:prstGeom>
            <a:noFill/>
            <a:ln w="9525">
              <a:solidFill>
                <a:schemeClr val="tx1"/>
              </a:solidFill>
              <a:round/>
              <a:headEnd type="triangle" w="med" len="med"/>
              <a:tailEnd type="triangle" w="med" len="med"/>
            </a:ln>
          </p:spPr>
          <p:txBody>
            <a:bodyPr>
              <a:spAutoFit/>
            </a:bodyPr>
            <a:lstStyle/>
            <a:p>
              <a:endParaRPr lang="en-US"/>
            </a:p>
          </p:txBody>
        </p:sp>
        <p:sp>
          <p:nvSpPr>
            <p:cNvPr id="118" name="Line 60"/>
            <p:cNvSpPr>
              <a:spLocks noChangeShapeType="1"/>
            </p:cNvSpPr>
            <p:nvPr/>
          </p:nvSpPr>
          <p:spPr bwMode="auto">
            <a:xfrm>
              <a:off x="3834765" y="2215413"/>
              <a:ext cx="903288" cy="588962"/>
            </a:xfrm>
            <a:prstGeom prst="line">
              <a:avLst/>
            </a:prstGeom>
            <a:noFill/>
            <a:ln w="9525">
              <a:solidFill>
                <a:schemeClr val="tx1"/>
              </a:solidFill>
              <a:round/>
              <a:headEnd type="triangle" w="med" len="med"/>
              <a:tailEnd type="triangle" w="med" len="med"/>
            </a:ln>
          </p:spPr>
          <p:txBody>
            <a:bodyPr>
              <a:spAutoFit/>
            </a:bodyPr>
            <a:lstStyle/>
            <a:p>
              <a:endParaRPr lang="en-US"/>
            </a:p>
          </p:txBody>
        </p:sp>
        <p:sp>
          <p:nvSpPr>
            <p:cNvPr id="119" name="Line 61"/>
            <p:cNvSpPr>
              <a:spLocks noChangeShapeType="1"/>
            </p:cNvSpPr>
            <p:nvPr/>
          </p:nvSpPr>
          <p:spPr bwMode="auto">
            <a:xfrm flipV="1">
              <a:off x="3809365" y="2164613"/>
              <a:ext cx="928688" cy="627062"/>
            </a:xfrm>
            <a:prstGeom prst="line">
              <a:avLst/>
            </a:prstGeom>
            <a:noFill/>
            <a:ln w="9525">
              <a:solidFill>
                <a:schemeClr val="tx1"/>
              </a:solidFill>
              <a:round/>
              <a:headEnd type="triangle" w="med" len="med"/>
              <a:tailEnd type="triangle" w="med" len="med"/>
            </a:ln>
          </p:spPr>
          <p:txBody>
            <a:bodyPr>
              <a:spAutoFit/>
            </a:bodyPr>
            <a:lstStyle/>
            <a:p>
              <a:endParaRPr lang="en-US"/>
            </a:p>
          </p:txBody>
        </p:sp>
        <p:sp>
          <p:nvSpPr>
            <p:cNvPr id="120" name="Text Box 62"/>
            <p:cNvSpPr txBox="1">
              <a:spLocks noChangeArrowheads="1"/>
            </p:cNvSpPr>
            <p:nvPr/>
          </p:nvSpPr>
          <p:spPr bwMode="auto">
            <a:xfrm>
              <a:off x="3340100" y="3714013"/>
              <a:ext cx="1957388" cy="336550"/>
            </a:xfrm>
            <a:prstGeom prst="rect">
              <a:avLst/>
            </a:prstGeom>
            <a:noFill/>
            <a:ln w="9525" algn="ctr">
              <a:noFill/>
              <a:miter lim="800000"/>
              <a:headEnd/>
              <a:tailEnd/>
            </a:ln>
          </p:spPr>
          <p:txBody>
            <a:bodyPr wrap="none">
              <a:spAutoFit/>
            </a:bodyPr>
            <a:lstStyle/>
            <a:p>
              <a:pPr algn="ctr"/>
              <a:r>
                <a:rPr lang="en-US" b="1" dirty="0">
                  <a:solidFill>
                    <a:schemeClr val="tx1"/>
                  </a:solidFill>
                </a:rPr>
                <a:t>Qsys Interconnect</a:t>
              </a:r>
            </a:p>
          </p:txBody>
        </p:sp>
        <p:sp>
          <p:nvSpPr>
            <p:cNvPr id="121" name="Line 68"/>
            <p:cNvSpPr>
              <a:spLocks noChangeShapeType="1"/>
            </p:cNvSpPr>
            <p:nvPr/>
          </p:nvSpPr>
          <p:spPr bwMode="auto">
            <a:xfrm>
              <a:off x="3834765" y="2937725"/>
              <a:ext cx="903288" cy="588963"/>
            </a:xfrm>
            <a:prstGeom prst="line">
              <a:avLst/>
            </a:prstGeom>
            <a:noFill/>
            <a:ln w="9525">
              <a:solidFill>
                <a:schemeClr val="tx1"/>
              </a:solidFill>
              <a:round/>
              <a:headEnd type="triangle" w="med" len="med"/>
              <a:tailEnd type="triangle" w="med" len="med"/>
            </a:ln>
          </p:spPr>
          <p:txBody>
            <a:bodyPr>
              <a:spAutoFit/>
            </a:bodyPr>
            <a:lstStyle/>
            <a:p>
              <a:endParaRPr lang="en-US"/>
            </a:p>
          </p:txBody>
        </p:sp>
        <p:sp>
          <p:nvSpPr>
            <p:cNvPr id="122" name="Line 69"/>
            <p:cNvSpPr>
              <a:spLocks noChangeShapeType="1"/>
            </p:cNvSpPr>
            <p:nvPr/>
          </p:nvSpPr>
          <p:spPr bwMode="auto">
            <a:xfrm flipV="1">
              <a:off x="3809365" y="2886925"/>
              <a:ext cx="928688" cy="627063"/>
            </a:xfrm>
            <a:prstGeom prst="line">
              <a:avLst/>
            </a:prstGeom>
            <a:noFill/>
            <a:ln w="9525">
              <a:solidFill>
                <a:schemeClr val="tx1"/>
              </a:solidFill>
              <a:round/>
              <a:headEnd type="triangle" w="med" len="med"/>
              <a:tailEnd type="triangle" w="med" len="med"/>
            </a:ln>
          </p:spPr>
          <p:txBody>
            <a:bodyPr>
              <a:spAutoFit/>
            </a:bodyPr>
            <a:lstStyle/>
            <a:p>
              <a:endParaRPr lang="en-US"/>
            </a:p>
          </p:txBody>
        </p:sp>
        <p:sp>
          <p:nvSpPr>
            <p:cNvPr id="123" name="Text Box 163"/>
            <p:cNvSpPr txBox="1">
              <a:spLocks noChangeArrowheads="1"/>
            </p:cNvSpPr>
            <p:nvPr/>
          </p:nvSpPr>
          <p:spPr bwMode="auto">
            <a:xfrm>
              <a:off x="5412270" y="1607429"/>
              <a:ext cx="1101584" cy="230832"/>
            </a:xfrm>
            <a:prstGeom prst="rect">
              <a:avLst/>
            </a:prstGeom>
            <a:noFill/>
            <a:ln w="9525" algn="ctr">
              <a:noFill/>
              <a:miter lim="800000"/>
              <a:headEnd/>
              <a:tailEnd/>
            </a:ln>
          </p:spPr>
          <p:txBody>
            <a:bodyPr wrap="none">
              <a:spAutoFit/>
            </a:bodyPr>
            <a:lstStyle/>
            <a:p>
              <a:r>
                <a:rPr lang="en-US" sz="900" b="1" dirty="0">
                  <a:solidFill>
                    <a:schemeClr val="tx1"/>
                  </a:solidFill>
                </a:rPr>
                <a:t>Example </a:t>
              </a:r>
              <a:r>
                <a:rPr lang="en-US" sz="900" b="1" dirty="0" smtClean="0">
                  <a:solidFill>
                    <a:schemeClr val="tx1"/>
                  </a:solidFill>
                </a:rPr>
                <a:t>System</a:t>
              </a:r>
              <a:endParaRPr lang="en-US" sz="900" b="1" dirty="0">
                <a:solidFill>
                  <a:schemeClr val="tx1"/>
                </a:solidFill>
              </a:endParaRPr>
            </a:p>
          </p:txBody>
        </p:sp>
        <p:sp>
          <p:nvSpPr>
            <p:cNvPr id="124" name="Rectangle 165"/>
            <p:cNvSpPr>
              <a:spLocks noChangeArrowheads="1"/>
            </p:cNvSpPr>
            <p:nvPr/>
          </p:nvSpPr>
          <p:spPr bwMode="auto">
            <a:xfrm>
              <a:off x="276225" y="1897913"/>
              <a:ext cx="1620838" cy="485775"/>
            </a:xfrm>
            <a:prstGeom prst="rect">
              <a:avLst/>
            </a:prstGeom>
            <a:noFill/>
            <a:ln w="9525" algn="ctr">
              <a:solidFill>
                <a:schemeClr val="tx1"/>
              </a:solidFill>
              <a:miter lim="800000"/>
              <a:headEnd/>
              <a:tailEnd/>
            </a:ln>
          </p:spPr>
          <p:txBody>
            <a:bodyPr wrap="none" anchor="ctr"/>
            <a:lstStyle/>
            <a:p>
              <a:r>
                <a:rPr lang="en-US" sz="1600" dirty="0">
                  <a:solidFill>
                    <a:schemeClr val="tx1"/>
                  </a:solidFill>
                </a:rPr>
                <a:t>Master</a:t>
              </a:r>
            </a:p>
            <a:p>
              <a:r>
                <a:rPr lang="en-US" sz="1600" dirty="0">
                  <a:solidFill>
                    <a:schemeClr val="tx1"/>
                  </a:solidFill>
                </a:rPr>
                <a:t>    1</a:t>
              </a:r>
            </a:p>
          </p:txBody>
        </p:sp>
        <p:sp>
          <p:nvSpPr>
            <p:cNvPr id="125" name="Rectangle 166"/>
            <p:cNvSpPr>
              <a:spLocks noChangeArrowheads="1"/>
            </p:cNvSpPr>
            <p:nvPr/>
          </p:nvSpPr>
          <p:spPr bwMode="auto">
            <a:xfrm>
              <a:off x="276225" y="2580538"/>
              <a:ext cx="1620838" cy="485775"/>
            </a:xfrm>
            <a:prstGeom prst="rect">
              <a:avLst/>
            </a:prstGeom>
            <a:noFill/>
            <a:ln w="9525" algn="ctr">
              <a:solidFill>
                <a:schemeClr val="tx1"/>
              </a:solidFill>
              <a:miter lim="800000"/>
              <a:headEnd/>
              <a:tailEnd/>
            </a:ln>
          </p:spPr>
          <p:txBody>
            <a:bodyPr wrap="none" anchor="ctr"/>
            <a:lstStyle/>
            <a:p>
              <a:r>
                <a:rPr lang="en-US" sz="1600" dirty="0">
                  <a:solidFill>
                    <a:schemeClr val="tx1"/>
                  </a:solidFill>
                </a:rPr>
                <a:t>Master</a:t>
              </a:r>
            </a:p>
            <a:p>
              <a:r>
                <a:rPr lang="en-US" sz="1600" dirty="0">
                  <a:solidFill>
                    <a:schemeClr val="tx1"/>
                  </a:solidFill>
                </a:rPr>
                <a:t>    2</a:t>
              </a:r>
            </a:p>
          </p:txBody>
        </p:sp>
        <p:sp>
          <p:nvSpPr>
            <p:cNvPr id="126" name="Rectangle 167"/>
            <p:cNvSpPr>
              <a:spLocks noChangeArrowheads="1"/>
            </p:cNvSpPr>
            <p:nvPr/>
          </p:nvSpPr>
          <p:spPr bwMode="auto">
            <a:xfrm>
              <a:off x="276225" y="3263163"/>
              <a:ext cx="1620838" cy="485775"/>
            </a:xfrm>
            <a:prstGeom prst="rect">
              <a:avLst/>
            </a:prstGeom>
            <a:noFill/>
            <a:ln w="9525" algn="ctr">
              <a:solidFill>
                <a:schemeClr val="tx1"/>
              </a:solidFill>
              <a:miter lim="800000"/>
              <a:headEnd/>
              <a:tailEnd/>
            </a:ln>
          </p:spPr>
          <p:txBody>
            <a:bodyPr wrap="none" anchor="ctr"/>
            <a:lstStyle/>
            <a:p>
              <a:r>
                <a:rPr lang="en-US" sz="1600" dirty="0">
                  <a:solidFill>
                    <a:schemeClr val="tx1"/>
                  </a:solidFill>
                </a:rPr>
                <a:t>Master</a:t>
              </a:r>
            </a:p>
            <a:p>
              <a:r>
                <a:rPr lang="en-US" sz="1600" dirty="0">
                  <a:solidFill>
                    <a:schemeClr val="tx1"/>
                  </a:solidFill>
                </a:rPr>
                <a:t>    3</a:t>
              </a:r>
            </a:p>
          </p:txBody>
        </p:sp>
        <p:sp>
          <p:nvSpPr>
            <p:cNvPr id="127" name="Rectangle 168"/>
            <p:cNvSpPr>
              <a:spLocks noChangeArrowheads="1"/>
            </p:cNvSpPr>
            <p:nvPr/>
          </p:nvSpPr>
          <p:spPr bwMode="auto">
            <a:xfrm>
              <a:off x="6677025" y="1897913"/>
              <a:ext cx="1620838" cy="485775"/>
            </a:xfrm>
            <a:prstGeom prst="rect">
              <a:avLst/>
            </a:prstGeom>
            <a:noFill/>
            <a:ln w="9525" algn="ctr">
              <a:solidFill>
                <a:schemeClr val="tx1"/>
              </a:solidFill>
              <a:miter lim="800000"/>
              <a:headEnd/>
              <a:tailEnd/>
            </a:ln>
          </p:spPr>
          <p:txBody>
            <a:bodyPr wrap="none" anchor="ctr"/>
            <a:lstStyle/>
            <a:p>
              <a:pPr algn="r"/>
              <a:r>
                <a:rPr lang="en-US" sz="1600" dirty="0">
                  <a:solidFill>
                    <a:schemeClr val="tx1"/>
                  </a:solidFill>
                </a:rPr>
                <a:t>Slave</a:t>
              </a:r>
            </a:p>
            <a:p>
              <a:pPr algn="r"/>
              <a:r>
                <a:rPr lang="en-US" sz="1600" dirty="0">
                  <a:solidFill>
                    <a:schemeClr val="tx1"/>
                  </a:solidFill>
                </a:rPr>
                <a:t>   </a:t>
              </a:r>
              <a:r>
                <a:rPr lang="en-US" sz="1600" dirty="0" smtClean="0">
                  <a:solidFill>
                    <a:schemeClr val="tx1"/>
                  </a:solidFill>
                </a:rPr>
                <a:t>1   </a:t>
              </a:r>
              <a:endParaRPr lang="en-US" sz="1600" dirty="0">
                <a:solidFill>
                  <a:schemeClr val="tx1"/>
                </a:solidFill>
              </a:endParaRPr>
            </a:p>
          </p:txBody>
        </p:sp>
        <p:sp>
          <p:nvSpPr>
            <p:cNvPr id="128" name="Rectangle 169"/>
            <p:cNvSpPr>
              <a:spLocks noChangeArrowheads="1"/>
            </p:cNvSpPr>
            <p:nvPr/>
          </p:nvSpPr>
          <p:spPr bwMode="auto">
            <a:xfrm>
              <a:off x="6677025" y="2580538"/>
              <a:ext cx="1620838" cy="485775"/>
            </a:xfrm>
            <a:prstGeom prst="rect">
              <a:avLst/>
            </a:prstGeom>
            <a:noFill/>
            <a:ln w="9525" algn="ctr">
              <a:solidFill>
                <a:schemeClr val="tx1"/>
              </a:solidFill>
              <a:miter lim="800000"/>
              <a:headEnd/>
              <a:tailEnd/>
            </a:ln>
          </p:spPr>
          <p:txBody>
            <a:bodyPr wrap="none" anchor="ctr"/>
            <a:lstStyle/>
            <a:p>
              <a:pPr algn="r"/>
              <a:r>
                <a:rPr lang="en-US" sz="1600" dirty="0">
                  <a:solidFill>
                    <a:schemeClr val="tx1"/>
                  </a:solidFill>
                </a:rPr>
                <a:t>Slave</a:t>
              </a:r>
            </a:p>
            <a:p>
              <a:pPr algn="r"/>
              <a:r>
                <a:rPr lang="en-US" sz="1600" dirty="0">
                  <a:solidFill>
                    <a:schemeClr val="tx1"/>
                  </a:solidFill>
                </a:rPr>
                <a:t>    </a:t>
              </a:r>
              <a:r>
                <a:rPr lang="en-US" sz="1600" dirty="0" smtClean="0">
                  <a:solidFill>
                    <a:schemeClr val="tx1"/>
                  </a:solidFill>
                </a:rPr>
                <a:t>2   </a:t>
              </a:r>
              <a:endParaRPr lang="en-US" sz="1600" dirty="0">
                <a:solidFill>
                  <a:schemeClr val="tx1"/>
                </a:solidFill>
              </a:endParaRPr>
            </a:p>
          </p:txBody>
        </p:sp>
        <p:sp>
          <p:nvSpPr>
            <p:cNvPr id="129" name="Rectangle 170"/>
            <p:cNvSpPr>
              <a:spLocks noChangeArrowheads="1"/>
            </p:cNvSpPr>
            <p:nvPr/>
          </p:nvSpPr>
          <p:spPr bwMode="auto">
            <a:xfrm>
              <a:off x="6677025" y="3263163"/>
              <a:ext cx="1620838" cy="485775"/>
            </a:xfrm>
            <a:prstGeom prst="rect">
              <a:avLst/>
            </a:prstGeom>
            <a:noFill/>
            <a:ln w="9525" algn="ctr">
              <a:solidFill>
                <a:schemeClr val="tx1"/>
              </a:solidFill>
              <a:miter lim="800000"/>
              <a:headEnd/>
              <a:tailEnd/>
            </a:ln>
          </p:spPr>
          <p:txBody>
            <a:bodyPr wrap="none" anchor="ctr"/>
            <a:lstStyle/>
            <a:p>
              <a:pPr algn="r"/>
              <a:r>
                <a:rPr lang="en-US" sz="1600" dirty="0">
                  <a:solidFill>
                    <a:schemeClr val="tx1"/>
                  </a:solidFill>
                </a:rPr>
                <a:t>Slave</a:t>
              </a:r>
            </a:p>
            <a:p>
              <a:pPr algn="r"/>
              <a:r>
                <a:rPr lang="en-US" sz="1600" dirty="0">
                  <a:solidFill>
                    <a:schemeClr val="tx1"/>
                  </a:solidFill>
                </a:rPr>
                <a:t>    </a:t>
              </a:r>
              <a:r>
                <a:rPr lang="en-US" sz="1600" dirty="0" smtClean="0">
                  <a:solidFill>
                    <a:schemeClr val="tx1"/>
                  </a:solidFill>
                </a:rPr>
                <a:t>3   </a:t>
              </a:r>
              <a:endParaRPr lang="en-US" sz="1600" dirty="0">
                <a:solidFill>
                  <a:schemeClr val="tx1"/>
                </a:solidFill>
              </a:endParaRPr>
            </a:p>
          </p:txBody>
        </p:sp>
        <p:sp>
          <p:nvSpPr>
            <p:cNvPr id="130" name="Line 38"/>
            <p:cNvSpPr>
              <a:spLocks noChangeShapeType="1"/>
            </p:cNvSpPr>
            <p:nvPr/>
          </p:nvSpPr>
          <p:spPr bwMode="auto">
            <a:xfrm>
              <a:off x="1893888" y="2848825"/>
              <a:ext cx="592137" cy="0"/>
            </a:xfrm>
            <a:prstGeom prst="line">
              <a:avLst/>
            </a:prstGeom>
            <a:noFill/>
            <a:ln w="9525">
              <a:solidFill>
                <a:schemeClr val="tx1"/>
              </a:solidFill>
              <a:round/>
              <a:headEnd type="triangle" w="med" len="med"/>
              <a:tailEnd type="triangle" w="med" len="med"/>
            </a:ln>
          </p:spPr>
          <p:txBody>
            <a:bodyPr>
              <a:spAutoFit/>
            </a:bodyPr>
            <a:lstStyle/>
            <a:p>
              <a:endParaRPr lang="en-US"/>
            </a:p>
          </p:txBody>
        </p:sp>
        <p:grpSp>
          <p:nvGrpSpPr>
            <p:cNvPr id="131" name="Group 98"/>
            <p:cNvGrpSpPr>
              <a:grpSpLocks/>
            </p:cNvGrpSpPr>
            <p:nvPr/>
          </p:nvGrpSpPr>
          <p:grpSpPr bwMode="auto">
            <a:xfrm>
              <a:off x="2484438" y="1843943"/>
              <a:ext cx="136525" cy="569913"/>
              <a:chOff x="8736062" y="3678059"/>
              <a:chExt cx="137160" cy="570333"/>
            </a:xfrm>
          </p:grpSpPr>
          <p:sp>
            <p:nvSpPr>
              <p:cNvPr id="188" name="TextBox 115"/>
              <p:cNvSpPr txBox="1">
                <a:spLocks noChangeArrowheads="1"/>
              </p:cNvSpPr>
              <p:nvPr/>
            </p:nvSpPr>
            <p:spPr bwMode="auto">
              <a:xfrm>
                <a:off x="8736062" y="3678059"/>
                <a:ext cx="137160" cy="95411"/>
              </a:xfrm>
              <a:prstGeom prst="rect">
                <a:avLst/>
              </a:prstGeom>
              <a:solidFill>
                <a:srgbClr val="FFFF66"/>
              </a:solidFill>
              <a:ln w="9525">
                <a:solidFill>
                  <a:schemeClr val="tx1"/>
                </a:solidFill>
                <a:miter lim="800000"/>
                <a:headEnd/>
                <a:tailEnd/>
              </a:ln>
            </p:spPr>
            <p:txBody>
              <a:bodyPr wrap="none" lIns="45720" tIns="9144" rIns="45720" bIns="9144" anchor="ctr">
                <a:spAutoFit/>
              </a:bodyPr>
              <a:lstStyle/>
              <a:p>
                <a:r>
                  <a:rPr lang="en-US" sz="500"/>
                  <a:t>P</a:t>
                </a:r>
              </a:p>
            </p:txBody>
          </p:sp>
          <p:sp>
            <p:nvSpPr>
              <p:cNvPr id="189" name="TextBox 116"/>
              <p:cNvSpPr txBox="1">
                <a:spLocks noChangeArrowheads="1"/>
              </p:cNvSpPr>
              <p:nvPr/>
            </p:nvSpPr>
            <p:spPr bwMode="auto">
              <a:xfrm>
                <a:off x="8736062" y="3773121"/>
                <a:ext cx="137160" cy="95411"/>
              </a:xfrm>
              <a:prstGeom prst="rect">
                <a:avLst/>
              </a:prstGeom>
              <a:solidFill>
                <a:srgbClr val="FFFF66"/>
              </a:solidFill>
              <a:ln w="9525">
                <a:solidFill>
                  <a:schemeClr val="tx1"/>
                </a:solidFill>
                <a:miter lim="800000"/>
                <a:headEnd/>
                <a:tailEnd/>
              </a:ln>
            </p:spPr>
            <p:txBody>
              <a:bodyPr wrap="none" lIns="45720" tIns="9144" rIns="45720" bIns="9144" anchor="ctr">
                <a:spAutoFit/>
              </a:bodyPr>
              <a:lstStyle/>
              <a:p>
                <a:r>
                  <a:rPr lang="en-US" sz="500"/>
                  <a:t>A</a:t>
                </a:r>
              </a:p>
            </p:txBody>
          </p:sp>
          <p:sp>
            <p:nvSpPr>
              <p:cNvPr id="190" name="TextBox 117"/>
              <p:cNvSpPr txBox="1">
                <a:spLocks noChangeArrowheads="1"/>
              </p:cNvSpPr>
              <p:nvPr/>
            </p:nvSpPr>
            <p:spPr bwMode="auto">
              <a:xfrm>
                <a:off x="8736062" y="3868086"/>
                <a:ext cx="137160" cy="95411"/>
              </a:xfrm>
              <a:prstGeom prst="rect">
                <a:avLst/>
              </a:prstGeom>
              <a:solidFill>
                <a:srgbClr val="FFFF66"/>
              </a:solidFill>
              <a:ln w="9525">
                <a:solidFill>
                  <a:schemeClr val="tx1"/>
                </a:solidFill>
                <a:miter lim="800000"/>
                <a:headEnd/>
                <a:tailEnd/>
              </a:ln>
            </p:spPr>
            <p:txBody>
              <a:bodyPr wrap="none" lIns="45720" tIns="9144" rIns="45720" bIns="9144" anchor="ctr">
                <a:spAutoFit/>
              </a:bodyPr>
              <a:lstStyle/>
              <a:p>
                <a:r>
                  <a:rPr lang="en-US" sz="500"/>
                  <a:t>C</a:t>
                </a:r>
              </a:p>
            </p:txBody>
          </p:sp>
          <p:sp>
            <p:nvSpPr>
              <p:cNvPr id="191" name="TextBox 118"/>
              <p:cNvSpPr txBox="1">
                <a:spLocks noChangeArrowheads="1"/>
              </p:cNvSpPr>
              <p:nvPr/>
            </p:nvSpPr>
            <p:spPr bwMode="auto">
              <a:xfrm>
                <a:off x="8736062" y="3963326"/>
                <a:ext cx="137160" cy="95411"/>
              </a:xfrm>
              <a:prstGeom prst="rect">
                <a:avLst/>
              </a:prstGeom>
              <a:solidFill>
                <a:srgbClr val="FFFF66"/>
              </a:solidFill>
              <a:ln w="9525">
                <a:solidFill>
                  <a:schemeClr val="tx1"/>
                </a:solidFill>
                <a:miter lim="800000"/>
                <a:headEnd/>
                <a:tailEnd/>
              </a:ln>
            </p:spPr>
            <p:txBody>
              <a:bodyPr wrap="none" lIns="45720" tIns="9144" rIns="45720" bIns="9144" anchor="ctr">
                <a:spAutoFit/>
              </a:bodyPr>
              <a:lstStyle/>
              <a:p>
                <a:r>
                  <a:rPr lang="en-US" sz="500"/>
                  <a:t>K</a:t>
                </a:r>
              </a:p>
            </p:txBody>
          </p:sp>
          <p:sp>
            <p:nvSpPr>
              <p:cNvPr id="192" name="TextBox 119"/>
              <p:cNvSpPr txBox="1">
                <a:spLocks noChangeArrowheads="1"/>
              </p:cNvSpPr>
              <p:nvPr/>
            </p:nvSpPr>
            <p:spPr bwMode="auto">
              <a:xfrm>
                <a:off x="8736062" y="4058016"/>
                <a:ext cx="137160" cy="95411"/>
              </a:xfrm>
              <a:prstGeom prst="rect">
                <a:avLst/>
              </a:prstGeom>
              <a:solidFill>
                <a:srgbClr val="FFFF66"/>
              </a:solidFill>
              <a:ln w="9525">
                <a:solidFill>
                  <a:schemeClr val="tx1"/>
                </a:solidFill>
                <a:miter lim="800000"/>
                <a:headEnd/>
                <a:tailEnd/>
              </a:ln>
            </p:spPr>
            <p:txBody>
              <a:bodyPr wrap="none" lIns="45720" tIns="9144" rIns="45720" bIns="9144" anchor="ctr">
                <a:spAutoFit/>
              </a:bodyPr>
              <a:lstStyle/>
              <a:p>
                <a:r>
                  <a:rPr lang="en-US" sz="500"/>
                  <a:t>E</a:t>
                </a:r>
              </a:p>
            </p:txBody>
          </p:sp>
          <p:sp>
            <p:nvSpPr>
              <p:cNvPr id="193" name="TextBox 120"/>
              <p:cNvSpPr txBox="1">
                <a:spLocks noChangeArrowheads="1"/>
              </p:cNvSpPr>
              <p:nvPr/>
            </p:nvSpPr>
            <p:spPr bwMode="auto">
              <a:xfrm>
                <a:off x="8736062" y="4152981"/>
                <a:ext cx="137160" cy="95411"/>
              </a:xfrm>
              <a:prstGeom prst="rect">
                <a:avLst/>
              </a:prstGeom>
              <a:solidFill>
                <a:srgbClr val="FFFF66"/>
              </a:solidFill>
              <a:ln w="9525">
                <a:solidFill>
                  <a:schemeClr val="tx1"/>
                </a:solidFill>
                <a:miter lim="800000"/>
                <a:headEnd/>
                <a:tailEnd/>
              </a:ln>
            </p:spPr>
            <p:txBody>
              <a:bodyPr wrap="none" lIns="45720" tIns="9144" rIns="45720" bIns="9144" anchor="ctr">
                <a:spAutoFit/>
              </a:bodyPr>
              <a:lstStyle/>
              <a:p>
                <a:r>
                  <a:rPr lang="en-US" sz="500"/>
                  <a:t>T</a:t>
                </a:r>
              </a:p>
            </p:txBody>
          </p:sp>
        </p:grpSp>
        <p:grpSp>
          <p:nvGrpSpPr>
            <p:cNvPr id="132" name="Group 99"/>
            <p:cNvGrpSpPr>
              <a:grpSpLocks/>
            </p:cNvGrpSpPr>
            <p:nvPr/>
          </p:nvGrpSpPr>
          <p:grpSpPr bwMode="auto">
            <a:xfrm>
              <a:off x="2484438" y="2556723"/>
              <a:ext cx="136525" cy="569913"/>
              <a:chOff x="8736062" y="3678059"/>
              <a:chExt cx="137160" cy="570333"/>
            </a:xfrm>
          </p:grpSpPr>
          <p:sp>
            <p:nvSpPr>
              <p:cNvPr id="182" name="TextBox 109"/>
              <p:cNvSpPr txBox="1">
                <a:spLocks noChangeArrowheads="1"/>
              </p:cNvSpPr>
              <p:nvPr/>
            </p:nvSpPr>
            <p:spPr bwMode="auto">
              <a:xfrm>
                <a:off x="8736062" y="3678059"/>
                <a:ext cx="137160" cy="95411"/>
              </a:xfrm>
              <a:prstGeom prst="rect">
                <a:avLst/>
              </a:prstGeom>
              <a:solidFill>
                <a:srgbClr val="FFFF66"/>
              </a:solidFill>
              <a:ln w="9525">
                <a:solidFill>
                  <a:schemeClr val="tx1"/>
                </a:solidFill>
                <a:miter lim="800000"/>
                <a:headEnd/>
                <a:tailEnd/>
              </a:ln>
            </p:spPr>
            <p:txBody>
              <a:bodyPr wrap="none" lIns="45720" tIns="9144" rIns="45720" bIns="9144" anchor="ctr">
                <a:spAutoFit/>
              </a:bodyPr>
              <a:lstStyle/>
              <a:p>
                <a:r>
                  <a:rPr lang="en-US" sz="500"/>
                  <a:t>P</a:t>
                </a:r>
              </a:p>
            </p:txBody>
          </p:sp>
          <p:sp>
            <p:nvSpPr>
              <p:cNvPr id="183" name="TextBox 110"/>
              <p:cNvSpPr txBox="1">
                <a:spLocks noChangeArrowheads="1"/>
              </p:cNvSpPr>
              <p:nvPr/>
            </p:nvSpPr>
            <p:spPr bwMode="auto">
              <a:xfrm>
                <a:off x="8736062" y="3773121"/>
                <a:ext cx="137160" cy="95411"/>
              </a:xfrm>
              <a:prstGeom prst="rect">
                <a:avLst/>
              </a:prstGeom>
              <a:solidFill>
                <a:srgbClr val="FFFF66"/>
              </a:solidFill>
              <a:ln w="9525">
                <a:solidFill>
                  <a:schemeClr val="tx1"/>
                </a:solidFill>
                <a:miter lim="800000"/>
                <a:headEnd/>
                <a:tailEnd/>
              </a:ln>
            </p:spPr>
            <p:txBody>
              <a:bodyPr wrap="none" lIns="45720" tIns="9144" rIns="45720" bIns="9144" anchor="ctr">
                <a:spAutoFit/>
              </a:bodyPr>
              <a:lstStyle/>
              <a:p>
                <a:r>
                  <a:rPr lang="en-US" sz="500"/>
                  <a:t>A</a:t>
                </a:r>
              </a:p>
            </p:txBody>
          </p:sp>
          <p:sp>
            <p:nvSpPr>
              <p:cNvPr id="184" name="TextBox 111"/>
              <p:cNvSpPr txBox="1">
                <a:spLocks noChangeArrowheads="1"/>
              </p:cNvSpPr>
              <p:nvPr/>
            </p:nvSpPr>
            <p:spPr bwMode="auto">
              <a:xfrm>
                <a:off x="8736062" y="3868086"/>
                <a:ext cx="137160" cy="95411"/>
              </a:xfrm>
              <a:prstGeom prst="rect">
                <a:avLst/>
              </a:prstGeom>
              <a:solidFill>
                <a:srgbClr val="FFFF66"/>
              </a:solidFill>
              <a:ln w="9525">
                <a:solidFill>
                  <a:schemeClr val="tx1"/>
                </a:solidFill>
                <a:miter lim="800000"/>
                <a:headEnd/>
                <a:tailEnd/>
              </a:ln>
            </p:spPr>
            <p:txBody>
              <a:bodyPr wrap="none" lIns="45720" tIns="9144" rIns="45720" bIns="9144" anchor="ctr">
                <a:spAutoFit/>
              </a:bodyPr>
              <a:lstStyle/>
              <a:p>
                <a:r>
                  <a:rPr lang="en-US" sz="500"/>
                  <a:t>C</a:t>
                </a:r>
              </a:p>
            </p:txBody>
          </p:sp>
          <p:sp>
            <p:nvSpPr>
              <p:cNvPr id="185" name="TextBox 112"/>
              <p:cNvSpPr txBox="1">
                <a:spLocks noChangeArrowheads="1"/>
              </p:cNvSpPr>
              <p:nvPr/>
            </p:nvSpPr>
            <p:spPr bwMode="auto">
              <a:xfrm>
                <a:off x="8736062" y="3963326"/>
                <a:ext cx="137160" cy="95411"/>
              </a:xfrm>
              <a:prstGeom prst="rect">
                <a:avLst/>
              </a:prstGeom>
              <a:solidFill>
                <a:srgbClr val="FFFF66"/>
              </a:solidFill>
              <a:ln w="9525">
                <a:solidFill>
                  <a:schemeClr val="tx1"/>
                </a:solidFill>
                <a:miter lim="800000"/>
                <a:headEnd/>
                <a:tailEnd/>
              </a:ln>
            </p:spPr>
            <p:txBody>
              <a:bodyPr wrap="none" lIns="45720" tIns="9144" rIns="45720" bIns="9144" anchor="ctr">
                <a:spAutoFit/>
              </a:bodyPr>
              <a:lstStyle/>
              <a:p>
                <a:r>
                  <a:rPr lang="en-US" sz="500"/>
                  <a:t>K</a:t>
                </a:r>
              </a:p>
            </p:txBody>
          </p:sp>
          <p:sp>
            <p:nvSpPr>
              <p:cNvPr id="186" name="TextBox 113"/>
              <p:cNvSpPr txBox="1">
                <a:spLocks noChangeArrowheads="1"/>
              </p:cNvSpPr>
              <p:nvPr/>
            </p:nvSpPr>
            <p:spPr bwMode="auto">
              <a:xfrm>
                <a:off x="8736062" y="4058016"/>
                <a:ext cx="137160" cy="95411"/>
              </a:xfrm>
              <a:prstGeom prst="rect">
                <a:avLst/>
              </a:prstGeom>
              <a:solidFill>
                <a:srgbClr val="FFFF66"/>
              </a:solidFill>
              <a:ln w="9525">
                <a:solidFill>
                  <a:schemeClr val="tx1"/>
                </a:solidFill>
                <a:miter lim="800000"/>
                <a:headEnd/>
                <a:tailEnd/>
              </a:ln>
            </p:spPr>
            <p:txBody>
              <a:bodyPr wrap="none" lIns="45720" tIns="9144" rIns="45720" bIns="9144" anchor="ctr">
                <a:spAutoFit/>
              </a:bodyPr>
              <a:lstStyle/>
              <a:p>
                <a:r>
                  <a:rPr lang="en-US" sz="500"/>
                  <a:t>E</a:t>
                </a:r>
              </a:p>
            </p:txBody>
          </p:sp>
          <p:sp>
            <p:nvSpPr>
              <p:cNvPr id="187" name="TextBox 114"/>
              <p:cNvSpPr txBox="1">
                <a:spLocks noChangeArrowheads="1"/>
              </p:cNvSpPr>
              <p:nvPr/>
            </p:nvSpPr>
            <p:spPr bwMode="auto">
              <a:xfrm>
                <a:off x="8736062" y="4152981"/>
                <a:ext cx="137160" cy="95411"/>
              </a:xfrm>
              <a:prstGeom prst="rect">
                <a:avLst/>
              </a:prstGeom>
              <a:solidFill>
                <a:srgbClr val="FFFF66"/>
              </a:solidFill>
              <a:ln w="9525">
                <a:solidFill>
                  <a:schemeClr val="tx1"/>
                </a:solidFill>
                <a:miter lim="800000"/>
                <a:headEnd/>
                <a:tailEnd/>
              </a:ln>
            </p:spPr>
            <p:txBody>
              <a:bodyPr wrap="none" lIns="45720" tIns="9144" rIns="45720" bIns="9144" anchor="ctr">
                <a:spAutoFit/>
              </a:bodyPr>
              <a:lstStyle/>
              <a:p>
                <a:r>
                  <a:rPr lang="en-US" sz="500"/>
                  <a:t>T</a:t>
                </a:r>
              </a:p>
            </p:txBody>
          </p:sp>
        </p:grpSp>
        <p:grpSp>
          <p:nvGrpSpPr>
            <p:cNvPr id="133" name="Group 106"/>
            <p:cNvGrpSpPr>
              <a:grpSpLocks/>
            </p:cNvGrpSpPr>
            <p:nvPr/>
          </p:nvGrpSpPr>
          <p:grpSpPr bwMode="auto">
            <a:xfrm>
              <a:off x="2484438" y="3267923"/>
              <a:ext cx="136525" cy="569913"/>
              <a:chOff x="8736062" y="3678059"/>
              <a:chExt cx="137160" cy="570333"/>
            </a:xfrm>
          </p:grpSpPr>
          <p:sp>
            <p:nvSpPr>
              <p:cNvPr id="176" name="TextBox 103"/>
              <p:cNvSpPr txBox="1">
                <a:spLocks noChangeArrowheads="1"/>
              </p:cNvSpPr>
              <p:nvPr/>
            </p:nvSpPr>
            <p:spPr bwMode="auto">
              <a:xfrm>
                <a:off x="8736062" y="3678059"/>
                <a:ext cx="137160" cy="95411"/>
              </a:xfrm>
              <a:prstGeom prst="rect">
                <a:avLst/>
              </a:prstGeom>
              <a:solidFill>
                <a:srgbClr val="FFFF66"/>
              </a:solidFill>
              <a:ln w="9525">
                <a:solidFill>
                  <a:schemeClr val="tx1"/>
                </a:solidFill>
                <a:miter lim="800000"/>
                <a:headEnd/>
                <a:tailEnd/>
              </a:ln>
            </p:spPr>
            <p:txBody>
              <a:bodyPr wrap="none" lIns="45720" tIns="9144" rIns="45720" bIns="9144" anchor="ctr">
                <a:spAutoFit/>
              </a:bodyPr>
              <a:lstStyle/>
              <a:p>
                <a:r>
                  <a:rPr lang="en-US" sz="500"/>
                  <a:t>P</a:t>
                </a:r>
              </a:p>
            </p:txBody>
          </p:sp>
          <p:sp>
            <p:nvSpPr>
              <p:cNvPr id="177" name="TextBox 104"/>
              <p:cNvSpPr txBox="1">
                <a:spLocks noChangeArrowheads="1"/>
              </p:cNvSpPr>
              <p:nvPr/>
            </p:nvSpPr>
            <p:spPr bwMode="auto">
              <a:xfrm>
                <a:off x="8736062" y="3773121"/>
                <a:ext cx="137160" cy="95411"/>
              </a:xfrm>
              <a:prstGeom prst="rect">
                <a:avLst/>
              </a:prstGeom>
              <a:solidFill>
                <a:srgbClr val="FFFF66"/>
              </a:solidFill>
              <a:ln w="9525">
                <a:solidFill>
                  <a:schemeClr val="tx1"/>
                </a:solidFill>
                <a:miter lim="800000"/>
                <a:headEnd/>
                <a:tailEnd/>
              </a:ln>
            </p:spPr>
            <p:txBody>
              <a:bodyPr wrap="none" lIns="45720" tIns="9144" rIns="45720" bIns="9144" anchor="ctr">
                <a:spAutoFit/>
              </a:bodyPr>
              <a:lstStyle/>
              <a:p>
                <a:r>
                  <a:rPr lang="en-US" sz="500"/>
                  <a:t>A</a:t>
                </a:r>
              </a:p>
            </p:txBody>
          </p:sp>
          <p:sp>
            <p:nvSpPr>
              <p:cNvPr id="178" name="TextBox 105"/>
              <p:cNvSpPr txBox="1">
                <a:spLocks noChangeArrowheads="1"/>
              </p:cNvSpPr>
              <p:nvPr/>
            </p:nvSpPr>
            <p:spPr bwMode="auto">
              <a:xfrm>
                <a:off x="8736062" y="3868086"/>
                <a:ext cx="137160" cy="95411"/>
              </a:xfrm>
              <a:prstGeom prst="rect">
                <a:avLst/>
              </a:prstGeom>
              <a:solidFill>
                <a:srgbClr val="FFFF66"/>
              </a:solidFill>
              <a:ln w="9525">
                <a:solidFill>
                  <a:schemeClr val="tx1"/>
                </a:solidFill>
                <a:miter lim="800000"/>
                <a:headEnd/>
                <a:tailEnd/>
              </a:ln>
            </p:spPr>
            <p:txBody>
              <a:bodyPr wrap="none" lIns="45720" tIns="9144" rIns="45720" bIns="9144" anchor="ctr">
                <a:spAutoFit/>
              </a:bodyPr>
              <a:lstStyle/>
              <a:p>
                <a:r>
                  <a:rPr lang="en-US" sz="500"/>
                  <a:t>C</a:t>
                </a:r>
              </a:p>
            </p:txBody>
          </p:sp>
          <p:sp>
            <p:nvSpPr>
              <p:cNvPr id="179" name="TextBox 106"/>
              <p:cNvSpPr txBox="1">
                <a:spLocks noChangeArrowheads="1"/>
              </p:cNvSpPr>
              <p:nvPr/>
            </p:nvSpPr>
            <p:spPr bwMode="auto">
              <a:xfrm>
                <a:off x="8736062" y="3963326"/>
                <a:ext cx="137160" cy="95411"/>
              </a:xfrm>
              <a:prstGeom prst="rect">
                <a:avLst/>
              </a:prstGeom>
              <a:solidFill>
                <a:srgbClr val="FFFF66"/>
              </a:solidFill>
              <a:ln w="9525">
                <a:solidFill>
                  <a:schemeClr val="tx1"/>
                </a:solidFill>
                <a:miter lim="800000"/>
                <a:headEnd/>
                <a:tailEnd/>
              </a:ln>
            </p:spPr>
            <p:txBody>
              <a:bodyPr wrap="none" lIns="45720" tIns="9144" rIns="45720" bIns="9144" anchor="ctr">
                <a:spAutoFit/>
              </a:bodyPr>
              <a:lstStyle/>
              <a:p>
                <a:r>
                  <a:rPr lang="en-US" sz="500"/>
                  <a:t>K</a:t>
                </a:r>
              </a:p>
            </p:txBody>
          </p:sp>
          <p:sp>
            <p:nvSpPr>
              <p:cNvPr id="180" name="TextBox 107"/>
              <p:cNvSpPr txBox="1">
                <a:spLocks noChangeArrowheads="1"/>
              </p:cNvSpPr>
              <p:nvPr/>
            </p:nvSpPr>
            <p:spPr bwMode="auto">
              <a:xfrm>
                <a:off x="8736062" y="4058016"/>
                <a:ext cx="137160" cy="95411"/>
              </a:xfrm>
              <a:prstGeom prst="rect">
                <a:avLst/>
              </a:prstGeom>
              <a:solidFill>
                <a:srgbClr val="FFFF66"/>
              </a:solidFill>
              <a:ln w="9525">
                <a:solidFill>
                  <a:schemeClr val="tx1"/>
                </a:solidFill>
                <a:miter lim="800000"/>
                <a:headEnd/>
                <a:tailEnd/>
              </a:ln>
            </p:spPr>
            <p:txBody>
              <a:bodyPr wrap="none" lIns="45720" tIns="9144" rIns="45720" bIns="9144" anchor="ctr">
                <a:spAutoFit/>
              </a:bodyPr>
              <a:lstStyle/>
              <a:p>
                <a:r>
                  <a:rPr lang="en-US" sz="500"/>
                  <a:t>E</a:t>
                </a:r>
              </a:p>
            </p:txBody>
          </p:sp>
          <p:sp>
            <p:nvSpPr>
              <p:cNvPr id="181" name="TextBox 108"/>
              <p:cNvSpPr txBox="1">
                <a:spLocks noChangeArrowheads="1"/>
              </p:cNvSpPr>
              <p:nvPr/>
            </p:nvSpPr>
            <p:spPr bwMode="auto">
              <a:xfrm>
                <a:off x="8736062" y="4152981"/>
                <a:ext cx="137160" cy="95411"/>
              </a:xfrm>
              <a:prstGeom prst="rect">
                <a:avLst/>
              </a:prstGeom>
              <a:solidFill>
                <a:srgbClr val="FFFF66"/>
              </a:solidFill>
              <a:ln w="9525">
                <a:solidFill>
                  <a:schemeClr val="tx1"/>
                </a:solidFill>
                <a:miter lim="800000"/>
                <a:headEnd/>
                <a:tailEnd/>
              </a:ln>
            </p:spPr>
            <p:txBody>
              <a:bodyPr wrap="none" lIns="45720" tIns="9144" rIns="45720" bIns="9144" anchor="ctr">
                <a:spAutoFit/>
              </a:bodyPr>
              <a:lstStyle/>
              <a:p>
                <a:r>
                  <a:rPr lang="en-US" sz="500"/>
                  <a:t>T</a:t>
                </a:r>
              </a:p>
            </p:txBody>
          </p:sp>
        </p:grpSp>
        <p:sp>
          <p:nvSpPr>
            <p:cNvPr id="134" name="Line 38"/>
            <p:cNvSpPr>
              <a:spLocks noChangeShapeType="1"/>
            </p:cNvSpPr>
            <p:nvPr/>
          </p:nvSpPr>
          <p:spPr bwMode="auto">
            <a:xfrm>
              <a:off x="1893888" y="2134450"/>
              <a:ext cx="592137" cy="0"/>
            </a:xfrm>
            <a:prstGeom prst="line">
              <a:avLst/>
            </a:prstGeom>
            <a:noFill/>
            <a:ln w="9525">
              <a:solidFill>
                <a:schemeClr val="tx1"/>
              </a:solidFill>
              <a:round/>
              <a:headEnd type="triangle" w="med" len="med"/>
              <a:tailEnd type="triangle" w="med" len="med"/>
            </a:ln>
          </p:spPr>
          <p:txBody>
            <a:bodyPr>
              <a:spAutoFit/>
            </a:bodyPr>
            <a:lstStyle/>
            <a:p>
              <a:endParaRPr lang="en-US"/>
            </a:p>
          </p:txBody>
        </p:sp>
        <p:sp>
          <p:nvSpPr>
            <p:cNvPr id="135" name="Line 38"/>
            <p:cNvSpPr>
              <a:spLocks noChangeShapeType="1"/>
            </p:cNvSpPr>
            <p:nvPr/>
          </p:nvSpPr>
          <p:spPr bwMode="auto">
            <a:xfrm>
              <a:off x="1903413" y="3563200"/>
              <a:ext cx="592137" cy="0"/>
            </a:xfrm>
            <a:prstGeom prst="line">
              <a:avLst/>
            </a:prstGeom>
            <a:noFill/>
            <a:ln w="9525">
              <a:solidFill>
                <a:schemeClr val="tx1"/>
              </a:solidFill>
              <a:round/>
              <a:headEnd type="triangle" w="med" len="med"/>
              <a:tailEnd type="triangle" w="med" len="med"/>
            </a:ln>
          </p:spPr>
          <p:txBody>
            <a:bodyPr>
              <a:spAutoFit/>
            </a:bodyPr>
            <a:lstStyle/>
            <a:p>
              <a:endParaRPr lang="en-US"/>
            </a:p>
          </p:txBody>
        </p:sp>
        <p:sp>
          <p:nvSpPr>
            <p:cNvPr id="136" name="Line 38"/>
            <p:cNvSpPr>
              <a:spLocks noChangeShapeType="1"/>
            </p:cNvSpPr>
            <p:nvPr/>
          </p:nvSpPr>
          <p:spPr bwMode="auto">
            <a:xfrm>
              <a:off x="5059363" y="2848825"/>
              <a:ext cx="855662" cy="0"/>
            </a:xfrm>
            <a:prstGeom prst="line">
              <a:avLst/>
            </a:prstGeom>
            <a:noFill/>
            <a:ln w="9525">
              <a:solidFill>
                <a:schemeClr val="tx1"/>
              </a:solidFill>
              <a:round/>
              <a:headEnd type="triangle" w="med" len="med"/>
              <a:tailEnd type="triangle" w="med" len="med"/>
            </a:ln>
          </p:spPr>
          <p:txBody>
            <a:bodyPr>
              <a:spAutoFit/>
            </a:bodyPr>
            <a:lstStyle/>
            <a:p>
              <a:endParaRPr lang="en-US"/>
            </a:p>
          </p:txBody>
        </p:sp>
        <p:sp>
          <p:nvSpPr>
            <p:cNvPr id="137" name="Line 48"/>
            <p:cNvSpPr>
              <a:spLocks noChangeShapeType="1"/>
            </p:cNvSpPr>
            <p:nvPr/>
          </p:nvSpPr>
          <p:spPr bwMode="auto">
            <a:xfrm>
              <a:off x="6048375" y="2848825"/>
              <a:ext cx="638175" cy="0"/>
            </a:xfrm>
            <a:prstGeom prst="line">
              <a:avLst/>
            </a:prstGeom>
            <a:noFill/>
            <a:ln w="9525">
              <a:solidFill>
                <a:schemeClr val="tx1"/>
              </a:solidFill>
              <a:round/>
              <a:headEnd type="triangle" w="med" len="med"/>
              <a:tailEnd type="triangle" w="med" len="med"/>
            </a:ln>
          </p:spPr>
          <p:txBody>
            <a:bodyPr>
              <a:spAutoFit/>
            </a:bodyPr>
            <a:lstStyle/>
            <a:p>
              <a:endParaRPr lang="en-US"/>
            </a:p>
          </p:txBody>
        </p:sp>
        <p:grpSp>
          <p:nvGrpSpPr>
            <p:cNvPr id="138" name="Group 120"/>
            <p:cNvGrpSpPr>
              <a:grpSpLocks/>
            </p:cNvGrpSpPr>
            <p:nvPr/>
          </p:nvGrpSpPr>
          <p:grpSpPr bwMode="auto">
            <a:xfrm>
              <a:off x="5913438" y="1843943"/>
              <a:ext cx="136525" cy="569913"/>
              <a:chOff x="8736062" y="3678059"/>
              <a:chExt cx="137160" cy="570333"/>
            </a:xfrm>
          </p:grpSpPr>
          <p:sp>
            <p:nvSpPr>
              <p:cNvPr id="170" name="TextBox 143"/>
              <p:cNvSpPr txBox="1">
                <a:spLocks noChangeArrowheads="1"/>
              </p:cNvSpPr>
              <p:nvPr/>
            </p:nvSpPr>
            <p:spPr bwMode="auto">
              <a:xfrm>
                <a:off x="8736062" y="3678059"/>
                <a:ext cx="137160" cy="95411"/>
              </a:xfrm>
              <a:prstGeom prst="rect">
                <a:avLst/>
              </a:prstGeom>
              <a:solidFill>
                <a:srgbClr val="FFFF66"/>
              </a:solidFill>
              <a:ln w="9525">
                <a:solidFill>
                  <a:schemeClr val="tx1"/>
                </a:solidFill>
                <a:miter lim="800000"/>
                <a:headEnd/>
                <a:tailEnd/>
              </a:ln>
            </p:spPr>
            <p:txBody>
              <a:bodyPr wrap="none" lIns="45720" tIns="9144" rIns="45720" bIns="9144" anchor="ctr">
                <a:spAutoFit/>
              </a:bodyPr>
              <a:lstStyle/>
              <a:p>
                <a:r>
                  <a:rPr lang="en-US" sz="500"/>
                  <a:t>P</a:t>
                </a:r>
              </a:p>
            </p:txBody>
          </p:sp>
          <p:sp>
            <p:nvSpPr>
              <p:cNvPr id="171" name="TextBox 144"/>
              <p:cNvSpPr txBox="1">
                <a:spLocks noChangeArrowheads="1"/>
              </p:cNvSpPr>
              <p:nvPr/>
            </p:nvSpPr>
            <p:spPr bwMode="auto">
              <a:xfrm>
                <a:off x="8736062" y="3773121"/>
                <a:ext cx="137160" cy="95411"/>
              </a:xfrm>
              <a:prstGeom prst="rect">
                <a:avLst/>
              </a:prstGeom>
              <a:solidFill>
                <a:srgbClr val="FFFF66"/>
              </a:solidFill>
              <a:ln w="9525">
                <a:solidFill>
                  <a:schemeClr val="tx1"/>
                </a:solidFill>
                <a:miter lim="800000"/>
                <a:headEnd/>
                <a:tailEnd/>
              </a:ln>
            </p:spPr>
            <p:txBody>
              <a:bodyPr wrap="none" lIns="45720" tIns="9144" rIns="45720" bIns="9144" anchor="ctr">
                <a:spAutoFit/>
              </a:bodyPr>
              <a:lstStyle/>
              <a:p>
                <a:r>
                  <a:rPr lang="en-US" sz="500"/>
                  <a:t>A</a:t>
                </a:r>
              </a:p>
            </p:txBody>
          </p:sp>
          <p:sp>
            <p:nvSpPr>
              <p:cNvPr id="172" name="TextBox 145"/>
              <p:cNvSpPr txBox="1">
                <a:spLocks noChangeArrowheads="1"/>
              </p:cNvSpPr>
              <p:nvPr/>
            </p:nvSpPr>
            <p:spPr bwMode="auto">
              <a:xfrm>
                <a:off x="8736062" y="3868086"/>
                <a:ext cx="137160" cy="95411"/>
              </a:xfrm>
              <a:prstGeom prst="rect">
                <a:avLst/>
              </a:prstGeom>
              <a:solidFill>
                <a:srgbClr val="FFFF66"/>
              </a:solidFill>
              <a:ln w="9525">
                <a:solidFill>
                  <a:schemeClr val="tx1"/>
                </a:solidFill>
                <a:miter lim="800000"/>
                <a:headEnd/>
                <a:tailEnd/>
              </a:ln>
            </p:spPr>
            <p:txBody>
              <a:bodyPr wrap="none" lIns="45720" tIns="9144" rIns="45720" bIns="9144" anchor="ctr">
                <a:spAutoFit/>
              </a:bodyPr>
              <a:lstStyle/>
              <a:p>
                <a:r>
                  <a:rPr lang="en-US" sz="500"/>
                  <a:t>C</a:t>
                </a:r>
              </a:p>
            </p:txBody>
          </p:sp>
          <p:sp>
            <p:nvSpPr>
              <p:cNvPr id="173" name="TextBox 146"/>
              <p:cNvSpPr txBox="1">
                <a:spLocks noChangeArrowheads="1"/>
              </p:cNvSpPr>
              <p:nvPr/>
            </p:nvSpPr>
            <p:spPr bwMode="auto">
              <a:xfrm>
                <a:off x="8736062" y="3963326"/>
                <a:ext cx="137160" cy="95411"/>
              </a:xfrm>
              <a:prstGeom prst="rect">
                <a:avLst/>
              </a:prstGeom>
              <a:solidFill>
                <a:srgbClr val="FFFF66"/>
              </a:solidFill>
              <a:ln w="9525">
                <a:solidFill>
                  <a:schemeClr val="tx1"/>
                </a:solidFill>
                <a:miter lim="800000"/>
                <a:headEnd/>
                <a:tailEnd/>
              </a:ln>
            </p:spPr>
            <p:txBody>
              <a:bodyPr wrap="none" lIns="45720" tIns="9144" rIns="45720" bIns="9144" anchor="ctr">
                <a:spAutoFit/>
              </a:bodyPr>
              <a:lstStyle/>
              <a:p>
                <a:r>
                  <a:rPr lang="en-US" sz="500"/>
                  <a:t>K</a:t>
                </a:r>
              </a:p>
            </p:txBody>
          </p:sp>
          <p:sp>
            <p:nvSpPr>
              <p:cNvPr id="174" name="TextBox 147"/>
              <p:cNvSpPr txBox="1">
                <a:spLocks noChangeArrowheads="1"/>
              </p:cNvSpPr>
              <p:nvPr/>
            </p:nvSpPr>
            <p:spPr bwMode="auto">
              <a:xfrm>
                <a:off x="8736062" y="4058016"/>
                <a:ext cx="137160" cy="95411"/>
              </a:xfrm>
              <a:prstGeom prst="rect">
                <a:avLst/>
              </a:prstGeom>
              <a:solidFill>
                <a:srgbClr val="FFFF66"/>
              </a:solidFill>
              <a:ln w="9525">
                <a:solidFill>
                  <a:schemeClr val="tx1"/>
                </a:solidFill>
                <a:miter lim="800000"/>
                <a:headEnd/>
                <a:tailEnd/>
              </a:ln>
            </p:spPr>
            <p:txBody>
              <a:bodyPr wrap="none" lIns="45720" tIns="9144" rIns="45720" bIns="9144" anchor="ctr">
                <a:spAutoFit/>
              </a:bodyPr>
              <a:lstStyle/>
              <a:p>
                <a:r>
                  <a:rPr lang="en-US" sz="500"/>
                  <a:t>E</a:t>
                </a:r>
              </a:p>
            </p:txBody>
          </p:sp>
          <p:sp>
            <p:nvSpPr>
              <p:cNvPr id="175" name="TextBox 148"/>
              <p:cNvSpPr txBox="1">
                <a:spLocks noChangeArrowheads="1"/>
              </p:cNvSpPr>
              <p:nvPr/>
            </p:nvSpPr>
            <p:spPr bwMode="auto">
              <a:xfrm>
                <a:off x="8736062" y="4152981"/>
                <a:ext cx="137160" cy="95411"/>
              </a:xfrm>
              <a:prstGeom prst="rect">
                <a:avLst/>
              </a:prstGeom>
              <a:solidFill>
                <a:srgbClr val="FFFF66"/>
              </a:solidFill>
              <a:ln w="9525">
                <a:solidFill>
                  <a:schemeClr val="tx1"/>
                </a:solidFill>
                <a:miter lim="800000"/>
                <a:headEnd/>
                <a:tailEnd/>
              </a:ln>
            </p:spPr>
            <p:txBody>
              <a:bodyPr wrap="none" lIns="45720" tIns="9144" rIns="45720" bIns="9144" anchor="ctr">
                <a:spAutoFit/>
              </a:bodyPr>
              <a:lstStyle/>
              <a:p>
                <a:r>
                  <a:rPr lang="en-US" sz="500"/>
                  <a:t>T</a:t>
                </a:r>
              </a:p>
            </p:txBody>
          </p:sp>
        </p:grpSp>
        <p:grpSp>
          <p:nvGrpSpPr>
            <p:cNvPr id="139" name="Group 127"/>
            <p:cNvGrpSpPr>
              <a:grpSpLocks/>
            </p:cNvGrpSpPr>
            <p:nvPr/>
          </p:nvGrpSpPr>
          <p:grpSpPr bwMode="auto">
            <a:xfrm>
              <a:off x="5913438" y="2556723"/>
              <a:ext cx="136525" cy="569913"/>
              <a:chOff x="8736062" y="3678059"/>
              <a:chExt cx="137160" cy="570333"/>
            </a:xfrm>
          </p:grpSpPr>
          <p:sp>
            <p:nvSpPr>
              <p:cNvPr id="164" name="TextBox 137"/>
              <p:cNvSpPr txBox="1">
                <a:spLocks noChangeArrowheads="1"/>
              </p:cNvSpPr>
              <p:nvPr/>
            </p:nvSpPr>
            <p:spPr bwMode="auto">
              <a:xfrm>
                <a:off x="8736062" y="3678059"/>
                <a:ext cx="137160" cy="95411"/>
              </a:xfrm>
              <a:prstGeom prst="rect">
                <a:avLst/>
              </a:prstGeom>
              <a:solidFill>
                <a:srgbClr val="FFFF66"/>
              </a:solidFill>
              <a:ln w="9525">
                <a:solidFill>
                  <a:schemeClr val="tx1"/>
                </a:solidFill>
                <a:miter lim="800000"/>
                <a:headEnd/>
                <a:tailEnd/>
              </a:ln>
            </p:spPr>
            <p:txBody>
              <a:bodyPr wrap="none" lIns="45720" tIns="9144" rIns="45720" bIns="9144" anchor="ctr">
                <a:spAutoFit/>
              </a:bodyPr>
              <a:lstStyle/>
              <a:p>
                <a:r>
                  <a:rPr lang="en-US" sz="500"/>
                  <a:t>P</a:t>
                </a:r>
              </a:p>
            </p:txBody>
          </p:sp>
          <p:sp>
            <p:nvSpPr>
              <p:cNvPr id="165" name="TextBox 138"/>
              <p:cNvSpPr txBox="1">
                <a:spLocks noChangeArrowheads="1"/>
              </p:cNvSpPr>
              <p:nvPr/>
            </p:nvSpPr>
            <p:spPr bwMode="auto">
              <a:xfrm>
                <a:off x="8736062" y="3773121"/>
                <a:ext cx="137160" cy="95411"/>
              </a:xfrm>
              <a:prstGeom prst="rect">
                <a:avLst/>
              </a:prstGeom>
              <a:solidFill>
                <a:srgbClr val="FFFF66"/>
              </a:solidFill>
              <a:ln w="9525">
                <a:solidFill>
                  <a:schemeClr val="tx1"/>
                </a:solidFill>
                <a:miter lim="800000"/>
                <a:headEnd/>
                <a:tailEnd/>
              </a:ln>
            </p:spPr>
            <p:txBody>
              <a:bodyPr wrap="none" lIns="45720" tIns="9144" rIns="45720" bIns="9144" anchor="ctr">
                <a:spAutoFit/>
              </a:bodyPr>
              <a:lstStyle/>
              <a:p>
                <a:r>
                  <a:rPr lang="en-US" sz="500"/>
                  <a:t>A</a:t>
                </a:r>
              </a:p>
            </p:txBody>
          </p:sp>
          <p:sp>
            <p:nvSpPr>
              <p:cNvPr id="166" name="TextBox 139"/>
              <p:cNvSpPr txBox="1">
                <a:spLocks noChangeArrowheads="1"/>
              </p:cNvSpPr>
              <p:nvPr/>
            </p:nvSpPr>
            <p:spPr bwMode="auto">
              <a:xfrm>
                <a:off x="8736062" y="3868086"/>
                <a:ext cx="137160" cy="95411"/>
              </a:xfrm>
              <a:prstGeom prst="rect">
                <a:avLst/>
              </a:prstGeom>
              <a:solidFill>
                <a:srgbClr val="FFFF66"/>
              </a:solidFill>
              <a:ln w="9525">
                <a:solidFill>
                  <a:schemeClr val="tx1"/>
                </a:solidFill>
                <a:miter lim="800000"/>
                <a:headEnd/>
                <a:tailEnd/>
              </a:ln>
            </p:spPr>
            <p:txBody>
              <a:bodyPr wrap="none" lIns="45720" tIns="9144" rIns="45720" bIns="9144" anchor="ctr">
                <a:spAutoFit/>
              </a:bodyPr>
              <a:lstStyle/>
              <a:p>
                <a:r>
                  <a:rPr lang="en-US" sz="500"/>
                  <a:t>C</a:t>
                </a:r>
              </a:p>
            </p:txBody>
          </p:sp>
          <p:sp>
            <p:nvSpPr>
              <p:cNvPr id="167" name="TextBox 140"/>
              <p:cNvSpPr txBox="1">
                <a:spLocks noChangeArrowheads="1"/>
              </p:cNvSpPr>
              <p:nvPr/>
            </p:nvSpPr>
            <p:spPr bwMode="auto">
              <a:xfrm>
                <a:off x="8736062" y="3963326"/>
                <a:ext cx="137160" cy="95411"/>
              </a:xfrm>
              <a:prstGeom prst="rect">
                <a:avLst/>
              </a:prstGeom>
              <a:solidFill>
                <a:srgbClr val="FFFF66"/>
              </a:solidFill>
              <a:ln w="9525">
                <a:solidFill>
                  <a:schemeClr val="tx1"/>
                </a:solidFill>
                <a:miter lim="800000"/>
                <a:headEnd/>
                <a:tailEnd/>
              </a:ln>
            </p:spPr>
            <p:txBody>
              <a:bodyPr wrap="none" lIns="45720" tIns="9144" rIns="45720" bIns="9144" anchor="ctr">
                <a:spAutoFit/>
              </a:bodyPr>
              <a:lstStyle/>
              <a:p>
                <a:r>
                  <a:rPr lang="en-US" sz="500"/>
                  <a:t>K</a:t>
                </a:r>
              </a:p>
            </p:txBody>
          </p:sp>
          <p:sp>
            <p:nvSpPr>
              <p:cNvPr id="168" name="TextBox 141"/>
              <p:cNvSpPr txBox="1">
                <a:spLocks noChangeArrowheads="1"/>
              </p:cNvSpPr>
              <p:nvPr/>
            </p:nvSpPr>
            <p:spPr bwMode="auto">
              <a:xfrm>
                <a:off x="8736062" y="4058016"/>
                <a:ext cx="137160" cy="95411"/>
              </a:xfrm>
              <a:prstGeom prst="rect">
                <a:avLst/>
              </a:prstGeom>
              <a:solidFill>
                <a:srgbClr val="FFFF66"/>
              </a:solidFill>
              <a:ln w="9525">
                <a:solidFill>
                  <a:schemeClr val="tx1"/>
                </a:solidFill>
                <a:miter lim="800000"/>
                <a:headEnd/>
                <a:tailEnd/>
              </a:ln>
            </p:spPr>
            <p:txBody>
              <a:bodyPr wrap="none" lIns="45720" tIns="9144" rIns="45720" bIns="9144" anchor="ctr">
                <a:spAutoFit/>
              </a:bodyPr>
              <a:lstStyle/>
              <a:p>
                <a:r>
                  <a:rPr lang="en-US" sz="500"/>
                  <a:t>E</a:t>
                </a:r>
              </a:p>
            </p:txBody>
          </p:sp>
          <p:sp>
            <p:nvSpPr>
              <p:cNvPr id="169" name="TextBox 142"/>
              <p:cNvSpPr txBox="1">
                <a:spLocks noChangeArrowheads="1"/>
              </p:cNvSpPr>
              <p:nvPr/>
            </p:nvSpPr>
            <p:spPr bwMode="auto">
              <a:xfrm>
                <a:off x="8736062" y="4152981"/>
                <a:ext cx="137160" cy="95411"/>
              </a:xfrm>
              <a:prstGeom prst="rect">
                <a:avLst/>
              </a:prstGeom>
              <a:solidFill>
                <a:srgbClr val="FFFF66"/>
              </a:solidFill>
              <a:ln w="9525">
                <a:solidFill>
                  <a:schemeClr val="tx1"/>
                </a:solidFill>
                <a:miter lim="800000"/>
                <a:headEnd/>
                <a:tailEnd/>
              </a:ln>
            </p:spPr>
            <p:txBody>
              <a:bodyPr wrap="none" lIns="45720" tIns="9144" rIns="45720" bIns="9144" anchor="ctr">
                <a:spAutoFit/>
              </a:bodyPr>
              <a:lstStyle/>
              <a:p>
                <a:r>
                  <a:rPr lang="en-US" sz="500"/>
                  <a:t>T</a:t>
                </a:r>
              </a:p>
            </p:txBody>
          </p:sp>
        </p:grpSp>
        <p:grpSp>
          <p:nvGrpSpPr>
            <p:cNvPr id="140" name="Group 134"/>
            <p:cNvGrpSpPr>
              <a:grpSpLocks/>
            </p:cNvGrpSpPr>
            <p:nvPr/>
          </p:nvGrpSpPr>
          <p:grpSpPr bwMode="auto">
            <a:xfrm>
              <a:off x="5913438" y="3267923"/>
              <a:ext cx="136525" cy="569913"/>
              <a:chOff x="8736062" y="3678059"/>
              <a:chExt cx="137160" cy="570333"/>
            </a:xfrm>
          </p:grpSpPr>
          <p:sp>
            <p:nvSpPr>
              <p:cNvPr id="158" name="TextBox 131"/>
              <p:cNvSpPr txBox="1">
                <a:spLocks noChangeArrowheads="1"/>
              </p:cNvSpPr>
              <p:nvPr/>
            </p:nvSpPr>
            <p:spPr bwMode="auto">
              <a:xfrm>
                <a:off x="8736062" y="3678059"/>
                <a:ext cx="137160" cy="95411"/>
              </a:xfrm>
              <a:prstGeom prst="rect">
                <a:avLst/>
              </a:prstGeom>
              <a:solidFill>
                <a:srgbClr val="FFFF66"/>
              </a:solidFill>
              <a:ln w="9525">
                <a:solidFill>
                  <a:schemeClr val="tx1"/>
                </a:solidFill>
                <a:miter lim="800000"/>
                <a:headEnd/>
                <a:tailEnd/>
              </a:ln>
            </p:spPr>
            <p:txBody>
              <a:bodyPr wrap="none" lIns="45720" tIns="9144" rIns="45720" bIns="9144" anchor="ctr">
                <a:spAutoFit/>
              </a:bodyPr>
              <a:lstStyle/>
              <a:p>
                <a:r>
                  <a:rPr lang="en-US" sz="500"/>
                  <a:t>P</a:t>
                </a:r>
              </a:p>
            </p:txBody>
          </p:sp>
          <p:sp>
            <p:nvSpPr>
              <p:cNvPr id="159" name="TextBox 132"/>
              <p:cNvSpPr txBox="1">
                <a:spLocks noChangeArrowheads="1"/>
              </p:cNvSpPr>
              <p:nvPr/>
            </p:nvSpPr>
            <p:spPr bwMode="auto">
              <a:xfrm>
                <a:off x="8736062" y="3773121"/>
                <a:ext cx="137160" cy="95411"/>
              </a:xfrm>
              <a:prstGeom prst="rect">
                <a:avLst/>
              </a:prstGeom>
              <a:solidFill>
                <a:srgbClr val="FFFF66"/>
              </a:solidFill>
              <a:ln w="9525">
                <a:solidFill>
                  <a:schemeClr val="tx1"/>
                </a:solidFill>
                <a:miter lim="800000"/>
                <a:headEnd/>
                <a:tailEnd/>
              </a:ln>
            </p:spPr>
            <p:txBody>
              <a:bodyPr wrap="none" lIns="45720" tIns="9144" rIns="45720" bIns="9144" anchor="ctr">
                <a:spAutoFit/>
              </a:bodyPr>
              <a:lstStyle/>
              <a:p>
                <a:r>
                  <a:rPr lang="en-US" sz="500"/>
                  <a:t>A</a:t>
                </a:r>
              </a:p>
            </p:txBody>
          </p:sp>
          <p:sp>
            <p:nvSpPr>
              <p:cNvPr id="160" name="TextBox 133"/>
              <p:cNvSpPr txBox="1">
                <a:spLocks noChangeArrowheads="1"/>
              </p:cNvSpPr>
              <p:nvPr/>
            </p:nvSpPr>
            <p:spPr bwMode="auto">
              <a:xfrm>
                <a:off x="8736062" y="3868086"/>
                <a:ext cx="137160" cy="95411"/>
              </a:xfrm>
              <a:prstGeom prst="rect">
                <a:avLst/>
              </a:prstGeom>
              <a:solidFill>
                <a:srgbClr val="FFFF66"/>
              </a:solidFill>
              <a:ln w="9525">
                <a:solidFill>
                  <a:schemeClr val="tx1"/>
                </a:solidFill>
                <a:miter lim="800000"/>
                <a:headEnd/>
                <a:tailEnd/>
              </a:ln>
            </p:spPr>
            <p:txBody>
              <a:bodyPr wrap="none" lIns="45720" tIns="9144" rIns="45720" bIns="9144" anchor="ctr">
                <a:spAutoFit/>
              </a:bodyPr>
              <a:lstStyle/>
              <a:p>
                <a:r>
                  <a:rPr lang="en-US" sz="500"/>
                  <a:t>C</a:t>
                </a:r>
              </a:p>
            </p:txBody>
          </p:sp>
          <p:sp>
            <p:nvSpPr>
              <p:cNvPr id="161" name="TextBox 134"/>
              <p:cNvSpPr txBox="1">
                <a:spLocks noChangeArrowheads="1"/>
              </p:cNvSpPr>
              <p:nvPr/>
            </p:nvSpPr>
            <p:spPr bwMode="auto">
              <a:xfrm>
                <a:off x="8736062" y="3963326"/>
                <a:ext cx="137160" cy="95411"/>
              </a:xfrm>
              <a:prstGeom prst="rect">
                <a:avLst/>
              </a:prstGeom>
              <a:solidFill>
                <a:srgbClr val="FFFF66"/>
              </a:solidFill>
              <a:ln w="9525">
                <a:solidFill>
                  <a:schemeClr val="tx1"/>
                </a:solidFill>
                <a:miter lim="800000"/>
                <a:headEnd/>
                <a:tailEnd/>
              </a:ln>
            </p:spPr>
            <p:txBody>
              <a:bodyPr wrap="none" lIns="45720" tIns="9144" rIns="45720" bIns="9144" anchor="ctr">
                <a:spAutoFit/>
              </a:bodyPr>
              <a:lstStyle/>
              <a:p>
                <a:r>
                  <a:rPr lang="en-US" sz="500"/>
                  <a:t>K</a:t>
                </a:r>
              </a:p>
            </p:txBody>
          </p:sp>
          <p:sp>
            <p:nvSpPr>
              <p:cNvPr id="162" name="TextBox 135"/>
              <p:cNvSpPr txBox="1">
                <a:spLocks noChangeArrowheads="1"/>
              </p:cNvSpPr>
              <p:nvPr/>
            </p:nvSpPr>
            <p:spPr bwMode="auto">
              <a:xfrm>
                <a:off x="8736062" y="4058016"/>
                <a:ext cx="137160" cy="95411"/>
              </a:xfrm>
              <a:prstGeom prst="rect">
                <a:avLst/>
              </a:prstGeom>
              <a:solidFill>
                <a:srgbClr val="FFFF66"/>
              </a:solidFill>
              <a:ln w="9525">
                <a:solidFill>
                  <a:schemeClr val="tx1"/>
                </a:solidFill>
                <a:miter lim="800000"/>
                <a:headEnd/>
                <a:tailEnd/>
              </a:ln>
            </p:spPr>
            <p:txBody>
              <a:bodyPr wrap="none" lIns="45720" tIns="9144" rIns="45720" bIns="9144" anchor="ctr">
                <a:spAutoFit/>
              </a:bodyPr>
              <a:lstStyle/>
              <a:p>
                <a:r>
                  <a:rPr lang="en-US" sz="500"/>
                  <a:t>E</a:t>
                </a:r>
              </a:p>
            </p:txBody>
          </p:sp>
          <p:sp>
            <p:nvSpPr>
              <p:cNvPr id="163" name="TextBox 136"/>
              <p:cNvSpPr txBox="1">
                <a:spLocks noChangeArrowheads="1"/>
              </p:cNvSpPr>
              <p:nvPr/>
            </p:nvSpPr>
            <p:spPr bwMode="auto">
              <a:xfrm>
                <a:off x="8736062" y="4152981"/>
                <a:ext cx="137160" cy="95411"/>
              </a:xfrm>
              <a:prstGeom prst="rect">
                <a:avLst/>
              </a:prstGeom>
              <a:solidFill>
                <a:srgbClr val="FFFF66"/>
              </a:solidFill>
              <a:ln w="9525">
                <a:solidFill>
                  <a:schemeClr val="tx1"/>
                </a:solidFill>
                <a:miter lim="800000"/>
                <a:headEnd/>
                <a:tailEnd/>
              </a:ln>
            </p:spPr>
            <p:txBody>
              <a:bodyPr wrap="none" lIns="45720" tIns="9144" rIns="45720" bIns="9144" anchor="ctr">
                <a:spAutoFit/>
              </a:bodyPr>
              <a:lstStyle/>
              <a:p>
                <a:r>
                  <a:rPr lang="en-US" sz="500"/>
                  <a:t>T</a:t>
                </a:r>
              </a:p>
            </p:txBody>
          </p:sp>
        </p:grpSp>
        <p:sp>
          <p:nvSpPr>
            <p:cNvPr id="141" name="Line 38"/>
            <p:cNvSpPr>
              <a:spLocks noChangeShapeType="1"/>
            </p:cNvSpPr>
            <p:nvPr/>
          </p:nvSpPr>
          <p:spPr bwMode="auto">
            <a:xfrm>
              <a:off x="5038725" y="2134450"/>
              <a:ext cx="876300" cy="0"/>
            </a:xfrm>
            <a:prstGeom prst="line">
              <a:avLst/>
            </a:prstGeom>
            <a:noFill/>
            <a:ln w="9525">
              <a:solidFill>
                <a:schemeClr val="tx1"/>
              </a:solidFill>
              <a:round/>
              <a:headEnd type="triangle" w="med" len="med"/>
              <a:tailEnd type="triangle" w="med" len="med"/>
            </a:ln>
          </p:spPr>
          <p:txBody>
            <a:bodyPr>
              <a:spAutoFit/>
            </a:bodyPr>
            <a:lstStyle/>
            <a:p>
              <a:endParaRPr lang="en-US"/>
            </a:p>
          </p:txBody>
        </p:sp>
        <p:sp>
          <p:nvSpPr>
            <p:cNvPr id="142" name="Line 48"/>
            <p:cNvSpPr>
              <a:spLocks noChangeShapeType="1"/>
            </p:cNvSpPr>
            <p:nvPr/>
          </p:nvSpPr>
          <p:spPr bwMode="auto">
            <a:xfrm>
              <a:off x="6048375" y="2134450"/>
              <a:ext cx="638175" cy="0"/>
            </a:xfrm>
            <a:prstGeom prst="line">
              <a:avLst/>
            </a:prstGeom>
            <a:noFill/>
            <a:ln w="9525">
              <a:solidFill>
                <a:schemeClr val="tx1"/>
              </a:solidFill>
              <a:round/>
              <a:headEnd type="triangle" w="med" len="med"/>
              <a:tailEnd type="triangle" w="med" len="med"/>
            </a:ln>
          </p:spPr>
          <p:txBody>
            <a:bodyPr>
              <a:spAutoFit/>
            </a:bodyPr>
            <a:lstStyle/>
            <a:p>
              <a:endParaRPr lang="en-US"/>
            </a:p>
          </p:txBody>
        </p:sp>
        <p:sp>
          <p:nvSpPr>
            <p:cNvPr id="143" name="Line 38"/>
            <p:cNvSpPr>
              <a:spLocks noChangeShapeType="1"/>
            </p:cNvSpPr>
            <p:nvPr/>
          </p:nvSpPr>
          <p:spPr bwMode="auto">
            <a:xfrm>
              <a:off x="5059363" y="3563200"/>
              <a:ext cx="865187" cy="0"/>
            </a:xfrm>
            <a:prstGeom prst="line">
              <a:avLst/>
            </a:prstGeom>
            <a:noFill/>
            <a:ln w="9525">
              <a:solidFill>
                <a:schemeClr val="tx1"/>
              </a:solidFill>
              <a:round/>
              <a:headEnd type="triangle" w="med" len="med"/>
              <a:tailEnd type="triangle" w="med" len="med"/>
            </a:ln>
          </p:spPr>
          <p:txBody>
            <a:bodyPr>
              <a:spAutoFit/>
            </a:bodyPr>
            <a:lstStyle/>
            <a:p>
              <a:endParaRPr lang="en-US"/>
            </a:p>
          </p:txBody>
        </p:sp>
        <p:sp>
          <p:nvSpPr>
            <p:cNvPr id="144" name="Line 48"/>
            <p:cNvSpPr>
              <a:spLocks noChangeShapeType="1"/>
            </p:cNvSpPr>
            <p:nvPr/>
          </p:nvSpPr>
          <p:spPr bwMode="auto">
            <a:xfrm>
              <a:off x="6057900" y="3563200"/>
              <a:ext cx="638175" cy="0"/>
            </a:xfrm>
            <a:prstGeom prst="line">
              <a:avLst/>
            </a:prstGeom>
            <a:noFill/>
            <a:ln w="9525">
              <a:solidFill>
                <a:schemeClr val="tx1"/>
              </a:solidFill>
              <a:round/>
              <a:headEnd type="triangle" w="med" len="med"/>
              <a:tailEnd type="triangle" w="med" len="med"/>
            </a:ln>
          </p:spPr>
          <p:txBody>
            <a:bodyPr>
              <a:spAutoFit/>
            </a:bodyPr>
            <a:lstStyle/>
            <a:p>
              <a:endParaRPr lang="en-US"/>
            </a:p>
          </p:txBody>
        </p:sp>
        <p:sp>
          <p:nvSpPr>
            <p:cNvPr id="145" name="Text Box 34"/>
            <p:cNvSpPr txBox="1">
              <a:spLocks noChangeArrowheads="1"/>
            </p:cNvSpPr>
            <p:nvPr/>
          </p:nvSpPr>
          <p:spPr bwMode="auto">
            <a:xfrm>
              <a:off x="6681788" y="2003712"/>
              <a:ext cx="803275" cy="336550"/>
            </a:xfrm>
            <a:prstGeom prst="rect">
              <a:avLst/>
            </a:prstGeom>
            <a:solidFill>
              <a:srgbClr val="C0C0C0"/>
            </a:solidFill>
            <a:ln w="9525" algn="ctr">
              <a:noFill/>
              <a:miter lim="800000"/>
              <a:headEnd/>
              <a:tailEnd/>
            </a:ln>
          </p:spPr>
          <p:txBody>
            <a:bodyPr wrap="none"/>
            <a:lstStyle/>
            <a:p>
              <a:r>
                <a:rPr lang="en-US" dirty="0">
                  <a:solidFill>
                    <a:schemeClr val="tx1"/>
                  </a:solidFill>
                </a:rPr>
                <a:t>Avalon</a:t>
              </a:r>
            </a:p>
          </p:txBody>
        </p:sp>
        <p:sp>
          <p:nvSpPr>
            <p:cNvPr id="146" name="Text Box 31"/>
            <p:cNvSpPr txBox="1">
              <a:spLocks noChangeArrowheads="1"/>
            </p:cNvSpPr>
            <p:nvPr/>
          </p:nvSpPr>
          <p:spPr bwMode="auto">
            <a:xfrm>
              <a:off x="1096963" y="1993062"/>
              <a:ext cx="803275" cy="336550"/>
            </a:xfrm>
            <a:prstGeom prst="rect">
              <a:avLst/>
            </a:prstGeom>
            <a:solidFill>
              <a:srgbClr val="C0C0C0"/>
            </a:solidFill>
            <a:ln w="9525" algn="ctr">
              <a:noFill/>
              <a:miter lim="800000"/>
              <a:headEnd/>
              <a:tailEnd/>
            </a:ln>
          </p:spPr>
          <p:txBody>
            <a:bodyPr wrap="none"/>
            <a:lstStyle/>
            <a:p>
              <a:r>
                <a:rPr lang="en-US">
                  <a:solidFill>
                    <a:schemeClr val="tx1"/>
                  </a:solidFill>
                </a:rPr>
                <a:t>Avalon</a:t>
              </a:r>
            </a:p>
          </p:txBody>
        </p:sp>
        <p:sp>
          <p:nvSpPr>
            <p:cNvPr id="147" name="Text Box 31"/>
            <p:cNvSpPr txBox="1">
              <a:spLocks noChangeArrowheads="1"/>
            </p:cNvSpPr>
            <p:nvPr/>
          </p:nvSpPr>
          <p:spPr bwMode="auto">
            <a:xfrm>
              <a:off x="1096963" y="2687543"/>
              <a:ext cx="803275" cy="336550"/>
            </a:xfrm>
            <a:prstGeom prst="rect">
              <a:avLst/>
            </a:prstGeom>
            <a:solidFill>
              <a:srgbClr val="C0C0C0"/>
            </a:solidFill>
            <a:ln w="9525" algn="ctr">
              <a:noFill/>
              <a:miter lim="800000"/>
              <a:headEnd/>
              <a:tailEnd/>
            </a:ln>
          </p:spPr>
          <p:txBody>
            <a:bodyPr wrap="none"/>
            <a:lstStyle/>
            <a:p>
              <a:r>
                <a:rPr lang="en-US">
                  <a:solidFill>
                    <a:schemeClr val="tx1"/>
                  </a:solidFill>
                </a:rPr>
                <a:t>Avalon</a:t>
              </a:r>
            </a:p>
          </p:txBody>
        </p:sp>
        <p:sp>
          <p:nvSpPr>
            <p:cNvPr id="148" name="Text Box 34"/>
            <p:cNvSpPr txBox="1">
              <a:spLocks noChangeArrowheads="1"/>
            </p:cNvSpPr>
            <p:nvPr/>
          </p:nvSpPr>
          <p:spPr bwMode="auto">
            <a:xfrm>
              <a:off x="6681788" y="2663469"/>
              <a:ext cx="803275" cy="336550"/>
            </a:xfrm>
            <a:prstGeom prst="rect">
              <a:avLst/>
            </a:prstGeom>
            <a:solidFill>
              <a:srgbClr val="C0C0C0"/>
            </a:solidFill>
            <a:ln w="9525" algn="ctr">
              <a:noFill/>
              <a:miter lim="800000"/>
              <a:headEnd/>
              <a:tailEnd/>
            </a:ln>
          </p:spPr>
          <p:txBody>
            <a:bodyPr wrap="none"/>
            <a:lstStyle/>
            <a:p>
              <a:r>
                <a:rPr lang="en-US" dirty="0">
                  <a:solidFill>
                    <a:schemeClr val="tx1"/>
                  </a:solidFill>
                </a:rPr>
                <a:t>Avalon</a:t>
              </a:r>
            </a:p>
          </p:txBody>
        </p:sp>
        <p:sp>
          <p:nvSpPr>
            <p:cNvPr id="149" name="Text Box 33"/>
            <p:cNvSpPr txBox="1">
              <a:spLocks noChangeArrowheads="1"/>
            </p:cNvSpPr>
            <p:nvPr/>
          </p:nvSpPr>
          <p:spPr bwMode="auto">
            <a:xfrm>
              <a:off x="1380583" y="3352344"/>
              <a:ext cx="511175" cy="336550"/>
            </a:xfrm>
            <a:prstGeom prst="rect">
              <a:avLst/>
            </a:prstGeom>
            <a:solidFill>
              <a:srgbClr val="99CCFF"/>
            </a:solidFill>
            <a:ln w="9525" algn="ctr">
              <a:noFill/>
              <a:miter lim="800000"/>
              <a:headEnd/>
              <a:tailEnd/>
            </a:ln>
          </p:spPr>
          <p:txBody>
            <a:bodyPr wrap="none"/>
            <a:lstStyle/>
            <a:p>
              <a:r>
                <a:rPr lang="en-US" dirty="0">
                  <a:solidFill>
                    <a:schemeClr val="tx1"/>
                  </a:solidFill>
                </a:rPr>
                <a:t>AXI</a:t>
              </a:r>
            </a:p>
          </p:txBody>
        </p:sp>
        <p:pic>
          <p:nvPicPr>
            <p:cNvPr id="150" name="Picture 2" descr="C:\Ting\JOB\Monthly\april 11\Quartus 11.0\Reason to use Qsys\circle.png"/>
            <p:cNvPicPr>
              <a:picLocks noChangeAspect="1" noChangeArrowheads="1"/>
            </p:cNvPicPr>
            <p:nvPr/>
          </p:nvPicPr>
          <p:blipFill>
            <a:blip r:embed="rId4"/>
            <a:srcRect/>
            <a:stretch>
              <a:fillRect/>
            </a:stretch>
          </p:blipFill>
          <p:spPr bwMode="auto">
            <a:xfrm>
              <a:off x="3485831" y="1968183"/>
              <a:ext cx="326835" cy="331787"/>
            </a:xfrm>
            <a:prstGeom prst="rect">
              <a:avLst/>
            </a:prstGeom>
            <a:noFill/>
          </p:spPr>
        </p:pic>
        <p:pic>
          <p:nvPicPr>
            <p:cNvPr id="151" name="Picture 2" descr="C:\Ting\JOB\Monthly\april 11\Quartus 11.0\Reason to use Qsys\circle.png"/>
            <p:cNvPicPr>
              <a:picLocks noChangeAspect="1" noChangeArrowheads="1"/>
            </p:cNvPicPr>
            <p:nvPr/>
          </p:nvPicPr>
          <p:blipFill>
            <a:blip r:embed="rId4"/>
            <a:srcRect/>
            <a:stretch>
              <a:fillRect/>
            </a:stretch>
          </p:blipFill>
          <p:spPr bwMode="auto">
            <a:xfrm>
              <a:off x="4735511" y="1968183"/>
              <a:ext cx="326835" cy="331787"/>
            </a:xfrm>
            <a:prstGeom prst="rect">
              <a:avLst/>
            </a:prstGeom>
            <a:noFill/>
          </p:spPr>
        </p:pic>
        <p:sp>
          <p:nvSpPr>
            <p:cNvPr id="152" name="Line 58"/>
            <p:cNvSpPr>
              <a:spLocks noChangeShapeType="1"/>
            </p:cNvSpPr>
            <p:nvPr/>
          </p:nvSpPr>
          <p:spPr bwMode="auto">
            <a:xfrm>
              <a:off x="3816985" y="2855493"/>
              <a:ext cx="890588" cy="0"/>
            </a:xfrm>
            <a:prstGeom prst="line">
              <a:avLst/>
            </a:prstGeom>
            <a:noFill/>
            <a:ln w="9525">
              <a:solidFill>
                <a:schemeClr val="tx1"/>
              </a:solidFill>
              <a:round/>
              <a:headEnd type="triangle" w="med" len="med"/>
              <a:tailEnd type="triangle" w="med" len="med"/>
            </a:ln>
          </p:spPr>
          <p:txBody>
            <a:bodyPr>
              <a:spAutoFit/>
            </a:bodyPr>
            <a:lstStyle/>
            <a:p>
              <a:endParaRPr lang="en-US"/>
            </a:p>
          </p:txBody>
        </p:sp>
        <p:sp>
          <p:nvSpPr>
            <p:cNvPr id="153" name="Line 58"/>
            <p:cNvSpPr>
              <a:spLocks noChangeShapeType="1"/>
            </p:cNvSpPr>
            <p:nvPr/>
          </p:nvSpPr>
          <p:spPr bwMode="auto">
            <a:xfrm>
              <a:off x="3816985" y="3564153"/>
              <a:ext cx="890588" cy="0"/>
            </a:xfrm>
            <a:prstGeom prst="line">
              <a:avLst/>
            </a:prstGeom>
            <a:noFill/>
            <a:ln w="9525">
              <a:solidFill>
                <a:schemeClr val="tx1"/>
              </a:solidFill>
              <a:round/>
              <a:headEnd type="triangle" w="med" len="med"/>
              <a:tailEnd type="triangle" w="med" len="med"/>
            </a:ln>
          </p:spPr>
          <p:txBody>
            <a:bodyPr>
              <a:spAutoFit/>
            </a:bodyPr>
            <a:lstStyle/>
            <a:p>
              <a:endParaRPr lang="en-US"/>
            </a:p>
          </p:txBody>
        </p:sp>
        <p:pic>
          <p:nvPicPr>
            <p:cNvPr id="154" name="Picture 2" descr="C:\Ting\JOB\Monthly\april 11\Quartus 11.0\Reason to use Qsys\circle.png"/>
            <p:cNvPicPr>
              <a:picLocks noChangeAspect="1" noChangeArrowheads="1"/>
            </p:cNvPicPr>
            <p:nvPr/>
          </p:nvPicPr>
          <p:blipFill>
            <a:blip r:embed="rId4"/>
            <a:srcRect/>
            <a:stretch>
              <a:fillRect/>
            </a:stretch>
          </p:blipFill>
          <p:spPr bwMode="auto">
            <a:xfrm>
              <a:off x="3485831" y="2661603"/>
              <a:ext cx="326835" cy="331787"/>
            </a:xfrm>
            <a:prstGeom prst="rect">
              <a:avLst/>
            </a:prstGeom>
            <a:noFill/>
          </p:spPr>
        </p:pic>
        <p:pic>
          <p:nvPicPr>
            <p:cNvPr id="155" name="Picture 2" descr="C:\Ting\JOB\Monthly\april 11\Quartus 11.0\Reason to use Qsys\circle.png"/>
            <p:cNvPicPr>
              <a:picLocks noChangeAspect="1" noChangeArrowheads="1"/>
            </p:cNvPicPr>
            <p:nvPr/>
          </p:nvPicPr>
          <p:blipFill>
            <a:blip r:embed="rId4"/>
            <a:srcRect/>
            <a:stretch>
              <a:fillRect/>
            </a:stretch>
          </p:blipFill>
          <p:spPr bwMode="auto">
            <a:xfrm>
              <a:off x="4735511" y="2661603"/>
              <a:ext cx="326835" cy="331787"/>
            </a:xfrm>
            <a:prstGeom prst="rect">
              <a:avLst/>
            </a:prstGeom>
            <a:noFill/>
          </p:spPr>
        </p:pic>
        <p:pic>
          <p:nvPicPr>
            <p:cNvPr id="156" name="Picture 2" descr="C:\Ting\JOB\Monthly\april 11\Quartus 11.0\Reason to use Qsys\circle.png"/>
            <p:cNvPicPr>
              <a:picLocks noChangeAspect="1" noChangeArrowheads="1"/>
            </p:cNvPicPr>
            <p:nvPr/>
          </p:nvPicPr>
          <p:blipFill>
            <a:blip r:embed="rId4"/>
            <a:srcRect/>
            <a:stretch>
              <a:fillRect/>
            </a:stretch>
          </p:blipFill>
          <p:spPr bwMode="auto">
            <a:xfrm>
              <a:off x="3485831" y="3355023"/>
              <a:ext cx="326835" cy="331787"/>
            </a:xfrm>
            <a:prstGeom prst="rect">
              <a:avLst/>
            </a:prstGeom>
            <a:noFill/>
          </p:spPr>
        </p:pic>
        <p:pic>
          <p:nvPicPr>
            <p:cNvPr id="157" name="Picture 2" descr="C:\Ting\JOB\Monthly\april 11\Quartus 11.0\Reason to use Qsys\circle.png"/>
            <p:cNvPicPr>
              <a:picLocks noChangeAspect="1" noChangeArrowheads="1"/>
            </p:cNvPicPr>
            <p:nvPr/>
          </p:nvPicPr>
          <p:blipFill>
            <a:blip r:embed="rId4"/>
            <a:srcRect/>
            <a:stretch>
              <a:fillRect/>
            </a:stretch>
          </p:blipFill>
          <p:spPr bwMode="auto">
            <a:xfrm>
              <a:off x="4735511" y="3355023"/>
              <a:ext cx="326835" cy="331787"/>
            </a:xfrm>
            <a:prstGeom prst="rect">
              <a:avLst/>
            </a:prstGeom>
            <a:noFill/>
          </p:spPr>
        </p:pic>
      </p:grpSp>
      <p:grpSp>
        <p:nvGrpSpPr>
          <p:cNvPr id="194" name="Group 193"/>
          <p:cNvGrpSpPr/>
          <p:nvPr/>
        </p:nvGrpSpPr>
        <p:grpSpPr>
          <a:xfrm>
            <a:off x="1322206" y="4772654"/>
            <a:ext cx="1046637" cy="346710"/>
            <a:chOff x="237490" y="5510008"/>
            <a:chExt cx="735755" cy="243727"/>
          </a:xfrm>
        </p:grpSpPr>
        <p:grpSp>
          <p:nvGrpSpPr>
            <p:cNvPr id="195" name="Group 80"/>
            <p:cNvGrpSpPr/>
            <p:nvPr/>
          </p:nvGrpSpPr>
          <p:grpSpPr>
            <a:xfrm>
              <a:off x="237490" y="5562604"/>
              <a:ext cx="574367" cy="191131"/>
              <a:chOff x="237490" y="5562604"/>
              <a:chExt cx="574367" cy="191131"/>
            </a:xfrm>
          </p:grpSpPr>
          <p:pic>
            <p:nvPicPr>
              <p:cNvPr id="197" name="Picture 2" descr="http://lctes08.flux.utah.edu/arm_logo_small.png"/>
              <p:cNvPicPr>
                <a:picLocks noChangeAspect="1" noChangeArrowheads="1"/>
              </p:cNvPicPr>
              <p:nvPr/>
            </p:nvPicPr>
            <p:blipFill>
              <a:blip r:embed="rId5"/>
              <a:srcRect/>
              <a:stretch>
                <a:fillRect/>
              </a:stretch>
            </p:blipFill>
            <p:spPr bwMode="auto">
              <a:xfrm>
                <a:off x="237490" y="5589905"/>
                <a:ext cx="546100" cy="163830"/>
              </a:xfrm>
              <a:prstGeom prst="rect">
                <a:avLst/>
              </a:prstGeom>
              <a:noFill/>
            </p:spPr>
          </p:pic>
          <p:sp>
            <p:nvSpPr>
              <p:cNvPr id="198" name="Rectangle 197"/>
              <p:cNvSpPr/>
              <p:nvPr/>
            </p:nvSpPr>
            <p:spPr bwMode="auto">
              <a:xfrm>
                <a:off x="761057" y="5562604"/>
                <a:ext cx="50800" cy="825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sp>
          <p:nvSpPr>
            <p:cNvPr id="196" name="TextBox 195"/>
            <p:cNvSpPr txBox="1"/>
            <p:nvPr/>
          </p:nvSpPr>
          <p:spPr>
            <a:xfrm>
              <a:off x="713237" y="5510008"/>
              <a:ext cx="260008" cy="215444"/>
            </a:xfrm>
            <a:prstGeom prst="rect">
              <a:avLst/>
            </a:prstGeom>
            <a:noFill/>
          </p:spPr>
          <p:txBody>
            <a:bodyPr wrap="none" rtlCol="0">
              <a:spAutoFit/>
            </a:bodyPr>
            <a:lstStyle/>
            <a:p>
              <a:r>
                <a:rPr lang="en-US" sz="1200" baseline="-25000" dirty="0" smtClean="0">
                  <a:solidFill>
                    <a:srgbClr val="24908D"/>
                  </a:solidFill>
                </a:rPr>
                <a:t>®</a:t>
              </a:r>
              <a:endParaRPr lang="en-US" sz="1200" baseline="-25000" dirty="0">
                <a:solidFill>
                  <a:srgbClr val="24908D"/>
                </a:solidFill>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3"/>
          <p:cNvSpPr>
            <a:spLocks noGrp="1"/>
          </p:cNvSpPr>
          <p:nvPr>
            <p:ph type="sldNum" sz="quarter" idx="10"/>
          </p:nvPr>
        </p:nvSpPr>
        <p:spPr>
          <a:xfrm>
            <a:off x="350838" y="6588125"/>
            <a:ext cx="698500" cy="282575"/>
          </a:xfrm>
          <a:noFill/>
        </p:spPr>
        <p:txBody>
          <a:bodyPr/>
          <a:lstStyle/>
          <a:p>
            <a:fld id="{992E8442-FC7F-40B1-A47F-5DCEFEDD9CA6}" type="slidenum">
              <a:rPr lang="en-US"/>
              <a:pPr/>
              <a:t>2</a:t>
            </a:fld>
            <a:endParaRPr lang="en-US" dirty="0"/>
          </a:p>
        </p:txBody>
      </p:sp>
      <p:sp>
        <p:nvSpPr>
          <p:cNvPr id="29" name="Rounded Rectangle 28"/>
          <p:cNvSpPr/>
          <p:nvPr/>
        </p:nvSpPr>
        <p:spPr bwMode="auto">
          <a:xfrm>
            <a:off x="535754" y="4861766"/>
            <a:ext cx="8060996" cy="681783"/>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7" name="Rectangle 2"/>
          <p:cNvSpPr txBox="1">
            <a:spLocks noChangeArrowheads="1"/>
          </p:cNvSpPr>
          <p:nvPr/>
        </p:nvSpPr>
        <p:spPr bwMode="auto">
          <a:xfrm>
            <a:off x="350838" y="273050"/>
            <a:ext cx="8331200" cy="615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03399"/>
                </a:solidFill>
                <a:effectLst/>
                <a:uLnTx/>
                <a:uFillTx/>
                <a:latin typeface="+mj-lt"/>
                <a:ea typeface="+mj-ea"/>
                <a:cs typeface="+mj-cs"/>
              </a:rPr>
              <a:t>Raising the Level of Design Abstraction</a:t>
            </a:r>
            <a:endParaRPr kumimoji="0" lang="en-US" sz="3200" b="1" i="0" u="none" strike="noStrike" kern="0" cap="none" spc="0" normalizeH="0" baseline="0" noProof="0" dirty="0">
              <a:ln>
                <a:noFill/>
              </a:ln>
              <a:solidFill>
                <a:srgbClr val="003399"/>
              </a:solidFill>
              <a:effectLst/>
              <a:uLnTx/>
              <a:uFillTx/>
              <a:latin typeface="+mj-lt"/>
              <a:ea typeface="+mj-ea"/>
              <a:cs typeface="+mj-cs"/>
            </a:endParaRPr>
          </a:p>
        </p:txBody>
      </p:sp>
      <p:sp>
        <p:nvSpPr>
          <p:cNvPr id="38" name="Rectangle 37"/>
          <p:cNvSpPr/>
          <p:nvPr/>
        </p:nvSpPr>
        <p:spPr>
          <a:xfrm>
            <a:off x="397486" y="5576705"/>
            <a:ext cx="8429625" cy="892552"/>
          </a:xfrm>
          <a:prstGeom prst="rect">
            <a:avLst/>
          </a:prstGeom>
        </p:spPr>
        <p:txBody>
          <a:bodyPr wrap="square">
            <a:spAutoFit/>
          </a:bodyPr>
          <a:lstStyle/>
          <a:p>
            <a:pPr algn="ctr"/>
            <a:r>
              <a:rPr lang="en-US" sz="2600" b="1" i="1" dirty="0" smtClean="0">
                <a:solidFill>
                  <a:srgbClr val="00C1BE"/>
                </a:solidFill>
                <a:latin typeface="Arial Black" pitchFamily="34" charset="0"/>
              </a:rPr>
              <a:t>Increasing Level of Design Abstraction = Improving Productivity</a:t>
            </a:r>
            <a:endParaRPr lang="en-US" sz="2600" dirty="0">
              <a:solidFill>
                <a:srgbClr val="00C1BE"/>
              </a:solidFill>
            </a:endParaRPr>
          </a:p>
        </p:txBody>
      </p:sp>
      <p:sp>
        <p:nvSpPr>
          <p:cNvPr id="40" name="TextBox 39"/>
          <p:cNvSpPr txBox="1"/>
          <p:nvPr/>
        </p:nvSpPr>
        <p:spPr>
          <a:xfrm>
            <a:off x="963973" y="1011109"/>
            <a:ext cx="7352590" cy="3513525"/>
          </a:xfrm>
          <a:prstGeom prst="rect">
            <a:avLst/>
          </a:prstGeom>
          <a:solidFill>
            <a:schemeClr val="accent2"/>
          </a:solidFill>
        </p:spPr>
        <p:txBody>
          <a:bodyPr wrap="none" rtlCol="0">
            <a:noAutofit/>
          </a:bodyPr>
          <a:lstStyle/>
          <a:p>
            <a:pPr algn="r"/>
            <a:r>
              <a:rPr lang="en-US" sz="1400" b="1" dirty="0" smtClean="0">
                <a:solidFill>
                  <a:schemeClr val="bg1"/>
                </a:solidFill>
              </a:rPr>
              <a:t>System Level</a:t>
            </a:r>
            <a:endParaRPr lang="en-US" sz="1400" b="1" dirty="0">
              <a:solidFill>
                <a:schemeClr val="bg1"/>
              </a:solidFill>
            </a:endParaRPr>
          </a:p>
        </p:txBody>
      </p:sp>
      <p:sp>
        <p:nvSpPr>
          <p:cNvPr id="41" name="TextBox 40"/>
          <p:cNvSpPr txBox="1"/>
          <p:nvPr/>
        </p:nvSpPr>
        <p:spPr>
          <a:xfrm>
            <a:off x="972615" y="2514723"/>
            <a:ext cx="5063005" cy="2018551"/>
          </a:xfrm>
          <a:prstGeom prst="rect">
            <a:avLst/>
          </a:prstGeom>
          <a:solidFill>
            <a:schemeClr val="accent2">
              <a:lumMod val="60000"/>
              <a:lumOff val="40000"/>
            </a:schemeClr>
          </a:solidFill>
        </p:spPr>
        <p:txBody>
          <a:bodyPr wrap="none" rtlCol="0">
            <a:noAutofit/>
          </a:bodyPr>
          <a:lstStyle/>
          <a:p>
            <a:pPr algn="r"/>
            <a:r>
              <a:rPr lang="en-US" sz="1400" b="1" dirty="0" smtClean="0">
                <a:solidFill>
                  <a:schemeClr val="bg1"/>
                </a:solidFill>
              </a:rPr>
              <a:t>IP Level</a:t>
            </a:r>
            <a:endParaRPr lang="en-US" sz="1400" b="1" dirty="0">
              <a:solidFill>
                <a:schemeClr val="bg1"/>
              </a:solidFill>
            </a:endParaRPr>
          </a:p>
        </p:txBody>
      </p:sp>
      <p:sp>
        <p:nvSpPr>
          <p:cNvPr id="45" name="TextBox 44"/>
          <p:cNvSpPr txBox="1"/>
          <p:nvPr/>
        </p:nvSpPr>
        <p:spPr>
          <a:xfrm>
            <a:off x="955337" y="3454484"/>
            <a:ext cx="2864735" cy="1070149"/>
          </a:xfrm>
          <a:prstGeom prst="rect">
            <a:avLst/>
          </a:prstGeom>
          <a:solidFill>
            <a:schemeClr val="accent2">
              <a:lumMod val="40000"/>
              <a:lumOff val="60000"/>
            </a:schemeClr>
          </a:solidFill>
        </p:spPr>
        <p:txBody>
          <a:bodyPr wrap="square" rtlCol="0">
            <a:noAutofit/>
          </a:bodyPr>
          <a:lstStyle/>
          <a:p>
            <a:pPr algn="r"/>
            <a:r>
              <a:rPr lang="en-US" sz="1400" b="1" dirty="0" smtClean="0"/>
              <a:t>Register </a:t>
            </a:r>
          </a:p>
          <a:p>
            <a:pPr algn="r"/>
            <a:r>
              <a:rPr lang="en-US" sz="1400" b="1" dirty="0" smtClean="0"/>
              <a:t>Transfer </a:t>
            </a:r>
          </a:p>
          <a:p>
            <a:pPr algn="r"/>
            <a:r>
              <a:rPr lang="en-US" sz="1400" b="1" dirty="0" smtClean="0"/>
              <a:t>Level </a:t>
            </a:r>
          </a:p>
          <a:p>
            <a:pPr algn="r"/>
            <a:r>
              <a:rPr lang="en-US" sz="1400" b="1" dirty="0" smtClean="0"/>
              <a:t>(RTL)</a:t>
            </a:r>
            <a:endParaRPr lang="en-US" sz="1400" b="1" dirty="0"/>
          </a:p>
        </p:txBody>
      </p:sp>
      <p:pic>
        <p:nvPicPr>
          <p:cNvPr id="46" name="Picture 5"/>
          <p:cNvPicPr>
            <a:picLocks noChangeAspect="1" noChangeArrowheads="1"/>
          </p:cNvPicPr>
          <p:nvPr/>
        </p:nvPicPr>
        <p:blipFill>
          <a:blip r:embed="rId3"/>
          <a:srcRect/>
          <a:stretch>
            <a:fillRect/>
          </a:stretch>
        </p:blipFill>
        <p:spPr bwMode="auto">
          <a:xfrm>
            <a:off x="4008025" y="2949505"/>
            <a:ext cx="1847625" cy="1504328"/>
          </a:xfrm>
          <a:prstGeom prst="rect">
            <a:avLst/>
          </a:prstGeom>
          <a:noFill/>
          <a:ln w="9525">
            <a:noFill/>
            <a:miter lim="800000"/>
            <a:headEnd/>
            <a:tailEnd/>
          </a:ln>
        </p:spPr>
      </p:pic>
      <p:pic>
        <p:nvPicPr>
          <p:cNvPr id="47" name="Picture 7"/>
          <p:cNvPicPr>
            <a:picLocks noChangeAspect="1" noChangeArrowheads="1"/>
          </p:cNvPicPr>
          <p:nvPr/>
        </p:nvPicPr>
        <p:blipFill>
          <a:blip r:embed="rId4"/>
          <a:srcRect/>
          <a:stretch>
            <a:fillRect/>
          </a:stretch>
        </p:blipFill>
        <p:spPr bwMode="auto">
          <a:xfrm>
            <a:off x="6199057" y="1343276"/>
            <a:ext cx="1950687" cy="2203184"/>
          </a:xfrm>
          <a:prstGeom prst="rect">
            <a:avLst/>
          </a:prstGeom>
          <a:noFill/>
          <a:ln w="9525">
            <a:noFill/>
            <a:miter lim="800000"/>
            <a:headEnd/>
            <a:tailEnd/>
          </a:ln>
        </p:spPr>
      </p:pic>
      <p:sp>
        <p:nvSpPr>
          <p:cNvPr id="48" name="TextBox 47"/>
          <p:cNvSpPr txBox="1"/>
          <p:nvPr/>
        </p:nvSpPr>
        <p:spPr>
          <a:xfrm>
            <a:off x="963977" y="4139165"/>
            <a:ext cx="2099501" cy="402749"/>
          </a:xfrm>
          <a:prstGeom prst="rect">
            <a:avLst/>
          </a:prstGeom>
          <a:solidFill>
            <a:schemeClr val="accent2">
              <a:lumMod val="20000"/>
              <a:lumOff val="80000"/>
            </a:schemeClr>
          </a:solidFill>
        </p:spPr>
        <p:txBody>
          <a:bodyPr wrap="square" rtlCol="0">
            <a:noAutofit/>
          </a:bodyPr>
          <a:lstStyle/>
          <a:p>
            <a:pPr algn="r"/>
            <a:r>
              <a:rPr lang="en-US" sz="1400" b="1" dirty="0" smtClean="0"/>
              <a:t>Gate Level</a:t>
            </a:r>
            <a:endParaRPr lang="en-US" sz="1400" b="1" dirty="0"/>
          </a:p>
        </p:txBody>
      </p:sp>
      <p:cxnSp>
        <p:nvCxnSpPr>
          <p:cNvPr id="49" name="Straight Arrow Connector 48"/>
          <p:cNvCxnSpPr/>
          <p:nvPr/>
        </p:nvCxnSpPr>
        <p:spPr bwMode="auto">
          <a:xfrm>
            <a:off x="946693" y="4525621"/>
            <a:ext cx="7619458" cy="1515"/>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50" name="Straight Arrow Connector 49"/>
          <p:cNvCxnSpPr/>
          <p:nvPr/>
        </p:nvCxnSpPr>
        <p:spPr bwMode="auto">
          <a:xfrm rot="5400000" flipH="1" flipV="1">
            <a:off x="-895277" y="2685358"/>
            <a:ext cx="3695834" cy="1515"/>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sp>
        <p:nvSpPr>
          <p:cNvPr id="51" name="TextBox 50"/>
          <p:cNvSpPr txBox="1"/>
          <p:nvPr/>
        </p:nvSpPr>
        <p:spPr>
          <a:xfrm rot="16200000">
            <a:off x="-156266" y="2698431"/>
            <a:ext cx="1904887" cy="323090"/>
          </a:xfrm>
          <a:prstGeom prst="rect">
            <a:avLst/>
          </a:prstGeom>
          <a:noFill/>
        </p:spPr>
        <p:txBody>
          <a:bodyPr wrap="none" rtlCol="0">
            <a:spAutoFit/>
          </a:bodyPr>
          <a:lstStyle/>
          <a:p>
            <a:r>
              <a:rPr lang="en-US" sz="1600" dirty="0" smtClean="0"/>
              <a:t>Design Productivity</a:t>
            </a:r>
            <a:endParaRPr lang="en-US" sz="1600" dirty="0"/>
          </a:p>
        </p:txBody>
      </p:sp>
      <p:sp>
        <p:nvSpPr>
          <p:cNvPr id="52" name="TextBox 51"/>
          <p:cNvSpPr txBox="1"/>
          <p:nvPr/>
        </p:nvSpPr>
        <p:spPr>
          <a:xfrm>
            <a:off x="3539441" y="4493654"/>
            <a:ext cx="2547274" cy="323090"/>
          </a:xfrm>
          <a:prstGeom prst="rect">
            <a:avLst/>
          </a:prstGeom>
          <a:noFill/>
        </p:spPr>
        <p:txBody>
          <a:bodyPr wrap="none" rtlCol="0">
            <a:spAutoFit/>
          </a:bodyPr>
          <a:lstStyle/>
          <a:p>
            <a:r>
              <a:rPr lang="en-US" sz="1600" dirty="0" smtClean="0"/>
              <a:t>Level of Design Abstraction</a:t>
            </a:r>
            <a:endParaRPr lang="en-US" sz="1600" dirty="0"/>
          </a:p>
        </p:txBody>
      </p:sp>
      <p:pic>
        <p:nvPicPr>
          <p:cNvPr id="53" name="Picture 2"/>
          <p:cNvPicPr>
            <a:picLocks noChangeAspect="1" noChangeArrowheads="1"/>
          </p:cNvPicPr>
          <p:nvPr/>
        </p:nvPicPr>
        <p:blipFill>
          <a:blip r:embed="rId5"/>
          <a:srcRect/>
          <a:stretch>
            <a:fillRect/>
          </a:stretch>
        </p:blipFill>
        <p:spPr bwMode="auto">
          <a:xfrm>
            <a:off x="1349942" y="3561889"/>
            <a:ext cx="1438173" cy="481061"/>
          </a:xfrm>
          <a:prstGeom prst="rect">
            <a:avLst/>
          </a:prstGeom>
          <a:noFill/>
          <a:ln w="9525">
            <a:solidFill>
              <a:schemeClr val="tx2"/>
            </a:solidFill>
            <a:miter lim="800000"/>
            <a:headEnd/>
            <a:tailEnd/>
          </a:ln>
        </p:spPr>
      </p:pic>
      <p:pic>
        <p:nvPicPr>
          <p:cNvPr id="54" name="Picture 4"/>
          <p:cNvPicPr>
            <a:picLocks noChangeAspect="1" noChangeArrowheads="1"/>
          </p:cNvPicPr>
          <p:nvPr/>
        </p:nvPicPr>
        <p:blipFill>
          <a:blip r:embed="rId6"/>
          <a:srcRect/>
          <a:stretch>
            <a:fillRect/>
          </a:stretch>
        </p:blipFill>
        <p:spPr bwMode="auto">
          <a:xfrm>
            <a:off x="1340899" y="4197065"/>
            <a:ext cx="331151" cy="269061"/>
          </a:xfrm>
          <a:prstGeom prst="rect">
            <a:avLst/>
          </a:prstGeom>
          <a:noFill/>
          <a:ln w="9525">
            <a:solidFill>
              <a:schemeClr val="tx2"/>
            </a:solidFill>
            <a:miter lim="800000"/>
            <a:headEnd/>
            <a:tailEnd/>
          </a:ln>
        </p:spPr>
      </p:pic>
      <p:pic>
        <p:nvPicPr>
          <p:cNvPr id="55" name="Picture 144" descr="Altera"/>
          <p:cNvPicPr>
            <a:picLocks noChangeAspect="1" noChangeArrowheads="1"/>
          </p:cNvPicPr>
          <p:nvPr/>
        </p:nvPicPr>
        <p:blipFill>
          <a:blip r:embed="rId7"/>
          <a:srcRect/>
          <a:stretch>
            <a:fillRect/>
          </a:stretch>
        </p:blipFill>
        <p:spPr bwMode="auto">
          <a:xfrm>
            <a:off x="410330" y="4821702"/>
            <a:ext cx="1686399" cy="719138"/>
          </a:xfrm>
          <a:prstGeom prst="rect">
            <a:avLst/>
          </a:prstGeom>
          <a:noFill/>
          <a:ln w="9525">
            <a:noFill/>
            <a:miter lim="800000"/>
            <a:headEnd/>
            <a:tailEnd/>
          </a:ln>
        </p:spPr>
      </p:pic>
      <p:sp>
        <p:nvSpPr>
          <p:cNvPr id="56" name="TextBox 55"/>
          <p:cNvSpPr txBox="1"/>
          <p:nvPr/>
        </p:nvSpPr>
        <p:spPr>
          <a:xfrm>
            <a:off x="1902836" y="4976446"/>
            <a:ext cx="952505" cy="461665"/>
          </a:xfrm>
          <a:prstGeom prst="rect">
            <a:avLst/>
          </a:prstGeom>
          <a:noFill/>
        </p:spPr>
        <p:txBody>
          <a:bodyPr wrap="none" rtlCol="0">
            <a:spAutoFit/>
          </a:bodyPr>
          <a:lstStyle/>
          <a:p>
            <a:pPr algn="ctr"/>
            <a:r>
              <a:rPr lang="en-US" sz="1200" b="1" dirty="0" smtClean="0"/>
              <a:t>Schematic</a:t>
            </a:r>
          </a:p>
          <a:p>
            <a:pPr algn="ctr"/>
            <a:r>
              <a:rPr lang="en-US" sz="1200" b="1" dirty="0" smtClean="0"/>
              <a:t>Entry</a:t>
            </a:r>
            <a:endParaRPr lang="en-US" sz="1200" b="1" dirty="0"/>
          </a:p>
        </p:txBody>
      </p:sp>
      <p:sp>
        <p:nvSpPr>
          <p:cNvPr id="57" name="TextBox 56"/>
          <p:cNvSpPr txBox="1"/>
          <p:nvPr/>
        </p:nvSpPr>
        <p:spPr>
          <a:xfrm>
            <a:off x="2970174" y="4976446"/>
            <a:ext cx="1018227" cy="461665"/>
          </a:xfrm>
          <a:prstGeom prst="rect">
            <a:avLst/>
          </a:prstGeom>
          <a:noFill/>
        </p:spPr>
        <p:txBody>
          <a:bodyPr wrap="none" rtlCol="0">
            <a:spAutoFit/>
          </a:bodyPr>
          <a:lstStyle/>
          <a:p>
            <a:pPr algn="ctr"/>
            <a:r>
              <a:rPr lang="en-US" sz="1200" b="1" dirty="0" smtClean="0"/>
              <a:t>Quartus</a:t>
            </a:r>
            <a:r>
              <a:rPr lang="en-US" sz="1200" b="1" baseline="30000" dirty="0" smtClean="0"/>
              <a:t>®</a:t>
            </a:r>
            <a:r>
              <a:rPr lang="en-US" sz="1200" b="1" dirty="0" smtClean="0"/>
              <a:t> II</a:t>
            </a:r>
          </a:p>
          <a:p>
            <a:pPr algn="ctr"/>
            <a:r>
              <a:rPr lang="en-US" sz="1200" b="1" dirty="0" smtClean="0"/>
              <a:t>Synthesis</a:t>
            </a:r>
          </a:p>
        </p:txBody>
      </p:sp>
      <p:sp>
        <p:nvSpPr>
          <p:cNvPr id="58" name="TextBox 57"/>
          <p:cNvSpPr txBox="1"/>
          <p:nvPr/>
        </p:nvSpPr>
        <p:spPr>
          <a:xfrm>
            <a:off x="4697238" y="4976446"/>
            <a:ext cx="715260" cy="461665"/>
          </a:xfrm>
          <a:prstGeom prst="rect">
            <a:avLst/>
          </a:prstGeom>
          <a:noFill/>
        </p:spPr>
        <p:txBody>
          <a:bodyPr wrap="none" rtlCol="0">
            <a:spAutoFit/>
          </a:bodyPr>
          <a:lstStyle/>
          <a:p>
            <a:pPr algn="ctr"/>
            <a:r>
              <a:rPr lang="en-US" sz="1200" b="1" dirty="0" smtClean="0"/>
              <a:t>SOPC </a:t>
            </a:r>
            <a:br>
              <a:rPr lang="en-US" sz="1200" b="1" dirty="0" smtClean="0"/>
            </a:br>
            <a:r>
              <a:rPr lang="en-US" sz="1200" b="1" dirty="0" smtClean="0"/>
              <a:t>Builder</a:t>
            </a:r>
            <a:endParaRPr lang="en-US" sz="1200" b="1" dirty="0"/>
          </a:p>
        </p:txBody>
      </p:sp>
      <p:pic>
        <p:nvPicPr>
          <p:cNvPr id="59" name="Picture 2" descr="\\marketing\org_sw\SW_Product_Marketing\Qsys\Splash_Screen_and_Icon\qsys.png"/>
          <p:cNvPicPr>
            <a:picLocks noChangeAspect="1" noChangeArrowheads="1"/>
          </p:cNvPicPr>
          <p:nvPr/>
        </p:nvPicPr>
        <p:blipFill>
          <a:blip r:embed="rId8"/>
          <a:srcRect/>
          <a:stretch>
            <a:fillRect/>
          </a:stretch>
        </p:blipFill>
        <p:spPr bwMode="auto">
          <a:xfrm>
            <a:off x="6370217" y="4861476"/>
            <a:ext cx="1700753" cy="62832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dissolve">
                                      <p:cBhvr>
                                        <p:cTn id="10" dur="500"/>
                                        <p:tgtEl>
                                          <p:spTgt spid="57"/>
                                        </p:tgtEl>
                                      </p:cBhvr>
                                    </p:animEffect>
                                  </p:childTnLst>
                                </p:cTn>
                              </p:par>
                              <p:par>
                                <p:cTn id="11" presetID="9"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dissolve">
                                      <p:cBhvr>
                                        <p:cTn id="13" dur="500"/>
                                        <p:tgtEl>
                                          <p:spTgt spid="5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dissolve">
                                      <p:cBhvr>
                                        <p:cTn id="18" dur="500"/>
                                        <p:tgtEl>
                                          <p:spTgt spid="41"/>
                                        </p:tgtEl>
                                      </p:cBhvr>
                                    </p:animEffect>
                                  </p:childTnLst>
                                </p:cTn>
                              </p:par>
                              <p:par>
                                <p:cTn id="19" presetID="9" presetClass="entr" presetSubtype="0"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dissolve">
                                      <p:cBhvr>
                                        <p:cTn id="21" dur="500"/>
                                        <p:tgtEl>
                                          <p:spTgt spid="4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dissolve">
                                      <p:cBhvr>
                                        <p:cTn id="24" dur="500"/>
                                        <p:tgtEl>
                                          <p:spTgt spid="5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dissolve">
                                      <p:cBhvr>
                                        <p:cTn id="29" dur="500"/>
                                        <p:tgtEl>
                                          <p:spTgt spid="40"/>
                                        </p:tgtEl>
                                      </p:cBhvr>
                                    </p:animEffect>
                                  </p:childTnLst>
                                </p:cTn>
                              </p:par>
                              <p:par>
                                <p:cTn id="30" presetID="9" presetClass="entr" presetSubtype="0"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dissolve">
                                      <p:cBhvr>
                                        <p:cTn id="32" dur="500"/>
                                        <p:tgtEl>
                                          <p:spTgt spid="47"/>
                                        </p:tgtEl>
                                      </p:cBhvr>
                                    </p:animEffect>
                                  </p:childTnLst>
                                </p:cTn>
                              </p:par>
                              <p:par>
                                <p:cTn id="33" presetID="9" presetClass="entr" presetSubtype="0" fill="hold"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dissolve">
                                      <p:cBhvr>
                                        <p:cTn id="3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5" grpId="0" animBg="1"/>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Reuse Complete Subsystems</a:t>
            </a:r>
            <a:endParaRPr lang="en-US" dirty="0"/>
          </a:p>
        </p:txBody>
      </p:sp>
      <p:sp>
        <p:nvSpPr>
          <p:cNvPr id="4" name="Slide Number Placeholder 3"/>
          <p:cNvSpPr>
            <a:spLocks noGrp="1"/>
          </p:cNvSpPr>
          <p:nvPr>
            <p:ph type="sldNum" sz="quarter" idx="10"/>
          </p:nvPr>
        </p:nvSpPr>
        <p:spPr/>
        <p:txBody>
          <a:bodyPr/>
          <a:lstStyle/>
          <a:p>
            <a:pPr>
              <a:defRPr/>
            </a:pPr>
            <a:fld id="{1DAE22F5-C28C-46C3-A039-E615ECEB2349}" type="slidenum">
              <a:rPr lang="en-US" smtClean="0"/>
              <a:pPr>
                <a:defRPr/>
              </a:pPr>
              <a:t>20</a:t>
            </a:fld>
            <a:endParaRPr lang="en-US" dirty="0"/>
          </a:p>
        </p:txBody>
      </p:sp>
      <p:grpSp>
        <p:nvGrpSpPr>
          <p:cNvPr id="3" name="Group 41"/>
          <p:cNvGrpSpPr/>
          <p:nvPr/>
        </p:nvGrpSpPr>
        <p:grpSpPr>
          <a:xfrm>
            <a:off x="2661603" y="1167538"/>
            <a:ext cx="3556801" cy="2012467"/>
            <a:chOff x="3381693" y="1519403"/>
            <a:chExt cx="2219325" cy="1255712"/>
          </a:xfrm>
        </p:grpSpPr>
        <p:sp>
          <p:nvSpPr>
            <p:cNvPr id="30" name="Rectangle 29"/>
            <p:cNvSpPr>
              <a:spLocks noChangeArrowheads="1"/>
            </p:cNvSpPr>
            <p:nvPr/>
          </p:nvSpPr>
          <p:spPr bwMode="auto">
            <a:xfrm>
              <a:off x="3381693" y="1519403"/>
              <a:ext cx="2219325" cy="1255712"/>
            </a:xfrm>
            <a:prstGeom prst="rect">
              <a:avLst/>
            </a:prstGeom>
            <a:solidFill>
              <a:srgbClr val="DDDDDD"/>
            </a:solidFill>
            <a:ln w="19050" algn="ctr">
              <a:noFill/>
              <a:miter lim="800000"/>
              <a:headEnd/>
              <a:tailEnd/>
            </a:ln>
          </p:spPr>
          <p:txBody>
            <a:bodyPr wrap="none" anchor="ctr">
              <a:spAutoFit/>
            </a:bodyPr>
            <a:lstStyle/>
            <a:p>
              <a:endParaRPr lang="en-US"/>
            </a:p>
          </p:txBody>
        </p:sp>
        <p:pic>
          <p:nvPicPr>
            <p:cNvPr id="31" name="Rectangle 21"/>
            <p:cNvPicPr>
              <a:picLocks noChangeArrowheads="1"/>
            </p:cNvPicPr>
            <p:nvPr/>
          </p:nvPicPr>
          <p:blipFill>
            <a:blip r:embed="rId3"/>
            <a:srcRect/>
            <a:stretch>
              <a:fillRect/>
            </a:stretch>
          </p:blipFill>
          <p:spPr bwMode="auto">
            <a:xfrm>
              <a:off x="4834256" y="2414753"/>
              <a:ext cx="546100" cy="269875"/>
            </a:xfrm>
            <a:prstGeom prst="rect">
              <a:avLst/>
            </a:prstGeom>
            <a:noFill/>
            <a:ln w="9525">
              <a:noFill/>
              <a:miter lim="800000"/>
              <a:headEnd/>
              <a:tailEnd/>
            </a:ln>
          </p:spPr>
        </p:pic>
        <p:pic>
          <p:nvPicPr>
            <p:cNvPr id="32" name="Rectangle 21"/>
            <p:cNvPicPr>
              <a:picLocks noChangeArrowheads="1"/>
            </p:cNvPicPr>
            <p:nvPr/>
          </p:nvPicPr>
          <p:blipFill>
            <a:blip r:embed="rId3"/>
            <a:srcRect/>
            <a:stretch>
              <a:fillRect/>
            </a:stretch>
          </p:blipFill>
          <p:spPr bwMode="auto">
            <a:xfrm>
              <a:off x="4211956" y="1700378"/>
              <a:ext cx="546100" cy="269875"/>
            </a:xfrm>
            <a:prstGeom prst="rect">
              <a:avLst/>
            </a:prstGeom>
            <a:noFill/>
            <a:ln w="9525">
              <a:noFill/>
              <a:miter lim="800000"/>
              <a:headEnd/>
              <a:tailEnd/>
            </a:ln>
          </p:spPr>
        </p:pic>
        <p:sp>
          <p:nvSpPr>
            <p:cNvPr id="33" name="Text Box 32"/>
            <p:cNvSpPr txBox="1">
              <a:spLocks noChangeArrowheads="1"/>
            </p:cNvSpPr>
            <p:nvPr/>
          </p:nvSpPr>
          <p:spPr bwMode="auto">
            <a:xfrm>
              <a:off x="3400743" y="1538453"/>
              <a:ext cx="908050" cy="274637"/>
            </a:xfrm>
            <a:prstGeom prst="rect">
              <a:avLst/>
            </a:prstGeom>
            <a:noFill/>
            <a:ln w="9525" algn="ctr">
              <a:noFill/>
              <a:miter lim="800000"/>
              <a:headEnd/>
              <a:tailEnd/>
            </a:ln>
          </p:spPr>
          <p:txBody>
            <a:bodyPr>
              <a:spAutoFit/>
            </a:bodyPr>
            <a:lstStyle/>
            <a:p>
              <a:r>
                <a:rPr lang="en-US" sz="1200" b="1" dirty="0">
                  <a:solidFill>
                    <a:schemeClr val="tx1"/>
                  </a:solidFill>
                </a:rPr>
                <a:t>Project </a:t>
              </a:r>
              <a:r>
                <a:rPr lang="en-US" sz="1200" b="1" dirty="0" smtClean="0">
                  <a:solidFill>
                    <a:schemeClr val="tx1"/>
                  </a:solidFill>
                </a:rPr>
                <a:t>C</a:t>
              </a:r>
              <a:endParaRPr lang="en-US" sz="1200" b="1" dirty="0">
                <a:solidFill>
                  <a:schemeClr val="tx1"/>
                </a:solidFill>
              </a:endParaRPr>
            </a:p>
          </p:txBody>
        </p:sp>
        <p:pic>
          <p:nvPicPr>
            <p:cNvPr id="36" name="Rectangle 21"/>
            <p:cNvPicPr>
              <a:picLocks noChangeArrowheads="1"/>
            </p:cNvPicPr>
            <p:nvPr/>
          </p:nvPicPr>
          <p:blipFill>
            <a:blip r:embed="rId3"/>
            <a:srcRect/>
            <a:stretch>
              <a:fillRect/>
            </a:stretch>
          </p:blipFill>
          <p:spPr bwMode="auto">
            <a:xfrm>
              <a:off x="3572193" y="2414753"/>
              <a:ext cx="546100" cy="269875"/>
            </a:xfrm>
            <a:prstGeom prst="rect">
              <a:avLst/>
            </a:prstGeom>
            <a:solidFill>
              <a:schemeClr val="accent6">
                <a:lumMod val="20000"/>
                <a:lumOff val="80000"/>
              </a:schemeClr>
            </a:solidFill>
            <a:ln w="9525">
              <a:noFill/>
              <a:miter lim="800000"/>
              <a:headEnd/>
              <a:tailEnd/>
            </a:ln>
          </p:spPr>
        </p:pic>
        <p:cxnSp>
          <p:nvCxnSpPr>
            <p:cNvPr id="37" name="AutoShape 36"/>
            <p:cNvCxnSpPr>
              <a:cxnSpLocks noChangeShapeType="1"/>
              <a:stCxn id="40" idx="1"/>
            </p:cNvCxnSpPr>
            <p:nvPr/>
          </p:nvCxnSpPr>
          <p:spPr bwMode="auto">
            <a:xfrm flipH="1">
              <a:off x="3845243" y="1963903"/>
              <a:ext cx="444500" cy="450850"/>
            </a:xfrm>
            <a:prstGeom prst="straightConnector1">
              <a:avLst/>
            </a:prstGeom>
            <a:noFill/>
            <a:ln w="9525">
              <a:solidFill>
                <a:schemeClr val="tx2"/>
              </a:solidFill>
              <a:round/>
              <a:headEnd type="triangle" w="med" len="med"/>
              <a:tailEnd type="triangle" w="med" len="med"/>
            </a:ln>
          </p:spPr>
        </p:cxnSp>
        <p:cxnSp>
          <p:nvCxnSpPr>
            <p:cNvPr id="38" name="AutoShape 37"/>
            <p:cNvCxnSpPr>
              <a:cxnSpLocks noChangeShapeType="1"/>
            </p:cNvCxnSpPr>
            <p:nvPr/>
          </p:nvCxnSpPr>
          <p:spPr bwMode="auto">
            <a:xfrm>
              <a:off x="4485006" y="1970253"/>
              <a:ext cx="3175" cy="446087"/>
            </a:xfrm>
            <a:prstGeom prst="straightConnector1">
              <a:avLst/>
            </a:prstGeom>
            <a:noFill/>
            <a:ln w="9525">
              <a:solidFill>
                <a:schemeClr val="tx2"/>
              </a:solidFill>
              <a:round/>
              <a:headEnd type="triangle" w="med" len="med"/>
              <a:tailEnd type="triangle" w="med" len="med"/>
            </a:ln>
          </p:spPr>
        </p:cxnSp>
        <p:cxnSp>
          <p:nvCxnSpPr>
            <p:cNvPr id="39" name="AutoShape 38"/>
            <p:cNvCxnSpPr>
              <a:cxnSpLocks noChangeShapeType="1"/>
              <a:stCxn id="40" idx="3"/>
            </p:cNvCxnSpPr>
            <p:nvPr/>
          </p:nvCxnSpPr>
          <p:spPr bwMode="auto">
            <a:xfrm>
              <a:off x="4661218" y="1963903"/>
              <a:ext cx="446088" cy="450850"/>
            </a:xfrm>
            <a:prstGeom prst="straightConnector1">
              <a:avLst/>
            </a:prstGeom>
            <a:noFill/>
            <a:ln w="9525">
              <a:solidFill>
                <a:schemeClr val="tx2"/>
              </a:solidFill>
              <a:round/>
              <a:headEnd type="triangle" w="med" len="med"/>
              <a:tailEnd type="triangle" w="med" len="med"/>
            </a:ln>
          </p:spPr>
        </p:cxnSp>
        <p:sp>
          <p:nvSpPr>
            <p:cNvPr id="40" name="Rectangle 39"/>
            <p:cNvSpPr>
              <a:spLocks noChangeArrowheads="1"/>
            </p:cNvSpPr>
            <p:nvPr/>
          </p:nvSpPr>
          <p:spPr bwMode="auto">
            <a:xfrm>
              <a:off x="4289743" y="1882940"/>
              <a:ext cx="371475" cy="161925"/>
            </a:xfrm>
            <a:prstGeom prst="rect">
              <a:avLst/>
            </a:prstGeom>
            <a:noFill/>
            <a:ln w="9525" algn="ctr">
              <a:noFill/>
              <a:miter lim="800000"/>
              <a:headEnd/>
              <a:tailEnd/>
            </a:ln>
          </p:spPr>
          <p:txBody>
            <a:bodyPr wrap="none" anchor="ctr">
              <a:spAutoFit/>
            </a:bodyPr>
            <a:lstStyle/>
            <a:p>
              <a:endParaRPr lang="en-US"/>
            </a:p>
          </p:txBody>
        </p:sp>
        <p:pic>
          <p:nvPicPr>
            <p:cNvPr id="41" name="Rectangle 21"/>
            <p:cNvPicPr>
              <a:picLocks noChangeArrowheads="1"/>
            </p:cNvPicPr>
            <p:nvPr/>
          </p:nvPicPr>
          <p:blipFill>
            <a:blip r:embed="rId3"/>
            <a:srcRect/>
            <a:stretch>
              <a:fillRect/>
            </a:stretch>
          </p:blipFill>
          <p:spPr bwMode="auto">
            <a:xfrm>
              <a:off x="4217036" y="2414753"/>
              <a:ext cx="546100" cy="269875"/>
            </a:xfrm>
            <a:prstGeom prst="rect">
              <a:avLst/>
            </a:prstGeom>
            <a:noFill/>
            <a:ln w="9525">
              <a:noFill/>
              <a:miter lim="800000"/>
              <a:headEnd/>
              <a:tailEnd/>
            </a:ln>
          </p:spPr>
        </p:pic>
      </p:grpSp>
      <p:cxnSp>
        <p:nvCxnSpPr>
          <p:cNvPr id="44" name="Straight Connector 43"/>
          <p:cNvCxnSpPr/>
          <p:nvPr/>
        </p:nvCxnSpPr>
        <p:spPr bwMode="auto">
          <a:xfrm rot="5400000">
            <a:off x="2971800" y="2928546"/>
            <a:ext cx="1165860" cy="5257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rot="10800000" flipV="1">
            <a:off x="1085850" y="2608506"/>
            <a:ext cx="1920240" cy="11887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Straight Connector 46"/>
          <p:cNvCxnSpPr/>
          <p:nvPr/>
        </p:nvCxnSpPr>
        <p:spPr bwMode="auto">
          <a:xfrm rot="5400000">
            <a:off x="2537460" y="3728646"/>
            <a:ext cx="2045970" cy="53721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rot="5400000">
            <a:off x="1091187" y="3089971"/>
            <a:ext cx="1973459" cy="1787769"/>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5" name="Group 16"/>
          <p:cNvGrpSpPr>
            <a:grpSpLocks/>
          </p:cNvGrpSpPr>
          <p:nvPr/>
        </p:nvGrpSpPr>
        <p:grpSpPr bwMode="auto">
          <a:xfrm>
            <a:off x="1095693" y="3786914"/>
            <a:ext cx="2219325" cy="1255712"/>
            <a:chOff x="4103" y="747"/>
            <a:chExt cx="1398" cy="791"/>
          </a:xfrm>
        </p:grpSpPr>
        <p:sp>
          <p:nvSpPr>
            <p:cNvPr id="6" name="Rectangle 17"/>
            <p:cNvSpPr>
              <a:spLocks noChangeArrowheads="1"/>
            </p:cNvSpPr>
            <p:nvPr/>
          </p:nvSpPr>
          <p:spPr bwMode="auto">
            <a:xfrm>
              <a:off x="4103" y="747"/>
              <a:ext cx="1398" cy="791"/>
            </a:xfrm>
            <a:prstGeom prst="rect">
              <a:avLst/>
            </a:prstGeom>
            <a:solidFill>
              <a:srgbClr val="DDDDDD"/>
            </a:solidFill>
            <a:ln w="19050" algn="ctr">
              <a:noFill/>
              <a:miter lim="800000"/>
              <a:headEnd/>
              <a:tailEnd/>
            </a:ln>
          </p:spPr>
          <p:txBody>
            <a:bodyPr wrap="none" anchor="ctr">
              <a:spAutoFit/>
            </a:bodyPr>
            <a:lstStyle/>
            <a:p>
              <a:endParaRPr lang="en-US"/>
            </a:p>
          </p:txBody>
        </p:sp>
        <p:pic>
          <p:nvPicPr>
            <p:cNvPr id="7" name="Rectangle 21"/>
            <p:cNvPicPr>
              <a:picLocks noChangeArrowheads="1"/>
            </p:cNvPicPr>
            <p:nvPr/>
          </p:nvPicPr>
          <p:blipFill>
            <a:blip r:embed="rId3"/>
            <a:srcRect/>
            <a:stretch>
              <a:fillRect/>
            </a:stretch>
          </p:blipFill>
          <p:spPr bwMode="auto">
            <a:xfrm>
              <a:off x="5018" y="1311"/>
              <a:ext cx="344" cy="170"/>
            </a:xfrm>
            <a:prstGeom prst="rect">
              <a:avLst/>
            </a:prstGeom>
            <a:noFill/>
            <a:ln w="9525">
              <a:noFill/>
              <a:miter lim="800000"/>
              <a:headEnd/>
              <a:tailEnd/>
            </a:ln>
          </p:spPr>
        </p:pic>
        <p:pic>
          <p:nvPicPr>
            <p:cNvPr id="8" name="Rectangle 21"/>
            <p:cNvPicPr>
              <a:picLocks noChangeArrowheads="1"/>
            </p:cNvPicPr>
            <p:nvPr/>
          </p:nvPicPr>
          <p:blipFill>
            <a:blip r:embed="rId3"/>
            <a:srcRect/>
            <a:stretch>
              <a:fillRect/>
            </a:stretch>
          </p:blipFill>
          <p:spPr bwMode="auto">
            <a:xfrm>
              <a:off x="4626" y="861"/>
              <a:ext cx="344" cy="170"/>
            </a:xfrm>
            <a:prstGeom prst="rect">
              <a:avLst/>
            </a:prstGeom>
            <a:noFill/>
            <a:ln w="9525">
              <a:noFill/>
              <a:miter lim="800000"/>
              <a:headEnd/>
              <a:tailEnd/>
            </a:ln>
          </p:spPr>
        </p:pic>
        <p:sp>
          <p:nvSpPr>
            <p:cNvPr id="9" name="Text Box 20"/>
            <p:cNvSpPr txBox="1">
              <a:spLocks noChangeArrowheads="1"/>
            </p:cNvSpPr>
            <p:nvPr/>
          </p:nvSpPr>
          <p:spPr bwMode="auto">
            <a:xfrm>
              <a:off x="4115" y="759"/>
              <a:ext cx="572" cy="173"/>
            </a:xfrm>
            <a:prstGeom prst="rect">
              <a:avLst/>
            </a:prstGeom>
            <a:noFill/>
            <a:ln w="9525" algn="ctr">
              <a:noFill/>
              <a:miter lim="800000"/>
              <a:headEnd/>
              <a:tailEnd/>
            </a:ln>
          </p:spPr>
          <p:txBody>
            <a:bodyPr>
              <a:spAutoFit/>
            </a:bodyPr>
            <a:lstStyle/>
            <a:p>
              <a:r>
                <a:rPr lang="en-US" sz="1200" b="1" dirty="0">
                  <a:solidFill>
                    <a:schemeClr val="tx1"/>
                  </a:solidFill>
                </a:rPr>
                <a:t>Project A</a:t>
              </a:r>
            </a:p>
          </p:txBody>
        </p:sp>
        <p:pic>
          <p:nvPicPr>
            <p:cNvPr id="10" name="Rectangle 23"/>
            <p:cNvPicPr>
              <a:picLocks noChangeArrowheads="1"/>
            </p:cNvPicPr>
            <p:nvPr/>
          </p:nvPicPr>
          <p:blipFill>
            <a:blip r:embed="rId4"/>
            <a:srcRect/>
            <a:stretch>
              <a:fillRect/>
            </a:stretch>
          </p:blipFill>
          <p:spPr bwMode="auto">
            <a:xfrm>
              <a:off x="4628" y="1312"/>
              <a:ext cx="343" cy="173"/>
            </a:xfrm>
            <a:prstGeom prst="rect">
              <a:avLst/>
            </a:prstGeom>
            <a:noFill/>
            <a:ln w="9525">
              <a:noFill/>
              <a:miter lim="800000"/>
              <a:headEnd/>
              <a:tailEnd/>
            </a:ln>
          </p:spPr>
        </p:pic>
        <p:sp>
          <p:nvSpPr>
            <p:cNvPr id="11" name="Text Box 22"/>
            <p:cNvSpPr txBox="1">
              <a:spLocks noChangeArrowheads="1"/>
            </p:cNvSpPr>
            <p:nvPr/>
          </p:nvSpPr>
          <p:spPr bwMode="auto">
            <a:xfrm>
              <a:off x="4646" y="1301"/>
              <a:ext cx="322" cy="194"/>
            </a:xfrm>
            <a:prstGeom prst="rect">
              <a:avLst/>
            </a:prstGeom>
            <a:noFill/>
            <a:ln w="9525" algn="ctr">
              <a:noFill/>
              <a:miter lim="800000"/>
              <a:headEnd/>
              <a:tailEnd/>
            </a:ln>
          </p:spPr>
          <p:txBody>
            <a:bodyPr wrap="none">
              <a:spAutoFit/>
            </a:bodyPr>
            <a:lstStyle/>
            <a:p>
              <a:r>
                <a:rPr lang="en-US" sz="1400" b="1" dirty="0" smtClean="0">
                  <a:solidFill>
                    <a:schemeClr val="tx1"/>
                  </a:solidFill>
                </a:rPr>
                <a:t>Foo</a:t>
              </a:r>
              <a:endParaRPr lang="en-US" sz="1400" b="1" dirty="0">
                <a:solidFill>
                  <a:schemeClr val="tx1"/>
                </a:solidFill>
              </a:endParaRPr>
            </a:p>
          </p:txBody>
        </p:sp>
        <p:pic>
          <p:nvPicPr>
            <p:cNvPr id="12" name="Rectangle 21"/>
            <p:cNvPicPr>
              <a:picLocks noChangeArrowheads="1"/>
            </p:cNvPicPr>
            <p:nvPr/>
          </p:nvPicPr>
          <p:blipFill>
            <a:blip r:embed="rId3"/>
            <a:srcRect/>
            <a:stretch>
              <a:fillRect/>
            </a:stretch>
          </p:blipFill>
          <p:spPr bwMode="auto">
            <a:xfrm>
              <a:off x="4223" y="1311"/>
              <a:ext cx="344" cy="170"/>
            </a:xfrm>
            <a:prstGeom prst="rect">
              <a:avLst/>
            </a:prstGeom>
            <a:noFill/>
            <a:ln w="9525">
              <a:noFill/>
              <a:miter lim="800000"/>
              <a:headEnd/>
              <a:tailEnd/>
            </a:ln>
          </p:spPr>
        </p:pic>
        <p:cxnSp>
          <p:nvCxnSpPr>
            <p:cNvPr id="13" name="AutoShape 24"/>
            <p:cNvCxnSpPr>
              <a:cxnSpLocks noChangeShapeType="1"/>
              <a:stCxn id="16" idx="1"/>
            </p:cNvCxnSpPr>
            <p:nvPr/>
          </p:nvCxnSpPr>
          <p:spPr bwMode="auto">
            <a:xfrm flipH="1">
              <a:off x="4395" y="1027"/>
              <a:ext cx="280" cy="284"/>
            </a:xfrm>
            <a:prstGeom prst="straightConnector1">
              <a:avLst/>
            </a:prstGeom>
            <a:noFill/>
            <a:ln w="9525">
              <a:solidFill>
                <a:schemeClr val="tx2"/>
              </a:solidFill>
              <a:round/>
              <a:headEnd type="triangle" w="med" len="med"/>
              <a:tailEnd type="triangle" w="med" len="med"/>
            </a:ln>
          </p:spPr>
        </p:cxnSp>
        <p:cxnSp>
          <p:nvCxnSpPr>
            <p:cNvPr id="14" name="AutoShape 25"/>
            <p:cNvCxnSpPr>
              <a:cxnSpLocks noChangeShapeType="1"/>
            </p:cNvCxnSpPr>
            <p:nvPr/>
          </p:nvCxnSpPr>
          <p:spPr bwMode="auto">
            <a:xfrm>
              <a:off x="4798" y="1031"/>
              <a:ext cx="2" cy="281"/>
            </a:xfrm>
            <a:prstGeom prst="straightConnector1">
              <a:avLst/>
            </a:prstGeom>
            <a:noFill/>
            <a:ln w="9525">
              <a:solidFill>
                <a:schemeClr val="tx2"/>
              </a:solidFill>
              <a:round/>
              <a:headEnd type="triangle" w="med" len="med"/>
              <a:tailEnd type="triangle" w="med" len="med"/>
            </a:ln>
          </p:spPr>
        </p:cxnSp>
        <p:cxnSp>
          <p:nvCxnSpPr>
            <p:cNvPr id="15" name="AutoShape 26"/>
            <p:cNvCxnSpPr>
              <a:cxnSpLocks noChangeShapeType="1"/>
              <a:stCxn id="16" idx="3"/>
            </p:cNvCxnSpPr>
            <p:nvPr/>
          </p:nvCxnSpPr>
          <p:spPr bwMode="auto">
            <a:xfrm>
              <a:off x="4909" y="1027"/>
              <a:ext cx="281" cy="284"/>
            </a:xfrm>
            <a:prstGeom prst="straightConnector1">
              <a:avLst/>
            </a:prstGeom>
            <a:noFill/>
            <a:ln w="9525">
              <a:solidFill>
                <a:schemeClr val="tx2"/>
              </a:solidFill>
              <a:round/>
              <a:headEnd type="triangle" w="med" len="med"/>
              <a:tailEnd type="triangle" w="med" len="med"/>
            </a:ln>
          </p:spPr>
        </p:cxnSp>
        <p:sp>
          <p:nvSpPr>
            <p:cNvPr id="16" name="Rectangle 27"/>
            <p:cNvSpPr>
              <a:spLocks noChangeArrowheads="1"/>
            </p:cNvSpPr>
            <p:nvPr/>
          </p:nvSpPr>
          <p:spPr bwMode="auto">
            <a:xfrm>
              <a:off x="4675" y="976"/>
              <a:ext cx="234" cy="102"/>
            </a:xfrm>
            <a:prstGeom prst="rect">
              <a:avLst/>
            </a:prstGeom>
            <a:noFill/>
            <a:ln w="9525" algn="ctr">
              <a:noFill/>
              <a:miter lim="800000"/>
              <a:headEnd/>
              <a:tailEnd/>
            </a:ln>
          </p:spPr>
          <p:txBody>
            <a:bodyPr wrap="none" anchor="ctr">
              <a:spAutoFit/>
            </a:bodyPr>
            <a:lstStyle/>
            <a:p>
              <a:endParaRPr lang="en-US"/>
            </a:p>
          </p:txBody>
        </p:sp>
      </p:grpSp>
      <p:cxnSp>
        <p:nvCxnSpPr>
          <p:cNvPr id="51" name="Straight Connector 50"/>
          <p:cNvCxnSpPr/>
          <p:nvPr/>
        </p:nvCxnSpPr>
        <p:spPr bwMode="auto">
          <a:xfrm>
            <a:off x="5840730" y="2608506"/>
            <a:ext cx="1897380" cy="11315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2" name="Straight Connector 51"/>
          <p:cNvCxnSpPr/>
          <p:nvPr/>
        </p:nvCxnSpPr>
        <p:spPr bwMode="auto">
          <a:xfrm rot="16200000" flipH="1">
            <a:off x="4709160" y="2928546"/>
            <a:ext cx="1143000" cy="5029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 name="Straight Connector 52"/>
          <p:cNvCxnSpPr/>
          <p:nvPr/>
        </p:nvCxnSpPr>
        <p:spPr bwMode="auto">
          <a:xfrm rot="16200000" flipH="1">
            <a:off x="5808259" y="3018166"/>
            <a:ext cx="1937704" cy="184990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 name="Straight Connector 53"/>
          <p:cNvCxnSpPr/>
          <p:nvPr/>
        </p:nvCxnSpPr>
        <p:spPr bwMode="auto">
          <a:xfrm rot="16200000" flipH="1">
            <a:off x="4251960" y="3740076"/>
            <a:ext cx="2011680" cy="52578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7" name="Group 28"/>
          <p:cNvGrpSpPr>
            <a:grpSpLocks/>
          </p:cNvGrpSpPr>
          <p:nvPr/>
        </p:nvGrpSpPr>
        <p:grpSpPr bwMode="auto">
          <a:xfrm>
            <a:off x="5530533" y="3739289"/>
            <a:ext cx="2219325" cy="1255712"/>
            <a:chOff x="4103" y="747"/>
            <a:chExt cx="1398" cy="791"/>
          </a:xfrm>
        </p:grpSpPr>
        <p:sp>
          <p:nvSpPr>
            <p:cNvPr id="18" name="Rectangle 29"/>
            <p:cNvSpPr>
              <a:spLocks noChangeArrowheads="1"/>
            </p:cNvSpPr>
            <p:nvPr/>
          </p:nvSpPr>
          <p:spPr bwMode="auto">
            <a:xfrm>
              <a:off x="4103" y="747"/>
              <a:ext cx="1398" cy="791"/>
            </a:xfrm>
            <a:prstGeom prst="rect">
              <a:avLst/>
            </a:prstGeom>
            <a:solidFill>
              <a:srgbClr val="DDDDDD"/>
            </a:solidFill>
            <a:ln w="19050" algn="ctr">
              <a:noFill/>
              <a:miter lim="800000"/>
              <a:headEnd/>
              <a:tailEnd/>
            </a:ln>
          </p:spPr>
          <p:txBody>
            <a:bodyPr wrap="none" anchor="ctr">
              <a:spAutoFit/>
            </a:bodyPr>
            <a:lstStyle/>
            <a:p>
              <a:endParaRPr lang="en-US"/>
            </a:p>
          </p:txBody>
        </p:sp>
        <p:pic>
          <p:nvPicPr>
            <p:cNvPr id="19" name="Rectangle 21"/>
            <p:cNvPicPr>
              <a:picLocks noChangeArrowheads="1"/>
            </p:cNvPicPr>
            <p:nvPr/>
          </p:nvPicPr>
          <p:blipFill>
            <a:blip r:embed="rId3"/>
            <a:srcRect/>
            <a:stretch>
              <a:fillRect/>
            </a:stretch>
          </p:blipFill>
          <p:spPr bwMode="auto">
            <a:xfrm>
              <a:off x="5018" y="1311"/>
              <a:ext cx="344" cy="170"/>
            </a:xfrm>
            <a:prstGeom prst="rect">
              <a:avLst/>
            </a:prstGeom>
            <a:noFill/>
            <a:ln w="9525">
              <a:noFill/>
              <a:miter lim="800000"/>
              <a:headEnd/>
              <a:tailEnd/>
            </a:ln>
          </p:spPr>
        </p:pic>
        <p:pic>
          <p:nvPicPr>
            <p:cNvPr id="20" name="Rectangle 21"/>
            <p:cNvPicPr>
              <a:picLocks noChangeArrowheads="1"/>
            </p:cNvPicPr>
            <p:nvPr/>
          </p:nvPicPr>
          <p:blipFill>
            <a:blip r:embed="rId3"/>
            <a:srcRect/>
            <a:stretch>
              <a:fillRect/>
            </a:stretch>
          </p:blipFill>
          <p:spPr bwMode="auto">
            <a:xfrm>
              <a:off x="4626" y="861"/>
              <a:ext cx="344" cy="170"/>
            </a:xfrm>
            <a:prstGeom prst="rect">
              <a:avLst/>
            </a:prstGeom>
            <a:noFill/>
            <a:ln w="9525">
              <a:noFill/>
              <a:miter lim="800000"/>
              <a:headEnd/>
              <a:tailEnd/>
            </a:ln>
          </p:spPr>
        </p:pic>
        <p:sp>
          <p:nvSpPr>
            <p:cNvPr id="21" name="Text Box 32"/>
            <p:cNvSpPr txBox="1">
              <a:spLocks noChangeArrowheads="1"/>
            </p:cNvSpPr>
            <p:nvPr/>
          </p:nvSpPr>
          <p:spPr bwMode="auto">
            <a:xfrm>
              <a:off x="4115" y="759"/>
              <a:ext cx="572" cy="173"/>
            </a:xfrm>
            <a:prstGeom prst="rect">
              <a:avLst/>
            </a:prstGeom>
            <a:noFill/>
            <a:ln w="9525" algn="ctr">
              <a:noFill/>
              <a:miter lim="800000"/>
              <a:headEnd/>
              <a:tailEnd/>
            </a:ln>
          </p:spPr>
          <p:txBody>
            <a:bodyPr>
              <a:spAutoFit/>
            </a:bodyPr>
            <a:lstStyle/>
            <a:p>
              <a:r>
                <a:rPr lang="en-US" sz="1200" b="1">
                  <a:solidFill>
                    <a:schemeClr val="tx1"/>
                  </a:solidFill>
                </a:rPr>
                <a:t>Project B</a:t>
              </a:r>
            </a:p>
          </p:txBody>
        </p:sp>
        <p:pic>
          <p:nvPicPr>
            <p:cNvPr id="22" name="Rectangle 23"/>
            <p:cNvPicPr>
              <a:picLocks noChangeArrowheads="1"/>
            </p:cNvPicPr>
            <p:nvPr/>
          </p:nvPicPr>
          <p:blipFill>
            <a:blip r:embed="rId4"/>
            <a:srcRect/>
            <a:stretch>
              <a:fillRect/>
            </a:stretch>
          </p:blipFill>
          <p:spPr bwMode="auto">
            <a:xfrm>
              <a:off x="4628" y="1312"/>
              <a:ext cx="343" cy="173"/>
            </a:xfrm>
            <a:prstGeom prst="rect">
              <a:avLst/>
            </a:prstGeom>
            <a:noFill/>
            <a:ln w="9525">
              <a:noFill/>
              <a:miter lim="800000"/>
              <a:headEnd/>
              <a:tailEnd/>
            </a:ln>
          </p:spPr>
        </p:pic>
        <p:sp>
          <p:nvSpPr>
            <p:cNvPr id="23" name="Text Box 34"/>
            <p:cNvSpPr txBox="1">
              <a:spLocks noChangeArrowheads="1"/>
            </p:cNvSpPr>
            <p:nvPr/>
          </p:nvSpPr>
          <p:spPr bwMode="auto">
            <a:xfrm>
              <a:off x="4646" y="1301"/>
              <a:ext cx="322" cy="194"/>
            </a:xfrm>
            <a:prstGeom prst="rect">
              <a:avLst/>
            </a:prstGeom>
            <a:noFill/>
            <a:ln w="9525" algn="ctr">
              <a:noFill/>
              <a:miter lim="800000"/>
              <a:headEnd/>
              <a:tailEnd/>
            </a:ln>
          </p:spPr>
          <p:txBody>
            <a:bodyPr wrap="none">
              <a:spAutoFit/>
            </a:bodyPr>
            <a:lstStyle/>
            <a:p>
              <a:r>
                <a:rPr lang="en-US" sz="1400" b="1" dirty="0" smtClean="0">
                  <a:solidFill>
                    <a:schemeClr val="tx1"/>
                  </a:solidFill>
                </a:rPr>
                <a:t>Foo</a:t>
              </a:r>
              <a:endParaRPr lang="en-US" sz="1400" b="1" dirty="0">
                <a:solidFill>
                  <a:schemeClr val="tx1"/>
                </a:solidFill>
              </a:endParaRPr>
            </a:p>
          </p:txBody>
        </p:sp>
        <p:pic>
          <p:nvPicPr>
            <p:cNvPr id="24" name="Rectangle 21"/>
            <p:cNvPicPr>
              <a:picLocks noChangeArrowheads="1"/>
            </p:cNvPicPr>
            <p:nvPr/>
          </p:nvPicPr>
          <p:blipFill>
            <a:blip r:embed="rId3"/>
            <a:srcRect/>
            <a:stretch>
              <a:fillRect/>
            </a:stretch>
          </p:blipFill>
          <p:spPr bwMode="auto">
            <a:xfrm>
              <a:off x="4223" y="1311"/>
              <a:ext cx="344" cy="170"/>
            </a:xfrm>
            <a:prstGeom prst="rect">
              <a:avLst/>
            </a:prstGeom>
            <a:noFill/>
            <a:ln w="9525">
              <a:noFill/>
              <a:miter lim="800000"/>
              <a:headEnd/>
              <a:tailEnd/>
            </a:ln>
          </p:spPr>
        </p:pic>
        <p:cxnSp>
          <p:nvCxnSpPr>
            <p:cNvPr id="25" name="AutoShape 36"/>
            <p:cNvCxnSpPr>
              <a:cxnSpLocks noChangeShapeType="1"/>
              <a:stCxn id="28" idx="1"/>
            </p:cNvCxnSpPr>
            <p:nvPr/>
          </p:nvCxnSpPr>
          <p:spPr bwMode="auto">
            <a:xfrm flipH="1">
              <a:off x="4395" y="1027"/>
              <a:ext cx="280" cy="284"/>
            </a:xfrm>
            <a:prstGeom prst="straightConnector1">
              <a:avLst/>
            </a:prstGeom>
            <a:noFill/>
            <a:ln w="9525">
              <a:solidFill>
                <a:schemeClr val="tx2"/>
              </a:solidFill>
              <a:round/>
              <a:headEnd type="triangle" w="med" len="med"/>
              <a:tailEnd type="triangle" w="med" len="med"/>
            </a:ln>
          </p:spPr>
        </p:cxnSp>
        <p:cxnSp>
          <p:nvCxnSpPr>
            <p:cNvPr id="26" name="AutoShape 37"/>
            <p:cNvCxnSpPr>
              <a:cxnSpLocks noChangeShapeType="1"/>
            </p:cNvCxnSpPr>
            <p:nvPr/>
          </p:nvCxnSpPr>
          <p:spPr bwMode="auto">
            <a:xfrm>
              <a:off x="4798" y="1031"/>
              <a:ext cx="2" cy="281"/>
            </a:xfrm>
            <a:prstGeom prst="straightConnector1">
              <a:avLst/>
            </a:prstGeom>
            <a:noFill/>
            <a:ln w="9525">
              <a:solidFill>
                <a:schemeClr val="tx2"/>
              </a:solidFill>
              <a:round/>
              <a:headEnd type="triangle" w="med" len="med"/>
              <a:tailEnd type="triangle" w="med" len="med"/>
            </a:ln>
          </p:spPr>
        </p:cxnSp>
        <p:cxnSp>
          <p:nvCxnSpPr>
            <p:cNvPr id="27" name="AutoShape 38"/>
            <p:cNvCxnSpPr>
              <a:cxnSpLocks noChangeShapeType="1"/>
              <a:stCxn id="28" idx="3"/>
            </p:cNvCxnSpPr>
            <p:nvPr/>
          </p:nvCxnSpPr>
          <p:spPr bwMode="auto">
            <a:xfrm>
              <a:off x="4909" y="1027"/>
              <a:ext cx="281" cy="284"/>
            </a:xfrm>
            <a:prstGeom prst="straightConnector1">
              <a:avLst/>
            </a:prstGeom>
            <a:noFill/>
            <a:ln w="9525">
              <a:solidFill>
                <a:schemeClr val="tx2"/>
              </a:solidFill>
              <a:round/>
              <a:headEnd type="triangle" w="med" len="med"/>
              <a:tailEnd type="triangle" w="med" len="med"/>
            </a:ln>
          </p:spPr>
        </p:cxnSp>
        <p:sp>
          <p:nvSpPr>
            <p:cNvPr id="28" name="Rectangle 39"/>
            <p:cNvSpPr>
              <a:spLocks noChangeArrowheads="1"/>
            </p:cNvSpPr>
            <p:nvPr/>
          </p:nvSpPr>
          <p:spPr bwMode="auto">
            <a:xfrm>
              <a:off x="4675" y="976"/>
              <a:ext cx="234" cy="102"/>
            </a:xfrm>
            <a:prstGeom prst="rect">
              <a:avLst/>
            </a:prstGeom>
            <a:noFill/>
            <a:ln w="9525" algn="ctr">
              <a:noFill/>
              <a:miter lim="800000"/>
              <a:headEnd/>
              <a:tailEnd/>
            </a:ln>
          </p:spPr>
          <p:txBody>
            <a:bodyPr wrap="none" anchor="ctr">
              <a:spAutoFit/>
            </a:bodyPr>
            <a:lstStyle/>
            <a:p>
              <a:endParaRPr lang="en-US"/>
            </a:p>
          </p:txBody>
        </p:sp>
      </p:grpSp>
      <p:sp>
        <p:nvSpPr>
          <p:cNvPr id="71" name="Text Box 36"/>
          <p:cNvSpPr txBox="1">
            <a:spLocks noChangeArrowheads="1"/>
          </p:cNvSpPr>
          <p:nvPr/>
        </p:nvSpPr>
        <p:spPr bwMode="auto">
          <a:xfrm>
            <a:off x="951487" y="5511654"/>
            <a:ext cx="7269682" cy="954107"/>
          </a:xfrm>
          <a:prstGeom prst="rect">
            <a:avLst/>
          </a:prstGeom>
          <a:noFill/>
          <a:ln w="9525" algn="ctr">
            <a:noFill/>
            <a:miter lim="800000"/>
            <a:headEnd/>
            <a:tailEnd/>
          </a:ln>
        </p:spPr>
        <p:txBody>
          <a:bodyPr wrap="none">
            <a:spAutoFit/>
          </a:bodyPr>
          <a:lstStyle/>
          <a:p>
            <a:pPr algn="ctr"/>
            <a:r>
              <a:rPr lang="en-US" sz="2800" i="1" dirty="0" smtClean="0">
                <a:solidFill>
                  <a:srgbClr val="00C1BE"/>
                </a:solidFill>
                <a:latin typeface="Arial Black" pitchFamily="34" charset="0"/>
              </a:rPr>
              <a:t>Accelerate Development by Reusing</a:t>
            </a:r>
            <a:br>
              <a:rPr lang="en-US" sz="2800" i="1" dirty="0" smtClean="0">
                <a:solidFill>
                  <a:srgbClr val="00C1BE"/>
                </a:solidFill>
                <a:latin typeface="Arial Black" pitchFamily="34" charset="0"/>
              </a:rPr>
            </a:br>
            <a:r>
              <a:rPr lang="en-US" sz="2800" i="1" dirty="0" smtClean="0">
                <a:solidFill>
                  <a:srgbClr val="00C1BE"/>
                </a:solidFill>
                <a:latin typeface="Arial Black" pitchFamily="34" charset="0"/>
              </a:rPr>
              <a:t>Subsystems</a:t>
            </a:r>
            <a:endParaRPr lang="en-US" sz="2800" i="1" dirty="0">
              <a:solidFill>
                <a:srgbClr val="00C1BE"/>
              </a:solidFill>
              <a:latin typeface="Arial Black" pitchFamily="34" charset="0"/>
            </a:endParaRPr>
          </a:p>
        </p:txBody>
      </p:sp>
      <p:sp>
        <p:nvSpPr>
          <p:cNvPr id="72" name="TextBox 71"/>
          <p:cNvSpPr txBox="1"/>
          <p:nvPr/>
        </p:nvSpPr>
        <p:spPr>
          <a:xfrm flipH="1">
            <a:off x="5932170" y="4985946"/>
            <a:ext cx="1497330" cy="276999"/>
          </a:xfrm>
          <a:prstGeom prst="rect">
            <a:avLst/>
          </a:prstGeom>
          <a:noFill/>
        </p:spPr>
        <p:txBody>
          <a:bodyPr wrap="square" rtlCol="0">
            <a:spAutoFit/>
          </a:bodyPr>
          <a:lstStyle/>
          <a:p>
            <a:r>
              <a:rPr lang="en-US" sz="1200" b="1" dirty="0" smtClean="0"/>
              <a:t>Qsys Subsystem</a:t>
            </a:r>
            <a:endParaRPr lang="en-US" sz="1200" b="1" dirty="0"/>
          </a:p>
        </p:txBody>
      </p:sp>
      <p:sp>
        <p:nvSpPr>
          <p:cNvPr id="73" name="TextBox 72"/>
          <p:cNvSpPr txBox="1"/>
          <p:nvPr/>
        </p:nvSpPr>
        <p:spPr>
          <a:xfrm flipH="1">
            <a:off x="1428750" y="5020236"/>
            <a:ext cx="1600200" cy="276999"/>
          </a:xfrm>
          <a:prstGeom prst="rect">
            <a:avLst/>
          </a:prstGeom>
          <a:noFill/>
        </p:spPr>
        <p:txBody>
          <a:bodyPr wrap="square" rtlCol="0">
            <a:spAutoFit/>
          </a:bodyPr>
          <a:lstStyle/>
          <a:p>
            <a:r>
              <a:rPr lang="en-US" sz="1200" b="1" dirty="0" smtClean="0"/>
              <a:t>Qsys Subsystem</a:t>
            </a:r>
            <a:endParaRPr lang="en-US" sz="1200" b="1" dirty="0"/>
          </a:p>
        </p:txBody>
      </p:sp>
      <p:sp>
        <p:nvSpPr>
          <p:cNvPr id="74" name="TextBox 73"/>
          <p:cNvSpPr txBox="1"/>
          <p:nvPr/>
        </p:nvSpPr>
        <p:spPr>
          <a:xfrm flipH="1">
            <a:off x="3874770" y="3145716"/>
            <a:ext cx="1291590" cy="276999"/>
          </a:xfrm>
          <a:prstGeom prst="rect">
            <a:avLst/>
          </a:prstGeom>
          <a:noFill/>
        </p:spPr>
        <p:txBody>
          <a:bodyPr wrap="square" rtlCol="0">
            <a:spAutoFit/>
          </a:bodyPr>
          <a:lstStyle/>
          <a:p>
            <a:r>
              <a:rPr lang="en-US" sz="1200" b="1" dirty="0" smtClean="0"/>
              <a:t>Qsys System</a:t>
            </a:r>
            <a:endParaRPr lang="en-US" sz="1200" b="1" dirty="0"/>
          </a:p>
        </p:txBody>
      </p:sp>
      <p:sp>
        <p:nvSpPr>
          <p:cNvPr id="76" name="TextBox 75"/>
          <p:cNvSpPr txBox="1"/>
          <p:nvPr/>
        </p:nvSpPr>
        <p:spPr>
          <a:xfrm>
            <a:off x="3724511" y="3774366"/>
            <a:ext cx="1441420" cy="646331"/>
          </a:xfrm>
          <a:prstGeom prst="rect">
            <a:avLst/>
          </a:prstGeom>
          <a:noFill/>
        </p:spPr>
        <p:txBody>
          <a:bodyPr wrap="none" rtlCol="0">
            <a:spAutoFit/>
          </a:bodyPr>
          <a:lstStyle/>
          <a:p>
            <a:pPr algn="ctr"/>
            <a:r>
              <a:rPr lang="en-US" dirty="0" smtClean="0"/>
              <a:t>Reused as </a:t>
            </a:r>
            <a:br>
              <a:rPr lang="en-US" dirty="0" smtClean="0"/>
            </a:br>
            <a:r>
              <a:rPr lang="en-US" dirty="0" smtClean="0"/>
              <a:t>Subsystems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dissolve">
                                      <p:cBhvr>
                                        <p:cTn id="10" dur="500"/>
                                        <p:tgtEl>
                                          <p:spTgt spid="44"/>
                                        </p:tgtEl>
                                      </p:cBhvr>
                                    </p:animEffect>
                                  </p:childTnLst>
                                </p:cTn>
                              </p:par>
                              <p:par>
                                <p:cTn id="11" presetID="9"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dissolve">
                                      <p:cBhvr>
                                        <p:cTn id="13" dur="500"/>
                                        <p:tgtEl>
                                          <p:spTgt spid="45"/>
                                        </p:tgtEl>
                                      </p:cBhvr>
                                    </p:animEffect>
                                  </p:childTnLst>
                                </p:cTn>
                              </p:par>
                              <p:par>
                                <p:cTn id="14" presetID="9" presetClass="entr" presetSubtype="0"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dissolve">
                                      <p:cBhvr>
                                        <p:cTn id="16" dur="500"/>
                                        <p:tgtEl>
                                          <p:spTgt spid="51"/>
                                        </p:tgtEl>
                                      </p:cBhvr>
                                    </p:animEffect>
                                  </p:childTnLst>
                                </p:cTn>
                              </p:par>
                              <p:par>
                                <p:cTn id="17" presetID="9"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dissolve">
                                      <p:cBhvr>
                                        <p:cTn id="19" dur="500"/>
                                        <p:tgtEl>
                                          <p:spTgt spid="52"/>
                                        </p:tgtEl>
                                      </p:cBhvr>
                                    </p:animEffect>
                                  </p:childTnLst>
                                </p:cTn>
                              </p:par>
                              <p:par>
                                <p:cTn id="20" presetID="9"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par>
                                <p:cTn id="23" presetID="9"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dissolve">
                                      <p:cBhvr>
                                        <p:cTn id="25" dur="500"/>
                                        <p:tgtEl>
                                          <p:spTgt spid="49"/>
                                        </p:tgtEl>
                                      </p:cBhvr>
                                    </p:animEffect>
                                  </p:childTnLst>
                                </p:cTn>
                              </p:par>
                              <p:par>
                                <p:cTn id="26" presetID="9" presetClass="entr" presetSubtype="0" fill="hold"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dissolve">
                                      <p:cBhvr>
                                        <p:cTn id="28" dur="500"/>
                                        <p:tgtEl>
                                          <p:spTgt spid="54"/>
                                        </p:tgtEl>
                                      </p:cBhvr>
                                    </p:animEffect>
                                  </p:childTnLst>
                                </p:cTn>
                              </p:par>
                              <p:par>
                                <p:cTn id="29" presetID="9" presetClass="entr" presetSubtype="0"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dissolve">
                                      <p:cBhvr>
                                        <p:cTn id="31" dur="500"/>
                                        <p:tgtEl>
                                          <p:spTgt spid="53"/>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dissolve">
                                      <p:cBhvr>
                                        <p:cTn id="34" dur="500"/>
                                        <p:tgtEl>
                                          <p:spTgt spid="74"/>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dissolve">
                                      <p:cBhvr>
                                        <p:cTn id="37" dur="500"/>
                                        <p:tgtEl>
                                          <p:spTgt spid="73"/>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dissolve">
                                      <p:cBhvr>
                                        <p:cTn id="40" dur="500"/>
                                        <p:tgtEl>
                                          <p:spTgt spid="72"/>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dissolve">
                                      <p:cBhvr>
                                        <p:cTn id="4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3"/>
          <p:cNvSpPr>
            <a:spLocks noGrp="1"/>
          </p:cNvSpPr>
          <p:nvPr>
            <p:ph type="sldNum" sz="quarter" idx="10"/>
          </p:nvPr>
        </p:nvSpPr>
        <p:spPr>
          <a:xfrm>
            <a:off x="350838" y="6588125"/>
            <a:ext cx="698500" cy="282575"/>
          </a:xfrm>
          <a:noFill/>
        </p:spPr>
        <p:txBody>
          <a:bodyPr/>
          <a:lstStyle/>
          <a:p>
            <a:fld id="{992E8442-FC7F-40B1-A47F-5DCEFEDD9CA6}" type="slidenum">
              <a:rPr lang="en-US"/>
              <a:pPr/>
              <a:t>21</a:t>
            </a:fld>
            <a:endParaRPr lang="en-US" dirty="0"/>
          </a:p>
        </p:txBody>
      </p:sp>
      <p:sp>
        <p:nvSpPr>
          <p:cNvPr id="28" name="Rectangle 3"/>
          <p:cNvSpPr>
            <a:spLocks noGrp="1" noChangeArrowheads="1"/>
          </p:cNvSpPr>
          <p:nvPr>
            <p:ph type="title"/>
          </p:nvPr>
        </p:nvSpPr>
        <p:spPr>
          <a:xfrm>
            <a:off x="350838" y="273050"/>
            <a:ext cx="8486775" cy="914400"/>
          </a:xfrm>
        </p:spPr>
        <p:txBody>
          <a:bodyPr/>
          <a:lstStyle/>
          <a:p>
            <a:r>
              <a:rPr lang="en-US" dirty="0" smtClean="0"/>
              <a:t>5. Faster Board Bring-up</a:t>
            </a:r>
          </a:p>
        </p:txBody>
      </p:sp>
      <p:sp>
        <p:nvSpPr>
          <p:cNvPr id="29" name="Rectangle 4"/>
          <p:cNvSpPr txBox="1">
            <a:spLocks noChangeArrowheads="1"/>
          </p:cNvSpPr>
          <p:nvPr/>
        </p:nvSpPr>
        <p:spPr bwMode="auto">
          <a:xfrm>
            <a:off x="406258" y="1022559"/>
            <a:ext cx="8331200" cy="4794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400050" marR="0" lvl="0" indent="-400050" algn="l" defTabSz="914400" rtl="0" eaLnBrk="1" fontAlgn="base" latinLnBrk="0" hangingPunct="1">
              <a:lnSpc>
                <a:spcPct val="100000"/>
              </a:lnSpc>
              <a:spcBef>
                <a:spcPct val="20000"/>
              </a:spcBef>
              <a:spcAft>
                <a:spcPct val="0"/>
              </a:spcAft>
              <a:buClr>
                <a:srgbClr val="003399"/>
              </a:buClr>
              <a:buSzPct val="75000"/>
              <a:buFont typeface="Wingdings" pitchFamily="2" charset="2"/>
              <a:buChar char="n"/>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On-Chip Debug</a:t>
            </a:r>
          </a:p>
          <a:p>
            <a:pPr marL="742950" marR="0" lvl="1" indent="-285750" algn="l" defTabSz="914400" rtl="0" eaLnBrk="1" fontAlgn="base" latinLnBrk="0" hangingPunct="1">
              <a:lnSpc>
                <a:spcPct val="100000"/>
              </a:lnSpc>
              <a:spcBef>
                <a:spcPct val="20000"/>
              </a:spcBef>
              <a:spcAft>
                <a:spcPct val="0"/>
              </a:spcAft>
              <a:buClr>
                <a:srgbClr val="003399"/>
              </a:buClr>
              <a:buSzPct val="90000"/>
              <a:buFont typeface="Symbol" pitchFamily="18" charset="2"/>
              <a:buChar char="-"/>
              <a:tabLst/>
              <a:defRPr/>
            </a:pPr>
            <a:r>
              <a:rPr kumimoji="0" lang="en-US" sz="1600" b="0" i="0" u="none" strike="noStrike" kern="0" cap="none" spc="0" normalizeH="0" baseline="0" noProof="0" dirty="0" smtClean="0">
                <a:ln>
                  <a:noFill/>
                </a:ln>
                <a:solidFill>
                  <a:schemeClr val="tx1"/>
                </a:solidFill>
                <a:effectLst/>
                <a:uLnTx/>
                <a:uFillTx/>
                <a:latin typeface="+mn-lt"/>
              </a:rPr>
              <a:t>Time consuming to tap 100’s of registers and analyze large amounts of data</a:t>
            </a:r>
          </a:p>
          <a:p>
            <a:pPr marL="400050" marR="0" lvl="0" indent="-400050" algn="l" defTabSz="914400" rtl="0" eaLnBrk="1" fontAlgn="base" latinLnBrk="0" hangingPunct="1">
              <a:lnSpc>
                <a:spcPct val="100000"/>
              </a:lnSpc>
              <a:spcBef>
                <a:spcPct val="20000"/>
              </a:spcBef>
              <a:spcAft>
                <a:spcPct val="0"/>
              </a:spcAft>
              <a:buClr>
                <a:srgbClr val="003399"/>
              </a:buClr>
              <a:buSzPct val="75000"/>
              <a:buFont typeface="Wingdings" pitchFamily="2" charset="2"/>
              <a:buChar char="n"/>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Qsys accelerates verification with read and</a:t>
            </a:r>
            <a:br>
              <a:rPr kumimoji="0" lang="en-US" sz="2400" b="0" i="0" u="none" strike="noStrike" kern="0" cap="none" spc="0" normalizeH="0" baseline="0" noProof="0" dirty="0" smtClean="0">
                <a:ln>
                  <a:noFill/>
                </a:ln>
                <a:solidFill>
                  <a:schemeClr val="tx1"/>
                </a:solidFill>
                <a:effectLst/>
                <a:uLnTx/>
                <a:uFillTx/>
                <a:latin typeface="+mn-lt"/>
                <a:ea typeface="+mn-ea"/>
                <a:cs typeface="+mn-cs"/>
              </a:rPr>
            </a:br>
            <a:r>
              <a:rPr kumimoji="0" lang="en-US" sz="2400" b="0" i="0" u="none" strike="noStrike" kern="0" cap="none" spc="0" normalizeH="0" baseline="0" noProof="0" dirty="0" smtClean="0">
                <a:ln>
                  <a:noFill/>
                </a:ln>
                <a:solidFill>
                  <a:schemeClr val="tx1"/>
                </a:solidFill>
                <a:effectLst/>
                <a:uLnTx/>
                <a:uFillTx/>
                <a:latin typeface="+mn-lt"/>
                <a:ea typeface="+mn-ea"/>
                <a:cs typeface="+mn-cs"/>
              </a:rPr>
              <a:t>write transactions</a:t>
            </a:r>
          </a:p>
          <a:p>
            <a:pPr marL="742950" marR="0" lvl="1" indent="-285750" algn="l" defTabSz="914400" rtl="0" eaLnBrk="1" fontAlgn="base" latinLnBrk="0" hangingPunct="1">
              <a:lnSpc>
                <a:spcPct val="100000"/>
              </a:lnSpc>
              <a:spcBef>
                <a:spcPct val="20000"/>
              </a:spcBef>
              <a:spcAft>
                <a:spcPct val="0"/>
              </a:spcAft>
              <a:buClr>
                <a:srgbClr val="003399"/>
              </a:buClr>
              <a:buSzPct val="90000"/>
              <a:buFont typeface="Symbol" pitchFamily="18" charset="2"/>
              <a:buChar char="-"/>
              <a:tabLst/>
              <a:defRPr/>
            </a:pPr>
            <a:r>
              <a:rPr kumimoji="0" lang="en-US" sz="1600" b="0" i="0" u="none" strike="noStrike" kern="0" cap="none" spc="0" normalizeH="0" baseline="0" noProof="0" dirty="0" smtClean="0">
                <a:ln>
                  <a:noFill/>
                </a:ln>
                <a:solidFill>
                  <a:schemeClr val="tx1"/>
                </a:solidFill>
                <a:effectLst/>
                <a:uLnTx/>
                <a:uFillTx/>
                <a:latin typeface="+mn-lt"/>
              </a:rPr>
              <a:t>Read and write to registers and memories instead of tapping each</a:t>
            </a:r>
            <a:br>
              <a:rPr kumimoji="0" lang="en-US" sz="1600" b="0" i="0" u="none" strike="noStrike" kern="0" cap="none" spc="0" normalizeH="0" baseline="0" noProof="0" dirty="0" smtClean="0">
                <a:ln>
                  <a:noFill/>
                </a:ln>
                <a:solidFill>
                  <a:schemeClr val="tx1"/>
                </a:solidFill>
                <a:effectLst/>
                <a:uLnTx/>
                <a:uFillTx/>
                <a:latin typeface="+mn-lt"/>
              </a:rPr>
            </a:br>
            <a:r>
              <a:rPr kumimoji="0" lang="en-US" sz="1600" b="0" i="0" u="none" strike="noStrike" kern="0" cap="none" spc="0" normalizeH="0" baseline="0" noProof="0" dirty="0" smtClean="0">
                <a:ln>
                  <a:noFill/>
                </a:ln>
                <a:solidFill>
                  <a:schemeClr val="tx1"/>
                </a:solidFill>
                <a:effectLst/>
                <a:uLnTx/>
                <a:uFillTx/>
                <a:latin typeface="+mn-lt"/>
              </a:rPr>
              <a:t>individual registers</a:t>
            </a:r>
          </a:p>
          <a:p>
            <a:pPr marL="342900" marR="0" lvl="0" indent="-342900" algn="l" defTabSz="914400" rtl="0" eaLnBrk="1" fontAlgn="base" latinLnBrk="0" hangingPunct="1">
              <a:lnSpc>
                <a:spcPct val="100000"/>
              </a:lnSpc>
              <a:spcBef>
                <a:spcPct val="20000"/>
              </a:spcBef>
              <a:spcAft>
                <a:spcPct val="0"/>
              </a:spcAft>
              <a:buClr>
                <a:srgbClr val="003399"/>
              </a:buClr>
              <a:buSzPct val="75000"/>
              <a:buFont typeface="Wingdings" pitchFamily="2" charset="2"/>
              <a:buChar char="n"/>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30" name="Rectangle 2"/>
          <p:cNvSpPr>
            <a:spLocks noChangeArrowheads="1"/>
          </p:cNvSpPr>
          <p:nvPr/>
        </p:nvSpPr>
        <p:spPr bwMode="auto">
          <a:xfrm>
            <a:off x="807830" y="3178082"/>
            <a:ext cx="4862921" cy="2145355"/>
          </a:xfrm>
          <a:prstGeom prst="rect">
            <a:avLst/>
          </a:prstGeom>
          <a:solidFill>
            <a:srgbClr val="C0C0C0"/>
          </a:solidFill>
          <a:ln w="9525" algn="ctr">
            <a:noFill/>
            <a:miter lim="800000"/>
            <a:headEnd/>
            <a:tailEnd/>
          </a:ln>
        </p:spPr>
        <p:txBody>
          <a:bodyPr wrap="none" anchor="ctr">
            <a:noAutofit/>
          </a:bodyPr>
          <a:lstStyle/>
          <a:p>
            <a:endParaRPr lang="en-US" sz="1600"/>
          </a:p>
        </p:txBody>
      </p:sp>
      <p:sp>
        <p:nvSpPr>
          <p:cNvPr id="31" name="Rectangle 21"/>
          <p:cNvSpPr>
            <a:spLocks noChangeArrowheads="1"/>
          </p:cNvSpPr>
          <p:nvPr/>
        </p:nvSpPr>
        <p:spPr bwMode="auto">
          <a:xfrm>
            <a:off x="2422617" y="4749420"/>
            <a:ext cx="930946" cy="448861"/>
          </a:xfrm>
          <a:prstGeom prst="rect">
            <a:avLst/>
          </a:prstGeom>
          <a:solidFill>
            <a:srgbClr val="00318A"/>
          </a:solidFill>
          <a:ln>
            <a:noFill/>
            <a:headEnd/>
            <a:tailEnd/>
          </a:ln>
          <a:effectLst/>
        </p:spPr>
        <p:style>
          <a:lnRef idx="3">
            <a:schemeClr val="lt1"/>
          </a:lnRef>
          <a:fillRef idx="1">
            <a:schemeClr val="accent3"/>
          </a:fillRef>
          <a:effectRef idx="1">
            <a:schemeClr val="accent3"/>
          </a:effectRef>
          <a:fontRef idx="minor">
            <a:schemeClr val="lt1"/>
          </a:fontRef>
        </p:style>
        <p:txBody>
          <a:bodyPr wrap="none" anchor="ctr"/>
          <a:lstStyle/>
          <a:p>
            <a:pPr algn="ctr">
              <a:defRPr/>
            </a:pPr>
            <a:r>
              <a:rPr lang="en-US" sz="1400" b="1">
                <a:solidFill>
                  <a:schemeClr val="bg1"/>
                </a:solidFill>
              </a:rPr>
              <a:t>C</a:t>
            </a:r>
          </a:p>
        </p:txBody>
      </p:sp>
      <p:sp>
        <p:nvSpPr>
          <p:cNvPr id="32" name="Rectangle 21"/>
          <p:cNvSpPr>
            <a:spLocks noChangeArrowheads="1"/>
          </p:cNvSpPr>
          <p:nvPr/>
        </p:nvSpPr>
        <p:spPr bwMode="auto">
          <a:xfrm>
            <a:off x="1386327" y="4749420"/>
            <a:ext cx="930946" cy="448861"/>
          </a:xfrm>
          <a:prstGeom prst="rect">
            <a:avLst/>
          </a:prstGeom>
          <a:solidFill>
            <a:srgbClr val="00318A"/>
          </a:solidFill>
          <a:ln>
            <a:noFill/>
            <a:headEnd/>
            <a:tailEnd/>
          </a:ln>
          <a:effectLst/>
        </p:spPr>
        <p:style>
          <a:lnRef idx="3">
            <a:schemeClr val="lt1"/>
          </a:lnRef>
          <a:fillRef idx="1">
            <a:schemeClr val="accent3"/>
          </a:fillRef>
          <a:effectRef idx="1">
            <a:schemeClr val="accent3"/>
          </a:effectRef>
          <a:fontRef idx="minor">
            <a:schemeClr val="lt1"/>
          </a:fontRef>
        </p:style>
        <p:txBody>
          <a:bodyPr wrap="none" anchor="ctr"/>
          <a:lstStyle/>
          <a:p>
            <a:pPr algn="ctr">
              <a:defRPr/>
            </a:pPr>
            <a:r>
              <a:rPr lang="en-US" sz="1400" b="1">
                <a:solidFill>
                  <a:schemeClr val="bg1"/>
                </a:solidFill>
              </a:rPr>
              <a:t>B</a:t>
            </a:r>
          </a:p>
        </p:txBody>
      </p:sp>
      <p:sp>
        <p:nvSpPr>
          <p:cNvPr id="34" name="Rectangle 21"/>
          <p:cNvSpPr>
            <a:spLocks noChangeArrowheads="1"/>
          </p:cNvSpPr>
          <p:nvPr/>
        </p:nvSpPr>
        <p:spPr bwMode="auto">
          <a:xfrm>
            <a:off x="3512337" y="4749420"/>
            <a:ext cx="930946" cy="448861"/>
          </a:xfrm>
          <a:prstGeom prst="rect">
            <a:avLst/>
          </a:prstGeom>
          <a:solidFill>
            <a:srgbClr val="00318A"/>
          </a:solidFill>
          <a:ln>
            <a:noFill/>
            <a:headEnd/>
            <a:tailEnd/>
          </a:ln>
          <a:effectLst/>
        </p:spPr>
        <p:style>
          <a:lnRef idx="3">
            <a:schemeClr val="lt1"/>
          </a:lnRef>
          <a:fillRef idx="1">
            <a:schemeClr val="accent3"/>
          </a:fillRef>
          <a:effectRef idx="1">
            <a:schemeClr val="accent3"/>
          </a:effectRef>
          <a:fontRef idx="minor">
            <a:schemeClr val="lt1"/>
          </a:fontRef>
        </p:style>
        <p:txBody>
          <a:bodyPr wrap="none" anchor="ctr"/>
          <a:lstStyle/>
          <a:p>
            <a:pPr algn="ctr">
              <a:defRPr/>
            </a:pPr>
            <a:r>
              <a:rPr lang="en-US" sz="1400" b="1">
                <a:solidFill>
                  <a:schemeClr val="bg1"/>
                </a:solidFill>
              </a:rPr>
              <a:t>D</a:t>
            </a:r>
          </a:p>
        </p:txBody>
      </p:sp>
      <p:cxnSp>
        <p:nvCxnSpPr>
          <p:cNvPr id="35" name="AutoShape 14"/>
          <p:cNvCxnSpPr>
            <a:cxnSpLocks noChangeShapeType="1"/>
          </p:cNvCxnSpPr>
          <p:nvPr/>
        </p:nvCxnSpPr>
        <p:spPr bwMode="auto">
          <a:xfrm rot="5400000">
            <a:off x="1947873" y="3808497"/>
            <a:ext cx="846180" cy="1036290"/>
          </a:xfrm>
          <a:prstGeom prst="bentConnector3">
            <a:avLst>
              <a:gd name="adj1" fmla="val 49926"/>
            </a:avLst>
          </a:prstGeom>
          <a:noFill/>
          <a:ln w="12700">
            <a:solidFill>
              <a:schemeClr val="tx1"/>
            </a:solidFill>
            <a:miter lim="800000"/>
            <a:headEnd type="triangle" w="med" len="med"/>
            <a:tailEnd type="triangle" w="med" len="med"/>
          </a:ln>
        </p:spPr>
      </p:cxnSp>
      <p:cxnSp>
        <p:nvCxnSpPr>
          <p:cNvPr id="36" name="AutoShape 15"/>
          <p:cNvCxnSpPr>
            <a:cxnSpLocks noChangeShapeType="1"/>
          </p:cNvCxnSpPr>
          <p:nvPr/>
        </p:nvCxnSpPr>
        <p:spPr bwMode="auto">
          <a:xfrm rot="5400000">
            <a:off x="2466018" y="4326643"/>
            <a:ext cx="846180" cy="0"/>
          </a:xfrm>
          <a:prstGeom prst="straightConnector1">
            <a:avLst/>
          </a:prstGeom>
          <a:noFill/>
          <a:ln w="9525">
            <a:solidFill>
              <a:schemeClr val="tx1"/>
            </a:solidFill>
            <a:round/>
            <a:headEnd type="triangle" w="med" len="med"/>
            <a:tailEnd type="triangle" w="med" len="med"/>
          </a:ln>
        </p:spPr>
      </p:cxnSp>
      <p:cxnSp>
        <p:nvCxnSpPr>
          <p:cNvPr id="37" name="AutoShape 16"/>
          <p:cNvCxnSpPr>
            <a:cxnSpLocks noChangeShapeType="1"/>
          </p:cNvCxnSpPr>
          <p:nvPr/>
        </p:nvCxnSpPr>
        <p:spPr bwMode="auto">
          <a:xfrm rot="16200000" flipH="1">
            <a:off x="3010878" y="3781782"/>
            <a:ext cx="846180" cy="1089720"/>
          </a:xfrm>
          <a:prstGeom prst="bentConnector3">
            <a:avLst>
              <a:gd name="adj1" fmla="val 49926"/>
            </a:avLst>
          </a:prstGeom>
          <a:noFill/>
          <a:ln w="12700">
            <a:solidFill>
              <a:schemeClr val="tx1"/>
            </a:solidFill>
            <a:miter lim="800000"/>
            <a:headEnd type="triangle" w="med" len="med"/>
            <a:tailEnd type="triangle" w="med" len="med"/>
          </a:ln>
        </p:spPr>
      </p:cxnSp>
      <p:sp>
        <p:nvSpPr>
          <p:cNvPr id="38" name="Rectangle 23"/>
          <p:cNvSpPr>
            <a:spLocks noChangeArrowheads="1"/>
          </p:cNvSpPr>
          <p:nvPr/>
        </p:nvSpPr>
        <p:spPr bwMode="auto">
          <a:xfrm>
            <a:off x="4423794" y="3467171"/>
            <a:ext cx="929736" cy="451750"/>
          </a:xfrm>
          <a:prstGeom prst="rect">
            <a:avLst/>
          </a:prstGeom>
          <a:solidFill>
            <a:srgbClr val="FF6600"/>
          </a:solid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defRPr/>
            </a:pPr>
            <a:r>
              <a:rPr lang="en-US" sz="1200" b="1" dirty="0">
                <a:solidFill>
                  <a:schemeClr val="tx1"/>
                </a:solidFill>
                <a:latin typeface="Arial" pitchFamily="34" charset="0"/>
              </a:rPr>
              <a:t>Bridge</a:t>
            </a:r>
          </a:p>
          <a:p>
            <a:pPr algn="ctr">
              <a:defRPr/>
            </a:pPr>
            <a:r>
              <a:rPr lang="en-US" sz="1200" b="1" dirty="0">
                <a:solidFill>
                  <a:schemeClr val="tx1"/>
                </a:solidFill>
                <a:latin typeface="Arial" pitchFamily="34" charset="0"/>
              </a:rPr>
              <a:t>IP</a:t>
            </a:r>
          </a:p>
        </p:txBody>
      </p:sp>
      <p:sp>
        <p:nvSpPr>
          <p:cNvPr id="39" name="Rectangle 21"/>
          <p:cNvSpPr>
            <a:spLocks noChangeArrowheads="1"/>
          </p:cNvSpPr>
          <p:nvPr/>
        </p:nvSpPr>
        <p:spPr bwMode="auto">
          <a:xfrm>
            <a:off x="2422617" y="3454679"/>
            <a:ext cx="930946" cy="448861"/>
          </a:xfrm>
          <a:prstGeom prst="rect">
            <a:avLst/>
          </a:prstGeom>
          <a:solidFill>
            <a:srgbClr val="00318A"/>
          </a:solidFill>
          <a:ln>
            <a:noFill/>
            <a:headEnd/>
            <a:tailEnd/>
          </a:ln>
          <a:effectLst/>
        </p:spPr>
        <p:style>
          <a:lnRef idx="3">
            <a:schemeClr val="lt1"/>
          </a:lnRef>
          <a:fillRef idx="1">
            <a:schemeClr val="accent3"/>
          </a:fillRef>
          <a:effectRef idx="1">
            <a:schemeClr val="accent3"/>
          </a:effectRef>
          <a:fontRef idx="minor">
            <a:schemeClr val="lt1"/>
          </a:fontRef>
        </p:style>
        <p:txBody>
          <a:bodyPr wrap="none" anchor="ctr"/>
          <a:lstStyle/>
          <a:p>
            <a:pPr algn="ctr">
              <a:defRPr/>
            </a:pPr>
            <a:r>
              <a:rPr lang="en-US" sz="1400" b="1">
                <a:solidFill>
                  <a:schemeClr val="bg1"/>
                </a:solidFill>
              </a:rPr>
              <a:t>A</a:t>
            </a:r>
          </a:p>
        </p:txBody>
      </p:sp>
      <p:cxnSp>
        <p:nvCxnSpPr>
          <p:cNvPr id="40" name="AutoShape 23"/>
          <p:cNvCxnSpPr>
            <a:cxnSpLocks noChangeShapeType="1"/>
          </p:cNvCxnSpPr>
          <p:nvPr/>
        </p:nvCxnSpPr>
        <p:spPr bwMode="auto">
          <a:xfrm rot="5400000">
            <a:off x="3473108" y="3334463"/>
            <a:ext cx="831269" cy="1999270"/>
          </a:xfrm>
          <a:prstGeom prst="bentConnector3">
            <a:avLst>
              <a:gd name="adj1" fmla="val 49926"/>
            </a:avLst>
          </a:prstGeom>
          <a:noFill/>
          <a:ln w="12700">
            <a:solidFill>
              <a:schemeClr val="tx1"/>
            </a:solidFill>
            <a:miter lim="800000"/>
            <a:headEnd type="triangle" w="med" len="med"/>
            <a:tailEnd type="triangle" w="med" len="med"/>
          </a:ln>
        </p:spPr>
      </p:cxnSp>
      <p:sp>
        <p:nvSpPr>
          <p:cNvPr id="41" name="Text Box 26"/>
          <p:cNvSpPr txBox="1">
            <a:spLocks noChangeArrowheads="1"/>
          </p:cNvSpPr>
          <p:nvPr/>
        </p:nvSpPr>
        <p:spPr bwMode="auto">
          <a:xfrm>
            <a:off x="7724833" y="3605716"/>
            <a:ext cx="1013419" cy="430887"/>
          </a:xfrm>
          <a:prstGeom prst="rect">
            <a:avLst/>
          </a:prstGeom>
          <a:noFill/>
          <a:ln w="9525" algn="ctr">
            <a:noFill/>
            <a:miter lim="800000"/>
            <a:headEnd/>
            <a:tailEnd/>
          </a:ln>
        </p:spPr>
        <p:txBody>
          <a:bodyPr wrap="none">
            <a:spAutoFit/>
          </a:bodyPr>
          <a:lstStyle/>
          <a:p>
            <a:pPr algn="ctr"/>
            <a:r>
              <a:rPr lang="en-US" sz="1100" b="1" dirty="0" smtClean="0">
                <a:solidFill>
                  <a:schemeClr val="bg1"/>
                </a:solidFill>
              </a:rPr>
              <a:t>View Data</a:t>
            </a:r>
          </a:p>
          <a:p>
            <a:pPr algn="ctr"/>
            <a:r>
              <a:rPr lang="en-US" sz="1100" b="1" dirty="0" smtClean="0">
                <a:solidFill>
                  <a:schemeClr val="bg1"/>
                </a:solidFill>
              </a:rPr>
              <a:t>in Real-Time</a:t>
            </a:r>
            <a:endParaRPr lang="en-US" sz="1100" b="1" dirty="0">
              <a:solidFill>
                <a:schemeClr val="bg1"/>
              </a:solidFill>
            </a:endParaRPr>
          </a:p>
        </p:txBody>
      </p:sp>
      <p:cxnSp>
        <p:nvCxnSpPr>
          <p:cNvPr id="42" name="AutoShape 27"/>
          <p:cNvCxnSpPr>
            <a:cxnSpLocks noChangeShapeType="1"/>
          </p:cNvCxnSpPr>
          <p:nvPr/>
        </p:nvCxnSpPr>
        <p:spPr bwMode="auto">
          <a:xfrm rot="5400000">
            <a:off x="4017968" y="3879323"/>
            <a:ext cx="831269" cy="909549"/>
          </a:xfrm>
          <a:prstGeom prst="curvedConnector3">
            <a:avLst>
              <a:gd name="adj1" fmla="val 49926"/>
            </a:avLst>
          </a:prstGeom>
          <a:noFill/>
          <a:ln w="19050">
            <a:solidFill>
              <a:srgbClr val="CC0000"/>
            </a:solidFill>
            <a:prstDash val="lgDash"/>
            <a:round/>
            <a:headEnd type="triangle" w="med" len="med"/>
            <a:tailEnd type="triangle" w="med" len="med"/>
          </a:ln>
        </p:spPr>
      </p:cxnSp>
      <p:cxnSp>
        <p:nvCxnSpPr>
          <p:cNvPr id="43" name="AutoShape 28"/>
          <p:cNvCxnSpPr>
            <a:cxnSpLocks noChangeShapeType="1"/>
          </p:cNvCxnSpPr>
          <p:nvPr/>
        </p:nvCxnSpPr>
        <p:spPr bwMode="auto">
          <a:xfrm rot="5400000">
            <a:off x="3473108" y="3334463"/>
            <a:ext cx="831269" cy="1999270"/>
          </a:xfrm>
          <a:prstGeom prst="curvedConnector3">
            <a:avLst>
              <a:gd name="adj1" fmla="val 49926"/>
            </a:avLst>
          </a:prstGeom>
          <a:noFill/>
          <a:ln w="19050">
            <a:solidFill>
              <a:srgbClr val="CC0000"/>
            </a:solidFill>
            <a:prstDash val="lgDash"/>
            <a:round/>
            <a:headEnd type="triangle" w="med" len="med"/>
            <a:tailEnd type="triangle" w="med" len="med"/>
          </a:ln>
        </p:spPr>
      </p:cxnSp>
      <p:cxnSp>
        <p:nvCxnSpPr>
          <p:cNvPr id="44" name="AutoShape 29"/>
          <p:cNvCxnSpPr>
            <a:cxnSpLocks noChangeShapeType="1"/>
          </p:cNvCxnSpPr>
          <p:nvPr/>
        </p:nvCxnSpPr>
        <p:spPr bwMode="auto">
          <a:xfrm rot="5400000">
            <a:off x="2954963" y="2816318"/>
            <a:ext cx="831269" cy="3035560"/>
          </a:xfrm>
          <a:prstGeom prst="curvedConnector3">
            <a:avLst>
              <a:gd name="adj1" fmla="val 49926"/>
            </a:avLst>
          </a:prstGeom>
          <a:noFill/>
          <a:ln w="19050">
            <a:solidFill>
              <a:srgbClr val="CC0000"/>
            </a:solidFill>
            <a:prstDash val="lgDash"/>
            <a:round/>
            <a:headEnd type="triangle" w="med" len="med"/>
            <a:tailEnd type="triangle" w="med" len="med"/>
          </a:ln>
        </p:spPr>
      </p:cxnSp>
      <p:cxnSp>
        <p:nvCxnSpPr>
          <p:cNvPr id="45" name="AutoShape 30"/>
          <p:cNvCxnSpPr>
            <a:cxnSpLocks noChangeShapeType="1"/>
          </p:cNvCxnSpPr>
          <p:nvPr/>
        </p:nvCxnSpPr>
        <p:spPr bwMode="auto">
          <a:xfrm rot="16200000" flipV="1">
            <a:off x="3881287" y="2911373"/>
            <a:ext cx="14911" cy="1999270"/>
          </a:xfrm>
          <a:prstGeom prst="curvedConnector3">
            <a:avLst>
              <a:gd name="adj1" fmla="val -1191667"/>
            </a:avLst>
          </a:prstGeom>
          <a:noFill/>
          <a:ln w="19050">
            <a:solidFill>
              <a:srgbClr val="CC0000"/>
            </a:solidFill>
            <a:prstDash val="lgDash"/>
            <a:round/>
            <a:headEnd type="triangle" w="med" len="med"/>
            <a:tailEnd type="triangle" w="med" len="med"/>
          </a:ln>
        </p:spPr>
      </p:cxnSp>
      <p:sp>
        <p:nvSpPr>
          <p:cNvPr id="46" name="Text Box 34"/>
          <p:cNvSpPr txBox="1">
            <a:spLocks noChangeArrowheads="1"/>
          </p:cNvSpPr>
          <p:nvPr/>
        </p:nvSpPr>
        <p:spPr bwMode="auto">
          <a:xfrm>
            <a:off x="815285" y="3262395"/>
            <a:ext cx="577402" cy="261610"/>
          </a:xfrm>
          <a:prstGeom prst="rect">
            <a:avLst/>
          </a:prstGeom>
          <a:noFill/>
          <a:ln w="9525" algn="ctr">
            <a:noFill/>
            <a:miter lim="800000"/>
            <a:headEnd/>
            <a:tailEnd/>
          </a:ln>
        </p:spPr>
        <p:txBody>
          <a:bodyPr wrap="none">
            <a:spAutoFit/>
          </a:bodyPr>
          <a:lstStyle/>
          <a:p>
            <a:r>
              <a:rPr lang="en-US" sz="1100" b="1" dirty="0" smtClean="0">
                <a:solidFill>
                  <a:schemeClr val="tx1"/>
                </a:solidFill>
              </a:rPr>
              <a:t>FPGA</a:t>
            </a:r>
            <a:endParaRPr lang="en-US" sz="1100" b="1" dirty="0">
              <a:solidFill>
                <a:schemeClr val="tx1"/>
              </a:solidFill>
            </a:endParaRPr>
          </a:p>
        </p:txBody>
      </p:sp>
      <p:cxnSp>
        <p:nvCxnSpPr>
          <p:cNvPr id="47" name="AutoShape 35"/>
          <p:cNvCxnSpPr>
            <a:cxnSpLocks noChangeShapeType="1"/>
          </p:cNvCxnSpPr>
          <p:nvPr/>
        </p:nvCxnSpPr>
        <p:spPr bwMode="auto">
          <a:xfrm>
            <a:off x="5180372" y="3612284"/>
            <a:ext cx="1723348" cy="571096"/>
          </a:xfrm>
          <a:prstGeom prst="curvedConnector3">
            <a:avLst>
              <a:gd name="adj1" fmla="val 50000"/>
            </a:avLst>
          </a:prstGeom>
          <a:noFill/>
          <a:ln w="19050">
            <a:solidFill>
              <a:srgbClr val="CC0000"/>
            </a:solidFill>
            <a:prstDash val="lgDash"/>
            <a:round/>
            <a:headEnd type="triangle" w="med" len="med"/>
            <a:tailEnd type="triangle" w="med" len="med"/>
          </a:ln>
        </p:spPr>
      </p:cxnSp>
      <p:sp>
        <p:nvSpPr>
          <p:cNvPr id="48" name="Text Box 36"/>
          <p:cNvSpPr txBox="1">
            <a:spLocks noChangeArrowheads="1"/>
          </p:cNvSpPr>
          <p:nvPr/>
        </p:nvSpPr>
        <p:spPr bwMode="auto">
          <a:xfrm>
            <a:off x="1042801" y="5553683"/>
            <a:ext cx="7064113" cy="892552"/>
          </a:xfrm>
          <a:prstGeom prst="rect">
            <a:avLst/>
          </a:prstGeom>
          <a:noFill/>
          <a:ln w="9525" algn="ctr">
            <a:noFill/>
            <a:miter lim="800000"/>
            <a:headEnd/>
            <a:tailEnd/>
          </a:ln>
        </p:spPr>
        <p:txBody>
          <a:bodyPr wrap="none">
            <a:spAutoFit/>
          </a:bodyPr>
          <a:lstStyle/>
          <a:p>
            <a:pPr algn="ctr"/>
            <a:r>
              <a:rPr lang="en-US" sz="2600" i="1" dirty="0">
                <a:solidFill>
                  <a:srgbClr val="30C1BE"/>
                </a:solidFill>
                <a:latin typeface="Arial Black" pitchFamily="34" charset="0"/>
              </a:rPr>
              <a:t>Faster Board </a:t>
            </a:r>
            <a:r>
              <a:rPr lang="en-US" sz="2600" i="1" dirty="0" smtClean="0">
                <a:solidFill>
                  <a:srgbClr val="30C1BE"/>
                </a:solidFill>
                <a:latin typeface="Arial Black" pitchFamily="34" charset="0"/>
              </a:rPr>
              <a:t>Bring-Up </a:t>
            </a:r>
            <a:r>
              <a:rPr lang="en-US" sz="2600" i="1" dirty="0">
                <a:solidFill>
                  <a:srgbClr val="30C1BE"/>
                </a:solidFill>
                <a:latin typeface="Arial Black" pitchFamily="34" charset="0"/>
              </a:rPr>
              <a:t>with Real-Time</a:t>
            </a:r>
            <a:br>
              <a:rPr lang="en-US" sz="2600" i="1" dirty="0">
                <a:solidFill>
                  <a:srgbClr val="30C1BE"/>
                </a:solidFill>
                <a:latin typeface="Arial Black" pitchFamily="34" charset="0"/>
              </a:rPr>
            </a:br>
            <a:r>
              <a:rPr lang="en-US" sz="2600" i="1" dirty="0">
                <a:solidFill>
                  <a:srgbClr val="30C1BE"/>
                </a:solidFill>
                <a:latin typeface="Arial Black" pitchFamily="34" charset="0"/>
              </a:rPr>
              <a:t>System Debug</a:t>
            </a:r>
          </a:p>
        </p:txBody>
      </p:sp>
      <p:sp>
        <p:nvSpPr>
          <p:cNvPr id="49" name="TextBox 48"/>
          <p:cNvSpPr txBox="1"/>
          <p:nvPr/>
        </p:nvSpPr>
        <p:spPr>
          <a:xfrm>
            <a:off x="7072897" y="2967222"/>
            <a:ext cx="1577676" cy="307777"/>
          </a:xfrm>
          <a:prstGeom prst="rect">
            <a:avLst/>
          </a:prstGeom>
          <a:noFill/>
        </p:spPr>
        <p:txBody>
          <a:bodyPr wrap="none" rtlCol="0">
            <a:spAutoFit/>
          </a:bodyPr>
          <a:lstStyle/>
          <a:p>
            <a:pPr algn="ctr"/>
            <a:r>
              <a:rPr lang="en-US" sz="1400" b="1" dirty="0" smtClean="0"/>
              <a:t>System Console</a:t>
            </a:r>
            <a:endParaRPr lang="en-US" sz="1400" b="1" dirty="0"/>
          </a:p>
        </p:txBody>
      </p:sp>
      <p:pic>
        <p:nvPicPr>
          <p:cNvPr id="50" name="Picture 1"/>
          <p:cNvPicPr>
            <a:picLocks noChangeAspect="1" noChangeArrowheads="1"/>
          </p:cNvPicPr>
          <p:nvPr/>
        </p:nvPicPr>
        <p:blipFill>
          <a:blip r:embed="rId3"/>
          <a:srcRect/>
          <a:stretch>
            <a:fillRect/>
          </a:stretch>
        </p:blipFill>
        <p:spPr bwMode="auto">
          <a:xfrm>
            <a:off x="6900544" y="3345854"/>
            <a:ext cx="1833727" cy="1683346"/>
          </a:xfrm>
          <a:prstGeom prst="rect">
            <a:avLst/>
          </a:prstGeom>
          <a:noFill/>
          <a:ln w="9525">
            <a:noFill/>
            <a:miter lim="800000"/>
            <a:headEnd/>
            <a:tailEnd/>
          </a:ln>
        </p:spPr>
      </p:pic>
      <p:sp>
        <p:nvSpPr>
          <p:cNvPr id="51" name="Text Box 24"/>
          <p:cNvSpPr txBox="1">
            <a:spLocks noChangeArrowheads="1"/>
          </p:cNvSpPr>
          <p:nvPr/>
        </p:nvSpPr>
        <p:spPr bwMode="auto">
          <a:xfrm>
            <a:off x="4956717" y="4113267"/>
            <a:ext cx="1758751" cy="523220"/>
          </a:xfrm>
          <a:prstGeom prst="rect">
            <a:avLst/>
          </a:prstGeom>
          <a:noFill/>
          <a:ln w="9525" algn="ctr">
            <a:noFill/>
            <a:miter lim="800000"/>
            <a:headEnd/>
            <a:tailEnd/>
          </a:ln>
        </p:spPr>
        <p:txBody>
          <a:bodyPr wrap="none">
            <a:spAutoFit/>
          </a:bodyPr>
          <a:lstStyle/>
          <a:p>
            <a:pPr>
              <a:buFontTx/>
              <a:buChar char="•"/>
            </a:pPr>
            <a:r>
              <a:rPr lang="en-US" sz="1400" b="1" dirty="0">
                <a:solidFill>
                  <a:srgbClr val="00318A"/>
                </a:solidFill>
              </a:rPr>
              <a:t> JTAG Bridge IP</a:t>
            </a:r>
          </a:p>
          <a:p>
            <a:pPr>
              <a:buFontTx/>
              <a:buChar char="•"/>
            </a:pPr>
            <a:r>
              <a:rPr lang="en-US" sz="1400" b="1" dirty="0">
                <a:solidFill>
                  <a:srgbClr val="00318A"/>
                </a:solidFill>
              </a:rPr>
              <a:t> </a:t>
            </a:r>
            <a:r>
              <a:rPr lang="en-US" sz="1400" b="1" dirty="0" smtClean="0">
                <a:solidFill>
                  <a:srgbClr val="00318A"/>
                </a:solidFill>
              </a:rPr>
              <a:t>TCP/IP </a:t>
            </a:r>
            <a:r>
              <a:rPr lang="en-US" sz="1400" b="1" dirty="0">
                <a:solidFill>
                  <a:srgbClr val="00318A"/>
                </a:solidFill>
              </a:rPr>
              <a:t>Bridge IP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
                                            <p:txEl>
                                              <p:pRg st="2" end="2"/>
                                            </p:txEl>
                                          </p:spTgt>
                                        </p:tgtEl>
                                        <p:attrNameLst>
                                          <p:attrName>style.visibility</p:attrName>
                                        </p:attrNameLst>
                                      </p:cBhvr>
                                      <p:to>
                                        <p:strVal val="visible"/>
                                      </p:to>
                                    </p:set>
                                    <p:animEffect transition="in" filter="dissolve">
                                      <p:cBhvr>
                                        <p:cTn id="7" dur="500"/>
                                        <p:tgtEl>
                                          <p:spTgt spid="29">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9">
                                            <p:txEl>
                                              <p:pRg st="3" end="3"/>
                                            </p:txEl>
                                          </p:spTgt>
                                        </p:tgtEl>
                                        <p:attrNameLst>
                                          <p:attrName>style.visibility</p:attrName>
                                        </p:attrNameLst>
                                      </p:cBhvr>
                                      <p:to>
                                        <p:strVal val="visible"/>
                                      </p:to>
                                    </p:set>
                                    <p:animEffect transition="in" filter="dissolve">
                                      <p:cBhvr>
                                        <p:cTn id="10" dur="500"/>
                                        <p:tgtEl>
                                          <p:spTgt spid="29">
                                            <p:txEl>
                                              <p:pRg st="3" end="3"/>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dissolve">
                                      <p:cBhvr>
                                        <p:cTn id="13" dur="500"/>
                                        <p:tgtEl>
                                          <p:spTgt spid="3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dissolve">
                                      <p:cBhvr>
                                        <p:cTn id="16" dur="500"/>
                                        <p:tgtEl>
                                          <p:spTgt spid="3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dissolve">
                                      <p:cBhvr>
                                        <p:cTn id="19" dur="500"/>
                                        <p:tgtEl>
                                          <p:spTgt spid="32"/>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dissolve">
                                      <p:cBhvr>
                                        <p:cTn id="22" dur="500"/>
                                        <p:tgtEl>
                                          <p:spTgt spid="34"/>
                                        </p:tgtEl>
                                      </p:cBhvr>
                                    </p:animEffect>
                                  </p:childTnLst>
                                </p:cTn>
                              </p:par>
                              <p:par>
                                <p:cTn id="23" presetID="9"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dissolve">
                                      <p:cBhvr>
                                        <p:cTn id="25" dur="500"/>
                                        <p:tgtEl>
                                          <p:spTgt spid="35"/>
                                        </p:tgtEl>
                                      </p:cBhvr>
                                    </p:animEffect>
                                  </p:childTnLst>
                                </p:cTn>
                              </p:par>
                              <p:par>
                                <p:cTn id="26" presetID="9" presetClass="entr" presetSubtype="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dissolve">
                                      <p:cBhvr>
                                        <p:cTn id="28" dur="500"/>
                                        <p:tgtEl>
                                          <p:spTgt spid="36"/>
                                        </p:tgtEl>
                                      </p:cBhvr>
                                    </p:animEffect>
                                  </p:childTnLst>
                                </p:cTn>
                              </p:par>
                              <p:par>
                                <p:cTn id="29" presetID="9"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dissolve">
                                      <p:cBhvr>
                                        <p:cTn id="31" dur="500"/>
                                        <p:tgtEl>
                                          <p:spTgt spid="37"/>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dissolve">
                                      <p:cBhvr>
                                        <p:cTn id="34" dur="500"/>
                                        <p:tgtEl>
                                          <p:spTgt spid="38"/>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dissolve">
                                      <p:cBhvr>
                                        <p:cTn id="37" dur="500"/>
                                        <p:tgtEl>
                                          <p:spTgt spid="39"/>
                                        </p:tgtEl>
                                      </p:cBhvr>
                                    </p:animEffect>
                                  </p:childTnLst>
                                </p:cTn>
                              </p:par>
                              <p:par>
                                <p:cTn id="38" presetID="9" presetClass="entr" presetSubtype="0"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dissolve">
                                      <p:cBhvr>
                                        <p:cTn id="40" dur="500"/>
                                        <p:tgtEl>
                                          <p:spTgt spid="40"/>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dissolve">
                                      <p:cBhvr>
                                        <p:cTn id="43" dur="500"/>
                                        <p:tgtEl>
                                          <p:spTgt spid="51"/>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dissolve">
                                      <p:cBhvr>
                                        <p:cTn id="46" dur="500"/>
                                        <p:tgtEl>
                                          <p:spTgt spid="41"/>
                                        </p:tgtEl>
                                      </p:cBhvr>
                                    </p:animEffect>
                                  </p:childTnLst>
                                </p:cTn>
                              </p:par>
                              <p:par>
                                <p:cTn id="47" presetID="9" presetClass="entr" presetSubtype="0" fill="hold"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dissolve">
                                      <p:cBhvr>
                                        <p:cTn id="49" dur="500"/>
                                        <p:tgtEl>
                                          <p:spTgt spid="42"/>
                                        </p:tgtEl>
                                      </p:cBhvr>
                                    </p:animEffect>
                                  </p:childTnLst>
                                </p:cTn>
                              </p:par>
                              <p:par>
                                <p:cTn id="50" presetID="9" presetClass="entr" presetSubtype="0" fill="hold"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dissolve">
                                      <p:cBhvr>
                                        <p:cTn id="52" dur="500"/>
                                        <p:tgtEl>
                                          <p:spTgt spid="43"/>
                                        </p:tgtEl>
                                      </p:cBhvr>
                                    </p:animEffect>
                                  </p:childTnLst>
                                </p:cTn>
                              </p:par>
                              <p:par>
                                <p:cTn id="53" presetID="9" presetClass="entr" presetSubtype="0"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dissolve">
                                      <p:cBhvr>
                                        <p:cTn id="55" dur="500"/>
                                        <p:tgtEl>
                                          <p:spTgt spid="44"/>
                                        </p:tgtEl>
                                      </p:cBhvr>
                                    </p:animEffect>
                                  </p:childTnLst>
                                </p:cTn>
                              </p:par>
                              <p:par>
                                <p:cTn id="56" presetID="9" presetClass="entr" presetSubtype="0" fill="hold"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dissolve">
                                      <p:cBhvr>
                                        <p:cTn id="58" dur="500"/>
                                        <p:tgtEl>
                                          <p:spTgt spid="45"/>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dissolve">
                                      <p:cBhvr>
                                        <p:cTn id="61" dur="500"/>
                                        <p:tgtEl>
                                          <p:spTgt spid="46"/>
                                        </p:tgtEl>
                                      </p:cBhvr>
                                    </p:animEffect>
                                  </p:childTnLst>
                                </p:cTn>
                              </p:par>
                              <p:par>
                                <p:cTn id="62" presetID="9" presetClass="entr" presetSubtype="0" fill="hold"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dissolve">
                                      <p:cBhvr>
                                        <p:cTn id="64" dur="500"/>
                                        <p:tgtEl>
                                          <p:spTgt spid="47"/>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dissolve">
                                      <p:cBhvr>
                                        <p:cTn id="6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4" grpId="0" animBg="1"/>
      <p:bldP spid="38" grpId="0" animBg="1"/>
      <p:bldP spid="39" grpId="0" animBg="1"/>
      <p:bldP spid="41" grpId="0"/>
      <p:bldP spid="46" grpId="0"/>
      <p:bldP spid="49"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t>Qsys Migration Documentation</a:t>
            </a:r>
          </a:p>
        </p:txBody>
      </p:sp>
      <p:sp>
        <p:nvSpPr>
          <p:cNvPr id="18435" name="Content Placeholder 2"/>
          <p:cNvSpPr>
            <a:spLocks noGrp="1"/>
          </p:cNvSpPr>
          <p:nvPr>
            <p:ph idx="1"/>
          </p:nvPr>
        </p:nvSpPr>
        <p:spPr>
          <a:xfrm>
            <a:off x="400732" y="1100364"/>
            <a:ext cx="8888412" cy="5064910"/>
          </a:xfrm>
        </p:spPr>
        <p:txBody>
          <a:bodyPr>
            <a:normAutofit/>
          </a:bodyPr>
          <a:lstStyle/>
          <a:p>
            <a:r>
              <a:rPr lang="en-US" sz="2600" dirty="0" smtClean="0"/>
              <a:t>AN632: SOPC Builder to Qsys Migration Guidelines</a:t>
            </a:r>
          </a:p>
          <a:p>
            <a:pPr lvl="1"/>
            <a:r>
              <a:rPr lang="en-US" dirty="0" smtClean="0"/>
              <a:t>Highlights guidelines and issues for Qsys migration</a:t>
            </a:r>
          </a:p>
          <a:p>
            <a:pPr lvl="2"/>
            <a:r>
              <a:rPr lang="en-US" dirty="0" smtClean="0"/>
              <a:t>Examples</a:t>
            </a:r>
          </a:p>
          <a:p>
            <a:pPr lvl="3"/>
            <a:r>
              <a:rPr lang="en-US" dirty="0" smtClean="0"/>
              <a:t>Automatic interconnect upgrades</a:t>
            </a:r>
          </a:p>
          <a:p>
            <a:pPr lvl="3"/>
            <a:r>
              <a:rPr lang="en-US" dirty="0" smtClean="0"/>
              <a:t>New </a:t>
            </a:r>
            <a:r>
              <a:rPr lang="en-US" dirty="0" err="1" smtClean="0"/>
              <a:t>tristate</a:t>
            </a:r>
            <a:r>
              <a:rPr lang="en-US" dirty="0" smtClean="0"/>
              <a:t> implementation</a:t>
            </a:r>
          </a:p>
          <a:p>
            <a:pPr lvl="3"/>
            <a:r>
              <a:rPr lang="en-US" dirty="0" smtClean="0"/>
              <a:t>Manual IP update</a:t>
            </a:r>
          </a:p>
          <a:p>
            <a:pPr lvl="3"/>
            <a:r>
              <a:rPr lang="en-US" dirty="0" smtClean="0"/>
              <a:t>Manual Synopsys Design Constraints </a:t>
            </a:r>
          </a:p>
          <a:p>
            <a:pPr lvl="3">
              <a:buNone/>
            </a:pPr>
            <a:r>
              <a:rPr lang="en-US" dirty="0" smtClean="0"/>
              <a:t>     (SDC) update</a:t>
            </a:r>
          </a:p>
          <a:p>
            <a:pPr lvl="3">
              <a:spcAft>
                <a:spcPts val="1000"/>
              </a:spcAft>
            </a:pPr>
            <a:r>
              <a:rPr lang="en-US" dirty="0" smtClean="0"/>
              <a:t>Manual </a:t>
            </a:r>
            <a:r>
              <a:rPr lang="en-US" b="1" dirty="0" smtClean="0"/>
              <a:t>.</a:t>
            </a:r>
            <a:r>
              <a:rPr lang="en-US" b="1" dirty="0" err="1" smtClean="0"/>
              <a:t>ptf</a:t>
            </a:r>
            <a:r>
              <a:rPr lang="en-US" b="1" dirty="0" smtClean="0"/>
              <a:t> </a:t>
            </a:r>
            <a:r>
              <a:rPr lang="en-US" dirty="0" smtClean="0"/>
              <a:t>update</a:t>
            </a:r>
          </a:p>
          <a:p>
            <a:r>
              <a:rPr lang="en-US" sz="2600" dirty="0" smtClean="0"/>
              <a:t>Software release notes</a:t>
            </a:r>
          </a:p>
          <a:p>
            <a:pPr lvl="1">
              <a:spcAft>
                <a:spcPts val="1000"/>
              </a:spcAft>
            </a:pPr>
            <a:r>
              <a:rPr lang="en-US" dirty="0" smtClean="0"/>
              <a:t>Latest update for Qsys support</a:t>
            </a:r>
          </a:p>
          <a:p>
            <a:r>
              <a:rPr lang="en-US" sz="2600" dirty="0" smtClean="0"/>
              <a:t>Migration online video demo</a:t>
            </a:r>
          </a:p>
          <a:p>
            <a:pPr lvl="1"/>
            <a:r>
              <a:rPr lang="en-US" dirty="0" smtClean="0"/>
              <a:t>Demo migration of a simple design </a:t>
            </a:r>
          </a:p>
          <a:p>
            <a:pPr lvl="1"/>
            <a:endParaRPr lang="en-US" dirty="0" smtClean="0"/>
          </a:p>
        </p:txBody>
      </p:sp>
      <p:sp>
        <p:nvSpPr>
          <p:cNvPr id="18436" name="Slide Number Placeholder 3"/>
          <p:cNvSpPr>
            <a:spLocks noGrp="1"/>
          </p:cNvSpPr>
          <p:nvPr>
            <p:ph type="sldNum" sz="quarter" idx="10"/>
          </p:nvPr>
        </p:nvSpPr>
        <p:spPr>
          <a:noFill/>
        </p:spPr>
        <p:txBody>
          <a:bodyPr/>
          <a:lstStyle/>
          <a:p>
            <a:fld id="{E7197DF2-E337-40A3-977A-5C35CB7E3375}" type="slidenum">
              <a:rPr lang="en-US"/>
              <a:pPr/>
              <a:t>22</a:t>
            </a:fld>
            <a:endParaRPr lang="en-US" dirty="0"/>
          </a:p>
        </p:txBody>
      </p:sp>
      <p:pic>
        <p:nvPicPr>
          <p:cNvPr id="1026" name="Picture 2"/>
          <p:cNvPicPr>
            <a:picLocks noChangeAspect="1" noChangeArrowheads="1"/>
          </p:cNvPicPr>
          <p:nvPr/>
        </p:nvPicPr>
        <p:blipFill>
          <a:blip r:embed="rId3"/>
          <a:srcRect/>
          <a:stretch>
            <a:fillRect/>
          </a:stretch>
        </p:blipFill>
        <p:spPr bwMode="auto">
          <a:xfrm>
            <a:off x="5303200" y="2058915"/>
            <a:ext cx="3461978" cy="96886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body" idx="1"/>
          </p:nvPr>
        </p:nvSpPr>
        <p:spPr>
          <a:xfrm>
            <a:off x="392402" y="1104323"/>
            <a:ext cx="8331200" cy="5276850"/>
          </a:xfrm>
        </p:spPr>
        <p:txBody>
          <a:bodyPr>
            <a:normAutofit lnSpcReduction="10000"/>
          </a:bodyPr>
          <a:lstStyle/>
          <a:p>
            <a:r>
              <a:rPr lang="en-US" dirty="0" smtClean="0"/>
              <a:t>Step 1: open existing SOPC Builder system</a:t>
            </a:r>
          </a:p>
          <a:p>
            <a:pPr lvl="1"/>
            <a:r>
              <a:rPr lang="en-US" dirty="0" smtClean="0"/>
              <a:t>Qsys is backward compatible with </a:t>
            </a:r>
            <a:r>
              <a:rPr lang="en-US" b="1" dirty="0" smtClean="0"/>
              <a:t>.</a:t>
            </a:r>
            <a:r>
              <a:rPr lang="en-US" b="1" dirty="0" err="1" smtClean="0"/>
              <a:t>sopc</a:t>
            </a:r>
            <a:r>
              <a:rPr lang="en-US" b="1" dirty="0" smtClean="0"/>
              <a:t> </a:t>
            </a:r>
            <a:r>
              <a:rPr lang="en-US" dirty="0" smtClean="0"/>
              <a:t>file</a:t>
            </a:r>
          </a:p>
          <a:p>
            <a:pPr lvl="2"/>
            <a:endParaRPr lang="en-US" dirty="0" smtClean="0"/>
          </a:p>
          <a:p>
            <a:pPr>
              <a:defRPr/>
            </a:pPr>
            <a:endParaRPr lang="en-US" dirty="0" smtClean="0"/>
          </a:p>
          <a:p>
            <a:pPr>
              <a:defRPr/>
            </a:pPr>
            <a:endParaRPr lang="en-US" dirty="0" smtClean="0"/>
          </a:p>
          <a:p>
            <a:pPr>
              <a:defRPr/>
            </a:pPr>
            <a:endParaRPr lang="en-US" dirty="0" smtClean="0"/>
          </a:p>
          <a:p>
            <a:pPr>
              <a:spcAft>
                <a:spcPts val="2000"/>
              </a:spcAft>
              <a:buNone/>
              <a:defRPr/>
            </a:pPr>
            <a:endParaRPr lang="en-US" dirty="0" smtClean="0"/>
          </a:p>
          <a:p>
            <a:pPr>
              <a:defRPr/>
            </a:pPr>
            <a:r>
              <a:rPr lang="en-US" dirty="0" smtClean="0"/>
              <a:t>Step 2: save</a:t>
            </a:r>
            <a:r>
              <a:rPr lang="en-US" sz="2400" dirty="0" smtClean="0"/>
              <a:t> </a:t>
            </a:r>
            <a:r>
              <a:rPr lang="en-US" dirty="0" smtClean="0"/>
              <a:t>design file</a:t>
            </a:r>
            <a:endParaRPr lang="en-US" sz="2400" dirty="0" smtClean="0"/>
          </a:p>
          <a:p>
            <a:pPr lvl="1">
              <a:defRPr/>
            </a:pPr>
            <a:r>
              <a:rPr lang="en-US" dirty="0" smtClean="0"/>
              <a:t>Automatically convert files to Qsys design files</a:t>
            </a:r>
          </a:p>
          <a:p>
            <a:pPr lvl="1">
              <a:defRPr/>
            </a:pPr>
            <a:endParaRPr lang="en-US" dirty="0" smtClean="0"/>
          </a:p>
          <a:p>
            <a:r>
              <a:rPr lang="en-US" dirty="0" smtClean="0"/>
              <a:t>Step 3: follow the guideline in </a:t>
            </a:r>
            <a:r>
              <a:rPr lang="en-US" dirty="0" err="1" smtClean="0"/>
              <a:t>Qsys</a:t>
            </a:r>
            <a:r>
              <a:rPr lang="en-US" dirty="0" smtClean="0"/>
              <a:t> migration application notes and release note.</a:t>
            </a:r>
          </a:p>
        </p:txBody>
      </p:sp>
      <p:sp>
        <p:nvSpPr>
          <p:cNvPr id="40962" name="Rectangle 3"/>
          <p:cNvSpPr>
            <a:spLocks noGrp="1" noChangeArrowheads="1"/>
          </p:cNvSpPr>
          <p:nvPr>
            <p:ph type="title"/>
          </p:nvPr>
        </p:nvSpPr>
        <p:spPr>
          <a:xfrm>
            <a:off x="350838" y="273050"/>
            <a:ext cx="8793162" cy="914400"/>
          </a:xfrm>
        </p:spPr>
        <p:txBody>
          <a:bodyPr/>
          <a:lstStyle/>
          <a:p>
            <a:r>
              <a:rPr lang="en-US" dirty="0" smtClean="0"/>
              <a:t>How to Start: Switch to Qsys </a:t>
            </a:r>
          </a:p>
        </p:txBody>
      </p:sp>
      <p:sp>
        <p:nvSpPr>
          <p:cNvPr id="40964" name="Text Box 13"/>
          <p:cNvSpPr txBox="1">
            <a:spLocks noChangeArrowheads="1"/>
          </p:cNvSpPr>
          <p:nvPr/>
        </p:nvSpPr>
        <p:spPr bwMode="auto">
          <a:xfrm>
            <a:off x="6168620" y="3780164"/>
            <a:ext cx="3058510" cy="369332"/>
          </a:xfrm>
          <a:prstGeom prst="rect">
            <a:avLst/>
          </a:prstGeom>
          <a:noFill/>
          <a:ln w="9525" algn="ctr">
            <a:noFill/>
            <a:miter lim="800000"/>
            <a:headEnd/>
            <a:tailEnd/>
          </a:ln>
        </p:spPr>
        <p:txBody>
          <a:bodyPr wrap="square">
            <a:spAutoFit/>
          </a:bodyPr>
          <a:lstStyle/>
          <a:p>
            <a:pPr eaLnBrk="0" hangingPunct="0"/>
            <a:r>
              <a:rPr lang="en-US" dirty="0"/>
              <a:t>Familiar GUI in Qsys</a:t>
            </a:r>
          </a:p>
        </p:txBody>
      </p:sp>
      <p:pic>
        <p:nvPicPr>
          <p:cNvPr id="1026" name="Picture 2"/>
          <p:cNvPicPr>
            <a:picLocks noChangeAspect="1" noChangeArrowheads="1"/>
          </p:cNvPicPr>
          <p:nvPr/>
        </p:nvPicPr>
        <p:blipFill>
          <a:blip r:embed="rId3" cstate="print"/>
          <a:srcRect/>
          <a:stretch>
            <a:fillRect/>
          </a:stretch>
        </p:blipFill>
        <p:spPr bwMode="auto">
          <a:xfrm>
            <a:off x="539847" y="2256281"/>
            <a:ext cx="1603446" cy="1491220"/>
          </a:xfrm>
          <a:prstGeom prst="rect">
            <a:avLst/>
          </a:prstGeom>
          <a:noFill/>
          <a:ln w="9525">
            <a:solidFill>
              <a:schemeClr val="bg1">
                <a:lumMod val="75000"/>
              </a:schemeClr>
            </a:solidFill>
            <a:miter lim="800000"/>
            <a:headEnd/>
            <a:tailEnd/>
          </a:ln>
        </p:spPr>
      </p:pic>
      <p:sp>
        <p:nvSpPr>
          <p:cNvPr id="40967" name="Text Box 13"/>
          <p:cNvSpPr txBox="1">
            <a:spLocks noChangeArrowheads="1"/>
          </p:cNvSpPr>
          <p:nvPr/>
        </p:nvSpPr>
        <p:spPr bwMode="auto">
          <a:xfrm>
            <a:off x="792956" y="3780164"/>
            <a:ext cx="1559387" cy="369332"/>
          </a:xfrm>
          <a:prstGeom prst="rect">
            <a:avLst/>
          </a:prstGeom>
          <a:noFill/>
          <a:ln w="9525" algn="ctr">
            <a:noFill/>
            <a:miter lim="800000"/>
            <a:headEnd/>
            <a:tailEnd/>
          </a:ln>
        </p:spPr>
        <p:txBody>
          <a:bodyPr>
            <a:spAutoFit/>
          </a:bodyPr>
          <a:lstStyle/>
          <a:p>
            <a:pPr eaLnBrk="0" hangingPunct="0"/>
            <a:r>
              <a:rPr lang="en-US" dirty="0"/>
              <a:t>Open </a:t>
            </a:r>
            <a:r>
              <a:rPr lang="en-US" dirty="0" smtClean="0"/>
              <a:t>File</a:t>
            </a:r>
            <a:endParaRPr lang="en-US" dirty="0"/>
          </a:p>
        </p:txBody>
      </p:sp>
      <p:sp>
        <p:nvSpPr>
          <p:cNvPr id="40968" name="Text Box 13"/>
          <p:cNvSpPr txBox="1">
            <a:spLocks noChangeArrowheads="1"/>
          </p:cNvSpPr>
          <p:nvPr/>
        </p:nvSpPr>
        <p:spPr bwMode="auto">
          <a:xfrm>
            <a:off x="2840576" y="3780164"/>
            <a:ext cx="2599503" cy="369332"/>
          </a:xfrm>
          <a:prstGeom prst="rect">
            <a:avLst/>
          </a:prstGeom>
          <a:noFill/>
          <a:ln w="9525" algn="ctr">
            <a:noFill/>
            <a:miter lim="800000"/>
            <a:headEnd/>
            <a:tailEnd/>
          </a:ln>
        </p:spPr>
        <p:txBody>
          <a:bodyPr>
            <a:spAutoFit/>
          </a:bodyPr>
          <a:lstStyle/>
          <a:p>
            <a:pPr eaLnBrk="0" hangingPunct="0"/>
            <a:r>
              <a:rPr lang="en-US" dirty="0" smtClean="0"/>
              <a:t>Qsys Migration Dialog</a:t>
            </a:r>
            <a:endParaRPr lang="en-US" dirty="0"/>
          </a:p>
        </p:txBody>
      </p:sp>
      <p:sp>
        <p:nvSpPr>
          <p:cNvPr id="40970" name="Line 8"/>
          <p:cNvSpPr>
            <a:spLocks noChangeShapeType="1"/>
          </p:cNvSpPr>
          <p:nvPr/>
        </p:nvSpPr>
        <p:spPr bwMode="auto">
          <a:xfrm>
            <a:off x="2196479" y="3114420"/>
            <a:ext cx="371358" cy="3050"/>
          </a:xfrm>
          <a:prstGeom prst="line">
            <a:avLst/>
          </a:prstGeom>
          <a:noFill/>
          <a:ln w="47625">
            <a:solidFill>
              <a:srgbClr val="000000"/>
            </a:solidFill>
            <a:round/>
            <a:headEnd/>
            <a:tailEnd type="triangle" w="med" len="med"/>
          </a:ln>
        </p:spPr>
        <p:txBody>
          <a:bodyPr/>
          <a:lstStyle/>
          <a:p>
            <a:endParaRPr lang="en-US"/>
          </a:p>
        </p:txBody>
      </p:sp>
      <p:pic>
        <p:nvPicPr>
          <p:cNvPr id="13" name="Picture 12" descr="migration%20notice.JPG"/>
          <p:cNvPicPr>
            <a:picLocks noChangeAspect="1"/>
          </p:cNvPicPr>
          <p:nvPr/>
        </p:nvPicPr>
        <p:blipFill>
          <a:blip r:embed="rId4"/>
          <a:stretch>
            <a:fillRect/>
          </a:stretch>
        </p:blipFill>
        <p:spPr>
          <a:xfrm>
            <a:off x="2630449" y="2630313"/>
            <a:ext cx="2911473" cy="912149"/>
          </a:xfrm>
          <a:prstGeom prst="rect">
            <a:avLst/>
          </a:prstGeom>
        </p:spPr>
      </p:pic>
      <p:sp>
        <p:nvSpPr>
          <p:cNvPr id="14" name="Line 8"/>
          <p:cNvSpPr>
            <a:spLocks noChangeShapeType="1"/>
          </p:cNvSpPr>
          <p:nvPr/>
        </p:nvSpPr>
        <p:spPr bwMode="auto">
          <a:xfrm>
            <a:off x="5637761" y="3114420"/>
            <a:ext cx="371358" cy="3050"/>
          </a:xfrm>
          <a:prstGeom prst="line">
            <a:avLst/>
          </a:prstGeom>
          <a:noFill/>
          <a:ln w="47625">
            <a:solidFill>
              <a:srgbClr val="000000"/>
            </a:solidFill>
            <a:round/>
            <a:headEnd/>
            <a:tailEnd type="triangle" w="med" len="med"/>
          </a:ln>
        </p:spPr>
        <p:txBody>
          <a:bodyPr/>
          <a:lstStyle/>
          <a:p>
            <a:endParaRPr lang="en-US"/>
          </a:p>
        </p:txBody>
      </p:sp>
      <p:pic>
        <p:nvPicPr>
          <p:cNvPr id="15" name="Picture 14" descr="qsys%20main%20gui.JPG"/>
          <p:cNvPicPr>
            <a:picLocks noChangeAspect="1"/>
          </p:cNvPicPr>
          <p:nvPr/>
        </p:nvPicPr>
        <p:blipFill>
          <a:blip r:embed="rId5"/>
          <a:stretch>
            <a:fillRect/>
          </a:stretch>
        </p:blipFill>
        <p:spPr>
          <a:xfrm>
            <a:off x="6082614" y="2344284"/>
            <a:ext cx="2577016" cy="1343189"/>
          </a:xfrm>
          <a:prstGeom prst="rect">
            <a:avLst/>
          </a:prstGeom>
        </p:spPr>
      </p:pic>
      <p:sp>
        <p:nvSpPr>
          <p:cNvPr id="21" name="Slide Number Placeholder 3"/>
          <p:cNvSpPr>
            <a:spLocks noGrp="1"/>
          </p:cNvSpPr>
          <p:nvPr>
            <p:ph type="sldNum" sz="quarter" idx="10"/>
          </p:nvPr>
        </p:nvSpPr>
        <p:spPr>
          <a:xfrm>
            <a:off x="350838" y="6588125"/>
            <a:ext cx="698500" cy="282575"/>
          </a:xfrm>
          <a:noFill/>
        </p:spPr>
        <p:txBody>
          <a:bodyPr/>
          <a:lstStyle/>
          <a:p>
            <a:fld id="{E7197DF2-E337-40A3-977A-5C35CB7E3375}" type="slidenum">
              <a:rPr lang="en-US"/>
              <a:pPr/>
              <a:t>23</a:t>
            </a:fld>
            <a:endParaRPr lang="en-US" dirty="0"/>
          </a:p>
        </p:txBody>
      </p:sp>
      <p:sp>
        <p:nvSpPr>
          <p:cNvPr id="16" name="Rectangle 15"/>
          <p:cNvSpPr/>
          <p:nvPr/>
        </p:nvSpPr>
        <p:spPr bwMode="auto">
          <a:xfrm>
            <a:off x="6083300" y="2337435"/>
            <a:ext cx="2573020" cy="1351915"/>
          </a:xfrm>
          <a:prstGeom prst="rect">
            <a:avLst/>
          </a:prstGeom>
          <a:noFill/>
          <a:ln w="12700"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Conclusion</a:t>
            </a:r>
          </a:p>
        </p:txBody>
      </p:sp>
      <p:sp>
        <p:nvSpPr>
          <p:cNvPr id="22531" name="Content Placeholder 2"/>
          <p:cNvSpPr>
            <a:spLocks noGrp="1"/>
          </p:cNvSpPr>
          <p:nvPr>
            <p:ph idx="1"/>
          </p:nvPr>
        </p:nvSpPr>
        <p:spPr>
          <a:xfrm>
            <a:off x="392403" y="1132900"/>
            <a:ext cx="8331200" cy="4679950"/>
          </a:xfrm>
        </p:spPr>
        <p:txBody>
          <a:bodyPr>
            <a:normAutofit/>
          </a:bodyPr>
          <a:lstStyle/>
          <a:p>
            <a:r>
              <a:rPr lang="en-US" dirty="0" smtClean="0"/>
              <a:t>Qsys is the next generation of SOPC Builder</a:t>
            </a:r>
          </a:p>
          <a:p>
            <a:pPr lvl="1">
              <a:spcAft>
                <a:spcPts val="1000"/>
              </a:spcAft>
            </a:pPr>
            <a:r>
              <a:rPr lang="en-US" dirty="0" smtClean="0"/>
              <a:t>Similar GUI with more capabilities</a:t>
            </a:r>
          </a:p>
          <a:p>
            <a:r>
              <a:rPr lang="en-US" dirty="0" smtClean="0"/>
              <a:t>Top 5 reasons to upgrade</a:t>
            </a:r>
          </a:p>
          <a:p>
            <a:pPr lvl="1">
              <a:buFont typeface="Arial" charset="0"/>
              <a:buAutoNum type="arabicPeriod"/>
            </a:pPr>
            <a:r>
              <a:rPr lang="en-US" dirty="0" smtClean="0"/>
              <a:t>Higher performance</a:t>
            </a:r>
          </a:p>
          <a:p>
            <a:pPr lvl="1">
              <a:buFont typeface="Arial" charset="0"/>
              <a:buAutoNum type="arabicPeriod"/>
            </a:pPr>
            <a:r>
              <a:rPr lang="en-US" dirty="0" smtClean="0"/>
              <a:t>More scalable design</a:t>
            </a:r>
          </a:p>
          <a:p>
            <a:pPr lvl="1">
              <a:buFont typeface="Arial" charset="0"/>
              <a:buAutoNum type="arabicPeriod"/>
            </a:pPr>
            <a:r>
              <a:rPr lang="en-US" altLang="ja-JP" dirty="0" smtClean="0">
                <a:ea typeface="ＭＳ Ｐゴシック" pitchFamily="34" charset="-128"/>
              </a:rPr>
              <a:t>Broad IP support with </a:t>
            </a:r>
          </a:p>
          <a:p>
            <a:pPr lvl="1">
              <a:buFont typeface="Symbol" pitchFamily="18" charset="2"/>
              <a:buNone/>
            </a:pPr>
            <a:r>
              <a:rPr lang="en-US" altLang="ja-JP" dirty="0" smtClean="0">
                <a:ea typeface="ＭＳ Ｐゴシック" pitchFamily="34" charset="-128"/>
              </a:rPr>
              <a:t>	industry-standard interfaces</a:t>
            </a:r>
            <a:endParaRPr lang="en-US" dirty="0" smtClean="0"/>
          </a:p>
          <a:p>
            <a:pPr lvl="1">
              <a:buFont typeface="Symbol" pitchFamily="18" charset="2"/>
              <a:buAutoNum type="arabicPeriod" startAt="4"/>
            </a:pPr>
            <a:r>
              <a:rPr lang="en-US" dirty="0" smtClean="0"/>
              <a:t>Improved design reuse</a:t>
            </a:r>
            <a:endParaRPr lang="en-US" dirty="0" smtClean="0">
              <a:ea typeface="ＭＳ Ｐゴシック" pitchFamily="34" charset="-128"/>
            </a:endParaRPr>
          </a:p>
          <a:p>
            <a:pPr lvl="1">
              <a:buFont typeface="Symbol" pitchFamily="18" charset="2"/>
              <a:buAutoNum type="arabicPeriod" startAt="4"/>
            </a:pPr>
            <a:r>
              <a:rPr lang="en-US" dirty="0" smtClean="0"/>
              <a:t>Faster board bring-up</a:t>
            </a:r>
          </a:p>
        </p:txBody>
      </p:sp>
      <p:sp>
        <p:nvSpPr>
          <p:cNvPr id="22532" name="Slide Number Placeholder 3"/>
          <p:cNvSpPr>
            <a:spLocks noGrp="1"/>
          </p:cNvSpPr>
          <p:nvPr>
            <p:ph type="sldNum" sz="quarter" idx="10"/>
          </p:nvPr>
        </p:nvSpPr>
        <p:spPr>
          <a:noFill/>
        </p:spPr>
        <p:txBody>
          <a:bodyPr/>
          <a:lstStyle/>
          <a:p>
            <a:fld id="{E1FD28BC-04DF-486F-BF37-5A55F24B81C9}" type="slidenum">
              <a:rPr lang="en-US">
                <a:cs typeface="Arial" charset="0"/>
              </a:rPr>
              <a:pPr/>
              <a:t>24</a:t>
            </a:fld>
            <a:endParaRPr lang="en-US">
              <a:cs typeface="Arial" charset="0"/>
            </a:endParaRPr>
          </a:p>
        </p:txBody>
      </p:sp>
      <p:pic>
        <p:nvPicPr>
          <p:cNvPr id="2050" name="Picture 2" descr="C:\Ting\JOB\Monthly\april 11\Quartus 11.0\switch to qsys\iStock_000000117349Small.jpg"/>
          <p:cNvPicPr>
            <a:picLocks noChangeAspect="1" noChangeArrowheads="1"/>
          </p:cNvPicPr>
          <p:nvPr/>
        </p:nvPicPr>
        <p:blipFill>
          <a:blip r:embed="rId3"/>
          <a:srcRect/>
          <a:stretch>
            <a:fillRect/>
          </a:stretch>
        </p:blipFill>
        <p:spPr bwMode="auto">
          <a:xfrm>
            <a:off x="5169912" y="2716853"/>
            <a:ext cx="3184379" cy="2119169"/>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p:txBody>
          <a:bodyPr/>
          <a:lstStyle/>
          <a:p>
            <a:r>
              <a:rPr lang="en-US" smtClean="0"/>
              <a:t>Next Step</a:t>
            </a:r>
          </a:p>
        </p:txBody>
      </p:sp>
      <p:sp>
        <p:nvSpPr>
          <p:cNvPr id="23556" name="Content Placeholder 2"/>
          <p:cNvSpPr>
            <a:spLocks noGrp="1"/>
          </p:cNvSpPr>
          <p:nvPr>
            <p:ph idx="1"/>
          </p:nvPr>
        </p:nvSpPr>
        <p:spPr>
          <a:xfrm>
            <a:off x="378548" y="1145885"/>
            <a:ext cx="8315509" cy="4950115"/>
          </a:xfrm>
        </p:spPr>
        <p:txBody>
          <a:bodyPr>
            <a:normAutofit fontScale="70000" lnSpcReduction="20000"/>
          </a:bodyPr>
          <a:lstStyle/>
          <a:p>
            <a:r>
              <a:rPr lang="en-US" dirty="0" err="1" smtClean="0"/>
              <a:t>Qsys</a:t>
            </a:r>
            <a:r>
              <a:rPr lang="en-US" dirty="0" smtClean="0"/>
              <a:t> Virtual Training</a:t>
            </a:r>
          </a:p>
          <a:p>
            <a:pPr lvl="1"/>
            <a:r>
              <a:rPr lang="en-US" dirty="0" err="1" smtClean="0"/>
              <a:t>Qsys</a:t>
            </a:r>
            <a:r>
              <a:rPr lang="en-US" dirty="0" smtClean="0"/>
              <a:t> online demos (</a:t>
            </a:r>
            <a:r>
              <a:rPr lang="en-US" altLang="zh-CN" dirty="0" smtClean="0"/>
              <a:t>3min ~ 5min each)</a:t>
            </a:r>
            <a:endParaRPr lang="en-US" dirty="0" smtClean="0"/>
          </a:p>
          <a:p>
            <a:pPr lvl="2"/>
            <a:r>
              <a:rPr lang="en-US" dirty="0" smtClean="0"/>
              <a:t>Increase Interconnect Performance with Qsys</a:t>
            </a:r>
          </a:p>
          <a:p>
            <a:pPr lvl="2"/>
            <a:r>
              <a:rPr lang="en-US" dirty="0" smtClean="0"/>
              <a:t>Design a Hierarchical System with Qsys</a:t>
            </a:r>
          </a:p>
          <a:p>
            <a:pPr lvl="2"/>
            <a:r>
              <a:rPr lang="en-US" dirty="0" smtClean="0"/>
              <a:t>Move Your Design from SOPC Builder to Qsys </a:t>
            </a:r>
          </a:p>
          <a:p>
            <a:pPr lvl="2"/>
            <a:r>
              <a:rPr lang="en-US" dirty="0" smtClean="0"/>
              <a:t>Start Design Simulation Faster with Qsys </a:t>
            </a:r>
          </a:p>
          <a:p>
            <a:pPr lvl="2">
              <a:spcAft>
                <a:spcPts val="1000"/>
              </a:spcAft>
            </a:pPr>
            <a:r>
              <a:rPr lang="en-US" dirty="0" smtClean="0"/>
              <a:t>Cut On-Chip Debug Cycles Using Qsys </a:t>
            </a:r>
          </a:p>
          <a:p>
            <a:pPr lvl="1"/>
            <a:r>
              <a:rPr lang="en-US" altLang="zh-CN" dirty="0" err="1" smtClean="0"/>
              <a:t>Qsys</a:t>
            </a:r>
            <a:r>
              <a:rPr lang="en-US" altLang="zh-CN" dirty="0" smtClean="0"/>
              <a:t> webcast</a:t>
            </a:r>
          </a:p>
          <a:p>
            <a:pPr lvl="2"/>
            <a:r>
              <a:rPr lang="en-US" altLang="zh-CN" dirty="0" smtClean="0"/>
              <a:t>Conquer FPGA Design Complexity with System-Level Integration</a:t>
            </a:r>
          </a:p>
          <a:p>
            <a:pPr lvl="2">
              <a:spcAft>
                <a:spcPts val="1000"/>
              </a:spcAft>
            </a:pPr>
            <a:r>
              <a:rPr lang="en-US" altLang="zh-CN" dirty="0" smtClean="0"/>
              <a:t>Easily Create </a:t>
            </a:r>
            <a:r>
              <a:rPr lang="en-US" altLang="zh-CN" dirty="0" err="1" smtClean="0"/>
              <a:t>PCIe</a:t>
            </a:r>
            <a:r>
              <a:rPr lang="en-US" altLang="zh-CN" baseline="30000" dirty="0" smtClean="0"/>
              <a:t>®</a:t>
            </a:r>
            <a:r>
              <a:rPr lang="en-US" altLang="zh-CN" dirty="0" smtClean="0"/>
              <a:t>-Based Designs for FPGAs</a:t>
            </a:r>
            <a:endParaRPr lang="en-US" altLang="zh-CN" sz="2200" dirty="0" smtClean="0"/>
          </a:p>
          <a:p>
            <a:pPr lvl="1">
              <a:lnSpc>
                <a:spcPct val="120000"/>
              </a:lnSpc>
              <a:spcAft>
                <a:spcPts val="600"/>
              </a:spcAft>
            </a:pPr>
            <a:r>
              <a:rPr lang="en-US" altLang="zh-CN" dirty="0" smtClean="0"/>
              <a:t>Tutorials and Training</a:t>
            </a:r>
          </a:p>
          <a:p>
            <a:pPr lvl="2"/>
            <a:r>
              <a:rPr lang="en-US" altLang="zh-CN" dirty="0" err="1" smtClean="0"/>
              <a:t>Qsys</a:t>
            </a:r>
            <a:r>
              <a:rPr lang="en-US" altLang="zh-CN" dirty="0" smtClean="0"/>
              <a:t> Tutorial: Step-by-step procedures to design a simple memory test subsystem in </a:t>
            </a:r>
            <a:r>
              <a:rPr lang="en-US" altLang="zh-CN" dirty="0" err="1" smtClean="0"/>
              <a:t>Qsys</a:t>
            </a:r>
            <a:endParaRPr lang="en-US" altLang="zh-CN" dirty="0" smtClean="0"/>
          </a:p>
          <a:p>
            <a:pPr lvl="2"/>
            <a:r>
              <a:rPr lang="en-US" altLang="zh-CN" dirty="0" smtClean="0"/>
              <a:t>System Integration with </a:t>
            </a:r>
            <a:r>
              <a:rPr lang="en-US" altLang="zh-CN" dirty="0" err="1" smtClean="0"/>
              <a:t>Qsys</a:t>
            </a:r>
            <a:r>
              <a:rPr lang="en-US" altLang="zh-CN" dirty="0" smtClean="0"/>
              <a:t>: 2-day instructor-led class</a:t>
            </a:r>
          </a:p>
          <a:p>
            <a:pPr lvl="2"/>
            <a:endParaRPr lang="en-US" altLang="zh-CN" sz="1200" dirty="0" smtClean="0"/>
          </a:p>
          <a:p>
            <a:pPr lvl="1"/>
            <a:r>
              <a:rPr lang="en-US" altLang="zh-CN" dirty="0" err="1" smtClean="0"/>
              <a:t>Qsys</a:t>
            </a:r>
            <a:r>
              <a:rPr lang="en-US" altLang="zh-CN" dirty="0" smtClean="0"/>
              <a:t> white paper: </a:t>
            </a:r>
          </a:p>
          <a:p>
            <a:pPr lvl="2"/>
            <a:r>
              <a:rPr lang="en-US" altLang="zh-CN" dirty="0" smtClean="0"/>
              <a:t>Applying the Benefits of Network on a Chip Architecture to FPGA System Design</a:t>
            </a:r>
          </a:p>
          <a:p>
            <a:pPr lvl="1"/>
            <a:endParaRPr lang="en-US" altLang="zh-CN" sz="1800" dirty="0" smtClean="0"/>
          </a:p>
          <a:p>
            <a:r>
              <a:rPr lang="en-US" altLang="zh-CN" sz="2900" dirty="0" err="1" smtClean="0"/>
              <a:t>Qsys</a:t>
            </a:r>
            <a:r>
              <a:rPr lang="en-US" altLang="zh-CN" sz="2900" dirty="0" smtClean="0"/>
              <a:t> available in </a:t>
            </a:r>
            <a:r>
              <a:rPr lang="en-US" altLang="zh-CN" sz="2900" dirty="0" err="1" smtClean="0"/>
              <a:t>Quartus</a:t>
            </a:r>
            <a:r>
              <a:rPr lang="en-US" altLang="zh-CN" sz="2900" dirty="0" smtClean="0"/>
              <a:t> II software</a:t>
            </a:r>
          </a:p>
          <a:p>
            <a:pPr lvl="1"/>
            <a:r>
              <a:rPr lang="en-US" altLang="zh-CN" dirty="0" smtClean="0"/>
              <a:t>Subscription Edition (30-day free trial)</a:t>
            </a:r>
          </a:p>
          <a:p>
            <a:pPr lvl="1"/>
            <a:r>
              <a:rPr lang="en-US" altLang="zh-CN" dirty="0" smtClean="0"/>
              <a:t>Web Edition (FREE)</a:t>
            </a:r>
          </a:p>
        </p:txBody>
      </p:sp>
      <p:sp>
        <p:nvSpPr>
          <p:cNvPr id="23557" name="Slide Number Placeholder 3"/>
          <p:cNvSpPr>
            <a:spLocks noGrp="1"/>
          </p:cNvSpPr>
          <p:nvPr>
            <p:ph type="sldNum" sz="quarter" idx="10"/>
          </p:nvPr>
        </p:nvSpPr>
        <p:spPr>
          <a:noFill/>
        </p:spPr>
        <p:txBody>
          <a:bodyPr/>
          <a:lstStyle/>
          <a:p>
            <a:fld id="{3EC27D1E-1150-486E-BA38-A0505EAD273D}" type="slidenum">
              <a:rPr lang="en-US">
                <a:cs typeface="Arial" charset="0"/>
              </a:rPr>
              <a:pPr/>
              <a:t>25</a:t>
            </a:fld>
            <a:endParaRPr lang="en-US">
              <a:cs typeface="Arial" charset="0"/>
            </a:endParaRPr>
          </a:p>
        </p:txBody>
      </p:sp>
      <p:pic>
        <p:nvPicPr>
          <p:cNvPr id="6" name="Picture 2"/>
          <p:cNvPicPr>
            <a:picLocks noChangeAspect="1" noChangeArrowheads="1"/>
          </p:cNvPicPr>
          <p:nvPr/>
        </p:nvPicPr>
        <p:blipFill>
          <a:blip r:embed="rId3"/>
          <a:srcRect/>
          <a:stretch>
            <a:fillRect/>
          </a:stretch>
        </p:blipFill>
        <p:spPr bwMode="auto">
          <a:xfrm>
            <a:off x="6506876" y="1234492"/>
            <a:ext cx="2184932" cy="74670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References</a:t>
            </a:r>
            <a:endParaRPr lang="en-US" dirty="0"/>
          </a:p>
        </p:txBody>
      </p:sp>
      <p:sp>
        <p:nvSpPr>
          <p:cNvPr id="3" name="Content Placeholder 2"/>
          <p:cNvSpPr>
            <a:spLocks noGrp="1"/>
          </p:cNvSpPr>
          <p:nvPr>
            <p:ph idx="1"/>
          </p:nvPr>
        </p:nvSpPr>
        <p:spPr/>
        <p:txBody>
          <a:bodyPr>
            <a:normAutofit/>
          </a:bodyPr>
          <a:lstStyle/>
          <a:p>
            <a:pPr>
              <a:spcAft>
                <a:spcPts val="600"/>
              </a:spcAft>
            </a:pPr>
            <a:r>
              <a:rPr lang="en-US" altLang="zh-CN" sz="2400" dirty="0" smtClean="0">
                <a:hlinkClick r:id="rId2"/>
              </a:rPr>
              <a:t>System Design with </a:t>
            </a:r>
            <a:r>
              <a:rPr lang="en-US" altLang="zh-CN" sz="2400" dirty="0" err="1" smtClean="0">
                <a:hlinkClick r:id="rId2"/>
              </a:rPr>
              <a:t>Qsys</a:t>
            </a:r>
            <a:r>
              <a:rPr lang="en-US" altLang="zh-CN" sz="2400" dirty="0" smtClean="0">
                <a:hlinkClick r:id="rId2"/>
              </a:rPr>
              <a:t> (PDF)</a:t>
            </a:r>
            <a:r>
              <a:rPr lang="en-US" altLang="zh-CN" sz="2400" dirty="0" smtClean="0"/>
              <a:t> section in Quarters II </a:t>
            </a:r>
            <a:r>
              <a:rPr lang="en-US" altLang="zh-CN" sz="2400" dirty="0" smtClean="0">
                <a:hlinkClick r:id="rId3"/>
              </a:rPr>
              <a:t>Handbook</a:t>
            </a:r>
            <a:endParaRPr lang="en-US" altLang="zh-CN" sz="1400" dirty="0" smtClean="0"/>
          </a:p>
          <a:p>
            <a:pPr>
              <a:spcAft>
                <a:spcPts val="600"/>
              </a:spcAft>
            </a:pPr>
            <a:r>
              <a:rPr lang="en-US" altLang="zh-CN" sz="2400" dirty="0" smtClean="0">
                <a:hlinkClick r:id="rId4"/>
              </a:rPr>
              <a:t>AN 632: SOPC Builder to </a:t>
            </a:r>
            <a:r>
              <a:rPr lang="en-US" altLang="zh-CN" sz="2400" dirty="0" err="1" smtClean="0">
                <a:hlinkClick r:id="rId4"/>
              </a:rPr>
              <a:t>Qsys</a:t>
            </a:r>
            <a:r>
              <a:rPr lang="en-US" altLang="zh-CN" sz="2400" dirty="0" smtClean="0">
                <a:hlinkClick r:id="rId4"/>
              </a:rPr>
              <a:t> Migration Guidelines</a:t>
            </a:r>
            <a:r>
              <a:rPr lang="en-US" altLang="zh-CN" sz="2400" dirty="0" smtClean="0"/>
              <a:t> for known issues and limitations</a:t>
            </a:r>
          </a:p>
          <a:p>
            <a:pPr>
              <a:spcAft>
                <a:spcPts val="600"/>
              </a:spcAft>
            </a:pPr>
            <a:endParaRPr lang="en-US" altLang="zh-CN" sz="2400" dirty="0" smtClean="0"/>
          </a:p>
          <a:p>
            <a:pPr>
              <a:spcAft>
                <a:spcPts val="600"/>
              </a:spcAft>
            </a:pPr>
            <a:r>
              <a:rPr lang="en-US" altLang="zh-CN" sz="2400" dirty="0" smtClean="0"/>
              <a:t>Resource Center: </a:t>
            </a:r>
            <a:r>
              <a:rPr lang="en-US" altLang="zh-CN" sz="2400" dirty="0" smtClean="0">
                <a:hlinkClick r:id="rId5"/>
              </a:rPr>
              <a:t>http://www.altera.com/support/software/system/qsys/sof-qsys-index.html</a:t>
            </a:r>
            <a:endParaRPr lang="en-US" altLang="zh-CN" sz="2400" dirty="0" smtClean="0"/>
          </a:p>
        </p:txBody>
      </p:sp>
      <p:sp>
        <p:nvSpPr>
          <p:cNvPr id="4" name="Slide Number Placeholder 3"/>
          <p:cNvSpPr>
            <a:spLocks noGrp="1"/>
          </p:cNvSpPr>
          <p:nvPr>
            <p:ph type="sldNum" sz="quarter" idx="10"/>
          </p:nvPr>
        </p:nvSpPr>
        <p:spPr/>
        <p:txBody>
          <a:bodyPr/>
          <a:lstStyle/>
          <a:p>
            <a:pPr>
              <a:defRPr/>
            </a:pPr>
            <a:fld id="{69D53A51-940B-4228-AC9C-9628FAB00286}" type="slidenum">
              <a:rPr lang="en-US" smtClean="0"/>
              <a:pPr>
                <a:defRPr/>
              </a:pPr>
              <a:t>26</a:t>
            </a:fld>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Agenda</a:t>
            </a:r>
            <a:endParaRPr lang="zh-CN" altLang="en-US" dirty="0"/>
          </a:p>
        </p:txBody>
      </p:sp>
      <p:sp>
        <p:nvSpPr>
          <p:cNvPr id="3" name="Content Placeholder 2"/>
          <p:cNvSpPr>
            <a:spLocks noGrp="1"/>
          </p:cNvSpPr>
          <p:nvPr>
            <p:ph idx="1"/>
          </p:nvPr>
        </p:nvSpPr>
        <p:spPr/>
        <p:txBody>
          <a:bodyPr/>
          <a:lstStyle/>
          <a:p>
            <a:endParaRPr lang="en-US" altLang="zh-CN" dirty="0" smtClean="0"/>
          </a:p>
          <a:p>
            <a:r>
              <a:rPr lang="en-US" altLang="zh-CN" dirty="0" smtClean="0"/>
              <a:t>Introduce to System Integration Tool – </a:t>
            </a:r>
            <a:r>
              <a:rPr lang="en-US" altLang="zh-CN" dirty="0" err="1" smtClean="0"/>
              <a:t>Qsys</a:t>
            </a:r>
            <a:endParaRPr lang="en-US" altLang="zh-CN" dirty="0" smtClean="0"/>
          </a:p>
          <a:p>
            <a:endParaRPr lang="en-US" altLang="zh-CN" dirty="0" smtClean="0"/>
          </a:p>
          <a:p>
            <a:r>
              <a:rPr lang="en-US" altLang="zh-CN" dirty="0" smtClean="0"/>
              <a:t>5 Reasons to Switch from SOPC Builder to </a:t>
            </a:r>
            <a:r>
              <a:rPr lang="en-US" altLang="zh-CN" dirty="0" err="1" smtClean="0"/>
              <a:t>Qsys</a:t>
            </a:r>
            <a:endParaRPr lang="zh-CN" altLang="en-US" dirty="0"/>
          </a:p>
        </p:txBody>
      </p:sp>
      <p:sp>
        <p:nvSpPr>
          <p:cNvPr id="4" name="Slide Number Placeholder 3"/>
          <p:cNvSpPr>
            <a:spLocks noGrp="1"/>
          </p:cNvSpPr>
          <p:nvPr>
            <p:ph type="sldNum" sz="quarter" idx="10"/>
          </p:nvPr>
        </p:nvSpPr>
        <p:spPr/>
        <p:txBody>
          <a:bodyPr/>
          <a:lstStyle/>
          <a:p>
            <a:pPr>
              <a:defRPr/>
            </a:pPr>
            <a:fld id="{6CE5E3FE-A279-48DF-B3FF-4EAF46D5DB6F}" type="slidenum">
              <a:rPr lang="en-US" smtClean="0"/>
              <a:pPr>
                <a:defRPr/>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r>
              <a:rPr lang="en-US" dirty="0" smtClean="0"/>
              <a:t>Qsys System Integration Platform</a:t>
            </a:r>
          </a:p>
        </p:txBody>
      </p:sp>
      <p:sp>
        <p:nvSpPr>
          <p:cNvPr id="71" name="Slide Number Placeholder 3"/>
          <p:cNvSpPr>
            <a:spLocks noGrp="1"/>
          </p:cNvSpPr>
          <p:nvPr>
            <p:ph type="sldNum" sz="quarter" idx="10"/>
          </p:nvPr>
        </p:nvSpPr>
        <p:spPr/>
        <p:txBody>
          <a:bodyPr/>
          <a:lstStyle/>
          <a:p>
            <a:fld id="{300D4924-C452-499E-889F-010B510AB867}" type="slidenum">
              <a:rPr lang="en-US" smtClean="0"/>
              <a:pPr/>
              <a:t>4</a:t>
            </a:fld>
            <a:endParaRPr lang="en-US" dirty="0" smtClean="0"/>
          </a:p>
        </p:txBody>
      </p:sp>
      <p:sp>
        <p:nvSpPr>
          <p:cNvPr id="673797" name="Rectangle 5"/>
          <p:cNvSpPr>
            <a:spLocks noChangeArrowheads="1"/>
          </p:cNvSpPr>
          <p:nvPr/>
        </p:nvSpPr>
        <p:spPr bwMode="auto">
          <a:xfrm>
            <a:off x="252413" y="2933700"/>
            <a:ext cx="3257550" cy="1706563"/>
          </a:xfrm>
          <a:prstGeom prst="rect">
            <a:avLst/>
          </a:prstGeom>
          <a:solidFill>
            <a:schemeClr val="bg1"/>
          </a:solidFill>
          <a:ln w="9525" algn="ctr">
            <a:solidFill>
              <a:schemeClr val="tx1"/>
            </a:solidFill>
            <a:miter lim="800000"/>
            <a:headEnd/>
            <a:tailEnd/>
          </a:ln>
        </p:spPr>
        <p:txBody>
          <a:bodyPr anchor="ctr">
            <a:spAutoFit/>
          </a:bodyPr>
          <a:lstStyle/>
          <a:p>
            <a:pPr algn="ctr" eaLnBrk="0" hangingPunct="0"/>
            <a:endParaRPr lang="en-US"/>
          </a:p>
        </p:txBody>
      </p:sp>
      <p:graphicFrame>
        <p:nvGraphicFramePr>
          <p:cNvPr id="83033" name="Group 89"/>
          <p:cNvGraphicFramePr>
            <a:graphicFrameLocks noGrp="1"/>
          </p:cNvGraphicFramePr>
          <p:nvPr/>
        </p:nvGraphicFramePr>
        <p:xfrm>
          <a:off x="333375" y="3255963"/>
          <a:ext cx="3095625" cy="1227137"/>
        </p:xfrm>
        <a:graphic>
          <a:graphicData uri="http://schemas.openxmlformats.org/drawingml/2006/table">
            <a:tbl>
              <a:tblPr/>
              <a:tblGrid>
                <a:gridCol w="1149350"/>
                <a:gridCol w="1946275"/>
              </a:tblGrid>
              <a:tr h="630237">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endParaRPr kumimoji="0" lang="en-US" sz="1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AXI3, AXI4</a:t>
                      </a:r>
                    </a:p>
                  </a:txBody>
                  <a:tcPr anchor="ct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596900">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endParaRPr kumimoji="0" lang="en-US" sz="1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Avalon interfaces</a:t>
                      </a:r>
                    </a:p>
                  </a:txBody>
                  <a:tcPr anchor="ct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bl>
          </a:graphicData>
        </a:graphic>
      </p:graphicFrame>
      <p:pic>
        <p:nvPicPr>
          <p:cNvPr id="673817" name="Picture 25"/>
          <p:cNvPicPr>
            <a:picLocks noChangeAspect="1" noChangeArrowheads="1"/>
          </p:cNvPicPr>
          <p:nvPr/>
        </p:nvPicPr>
        <p:blipFill>
          <a:blip r:embed="rId3" cstate="print"/>
          <a:srcRect/>
          <a:stretch>
            <a:fillRect/>
          </a:stretch>
        </p:blipFill>
        <p:spPr bwMode="auto">
          <a:xfrm>
            <a:off x="428625" y="4073525"/>
            <a:ext cx="965200" cy="320675"/>
          </a:xfrm>
          <a:prstGeom prst="rect">
            <a:avLst/>
          </a:prstGeom>
          <a:noFill/>
          <a:ln w="9525">
            <a:noFill/>
            <a:miter lim="800000"/>
            <a:headEnd/>
            <a:tailEnd/>
          </a:ln>
        </p:spPr>
      </p:pic>
      <p:sp>
        <p:nvSpPr>
          <p:cNvPr id="673818" name="Text Box 26"/>
          <p:cNvSpPr txBox="1">
            <a:spLocks noChangeArrowheads="1"/>
          </p:cNvSpPr>
          <p:nvPr/>
        </p:nvSpPr>
        <p:spPr bwMode="auto">
          <a:xfrm>
            <a:off x="165339" y="2887663"/>
            <a:ext cx="3365024" cy="369332"/>
          </a:xfrm>
          <a:prstGeom prst="rect">
            <a:avLst/>
          </a:prstGeom>
          <a:noFill/>
          <a:ln w="9525" algn="ctr">
            <a:noFill/>
            <a:miter lim="800000"/>
            <a:headEnd/>
            <a:tailEnd/>
          </a:ln>
        </p:spPr>
        <p:txBody>
          <a:bodyPr wrap="none">
            <a:spAutoFit/>
          </a:bodyPr>
          <a:lstStyle/>
          <a:p>
            <a:pPr algn="ctr" eaLnBrk="0" hangingPunct="0"/>
            <a:r>
              <a:rPr lang="en-US" b="1" dirty="0" smtClean="0">
                <a:solidFill>
                  <a:schemeClr val="tx2"/>
                </a:solidFill>
              </a:rPr>
              <a:t>Industry-standard </a:t>
            </a:r>
            <a:r>
              <a:rPr lang="en-US" b="1" dirty="0">
                <a:solidFill>
                  <a:schemeClr val="tx2"/>
                </a:solidFill>
              </a:rPr>
              <a:t>Interfaces</a:t>
            </a:r>
          </a:p>
        </p:txBody>
      </p:sp>
      <p:pic>
        <p:nvPicPr>
          <p:cNvPr id="673819" name="Picture 27"/>
          <p:cNvPicPr>
            <a:picLocks noChangeAspect="1" noChangeArrowheads="1"/>
          </p:cNvPicPr>
          <p:nvPr/>
        </p:nvPicPr>
        <p:blipFill>
          <a:blip r:embed="rId4" cstate="print"/>
          <a:srcRect/>
          <a:stretch>
            <a:fillRect/>
          </a:stretch>
        </p:blipFill>
        <p:spPr bwMode="auto">
          <a:xfrm>
            <a:off x="444500" y="3443288"/>
            <a:ext cx="915988" cy="366712"/>
          </a:xfrm>
          <a:prstGeom prst="rect">
            <a:avLst/>
          </a:prstGeom>
          <a:noFill/>
          <a:ln w="9525">
            <a:noFill/>
            <a:miter lim="800000"/>
            <a:headEnd/>
            <a:tailEnd/>
          </a:ln>
        </p:spPr>
      </p:pic>
      <p:grpSp>
        <p:nvGrpSpPr>
          <p:cNvPr id="2" name="Group 91"/>
          <p:cNvGrpSpPr>
            <a:grpSpLocks/>
          </p:cNvGrpSpPr>
          <p:nvPr/>
        </p:nvGrpSpPr>
        <p:grpSpPr bwMode="auto">
          <a:xfrm>
            <a:off x="244476" y="1152525"/>
            <a:ext cx="3243264" cy="1668463"/>
            <a:chOff x="154" y="-1051"/>
            <a:chExt cx="2043" cy="1051"/>
          </a:xfrm>
        </p:grpSpPr>
        <p:grpSp>
          <p:nvGrpSpPr>
            <p:cNvPr id="3" name="Group 33"/>
            <p:cNvGrpSpPr>
              <a:grpSpLocks/>
            </p:cNvGrpSpPr>
            <p:nvPr/>
          </p:nvGrpSpPr>
          <p:grpSpPr bwMode="auto">
            <a:xfrm>
              <a:off x="154" y="-1051"/>
              <a:ext cx="2043" cy="1036"/>
              <a:chOff x="1849" y="1140"/>
              <a:chExt cx="2043" cy="1036"/>
            </a:xfrm>
          </p:grpSpPr>
          <p:sp>
            <p:nvSpPr>
              <p:cNvPr id="83005" name="Rectangle 34"/>
              <p:cNvSpPr>
                <a:spLocks noChangeArrowheads="1"/>
              </p:cNvSpPr>
              <p:nvPr/>
            </p:nvSpPr>
            <p:spPr bwMode="auto">
              <a:xfrm>
                <a:off x="1858" y="1140"/>
                <a:ext cx="2034" cy="1036"/>
              </a:xfrm>
              <a:prstGeom prst="rect">
                <a:avLst/>
              </a:prstGeom>
              <a:solidFill>
                <a:schemeClr val="bg1"/>
              </a:solidFill>
              <a:ln w="9525" algn="ctr">
                <a:solidFill>
                  <a:schemeClr val="tx1"/>
                </a:solidFill>
                <a:miter lim="800000"/>
                <a:headEnd/>
                <a:tailEnd/>
              </a:ln>
            </p:spPr>
            <p:txBody>
              <a:bodyPr anchor="ctr">
                <a:spAutoFit/>
              </a:bodyPr>
              <a:lstStyle/>
              <a:p>
                <a:pPr algn="ctr" eaLnBrk="0" hangingPunct="0"/>
                <a:endParaRPr lang="en-US"/>
              </a:p>
            </p:txBody>
          </p:sp>
          <p:sp>
            <p:nvSpPr>
              <p:cNvPr id="83006" name="Text Box 35"/>
              <p:cNvSpPr txBox="1">
                <a:spLocks noChangeArrowheads="1"/>
              </p:cNvSpPr>
              <p:nvPr/>
            </p:nvSpPr>
            <p:spPr bwMode="auto">
              <a:xfrm>
                <a:off x="1849" y="1143"/>
                <a:ext cx="2041" cy="213"/>
              </a:xfrm>
              <a:prstGeom prst="rect">
                <a:avLst/>
              </a:prstGeom>
              <a:noFill/>
              <a:ln w="9525" algn="ctr">
                <a:noFill/>
                <a:miter lim="800000"/>
                <a:headEnd/>
                <a:tailEnd/>
              </a:ln>
            </p:spPr>
            <p:txBody>
              <a:bodyPr wrap="none">
                <a:spAutoFit/>
              </a:bodyPr>
              <a:lstStyle/>
              <a:p>
                <a:pPr algn="ctr" eaLnBrk="0" hangingPunct="0"/>
                <a:r>
                  <a:rPr lang="en-US" sz="1600" b="1" dirty="0" smtClean="0">
                    <a:solidFill>
                      <a:schemeClr val="tx2"/>
                    </a:solidFill>
                  </a:rPr>
                  <a:t>High-performance </a:t>
                </a:r>
                <a:r>
                  <a:rPr lang="en-US" sz="1600" b="1" dirty="0">
                    <a:solidFill>
                      <a:schemeClr val="tx2"/>
                    </a:solidFill>
                  </a:rPr>
                  <a:t>Interconnect</a:t>
                </a:r>
              </a:p>
            </p:txBody>
          </p:sp>
          <p:sp>
            <p:nvSpPr>
              <p:cNvPr id="83007" name="Rectangle 36"/>
              <p:cNvSpPr>
                <a:spLocks noChangeArrowheads="1"/>
              </p:cNvSpPr>
              <p:nvPr/>
            </p:nvSpPr>
            <p:spPr bwMode="auto">
              <a:xfrm>
                <a:off x="3483" y="1853"/>
                <a:ext cx="137" cy="148"/>
              </a:xfrm>
              <a:prstGeom prst="rect">
                <a:avLst/>
              </a:prstGeom>
              <a:solidFill>
                <a:schemeClr val="tx2"/>
              </a:solidFill>
              <a:ln w="9525" algn="ctr">
                <a:solidFill>
                  <a:schemeClr val="tx2"/>
                </a:solidFill>
                <a:miter lim="800000"/>
                <a:headEnd/>
                <a:tailEnd/>
              </a:ln>
            </p:spPr>
            <p:txBody>
              <a:bodyPr anchor="ctr">
                <a:spAutoFit/>
              </a:bodyPr>
              <a:lstStyle/>
              <a:p>
                <a:pPr algn="ctr" eaLnBrk="0" hangingPunct="0"/>
                <a:endParaRPr lang="en-US"/>
              </a:p>
            </p:txBody>
          </p:sp>
          <p:sp>
            <p:nvSpPr>
              <p:cNvPr id="83008" name="Rectangle 37"/>
              <p:cNvSpPr>
                <a:spLocks noChangeArrowheads="1"/>
              </p:cNvSpPr>
              <p:nvPr/>
            </p:nvSpPr>
            <p:spPr bwMode="auto">
              <a:xfrm>
                <a:off x="3484" y="1494"/>
                <a:ext cx="137" cy="148"/>
              </a:xfrm>
              <a:prstGeom prst="rect">
                <a:avLst/>
              </a:prstGeom>
              <a:solidFill>
                <a:schemeClr val="tx2"/>
              </a:solidFill>
              <a:ln w="9525" algn="ctr">
                <a:solidFill>
                  <a:schemeClr val="tx2"/>
                </a:solidFill>
                <a:miter lim="800000"/>
                <a:headEnd/>
                <a:tailEnd/>
              </a:ln>
            </p:spPr>
            <p:txBody>
              <a:bodyPr anchor="ctr">
                <a:spAutoFit/>
              </a:bodyPr>
              <a:lstStyle/>
              <a:p>
                <a:pPr algn="ctr" eaLnBrk="0" hangingPunct="0"/>
                <a:endParaRPr lang="en-US"/>
              </a:p>
            </p:txBody>
          </p:sp>
          <p:sp>
            <p:nvSpPr>
              <p:cNvPr id="83009" name="Rectangle 38"/>
              <p:cNvSpPr>
                <a:spLocks noChangeArrowheads="1"/>
              </p:cNvSpPr>
              <p:nvPr/>
            </p:nvSpPr>
            <p:spPr bwMode="auto">
              <a:xfrm>
                <a:off x="2100" y="1495"/>
                <a:ext cx="137" cy="148"/>
              </a:xfrm>
              <a:prstGeom prst="rect">
                <a:avLst/>
              </a:prstGeom>
              <a:solidFill>
                <a:schemeClr val="tx2"/>
              </a:solidFill>
              <a:ln w="9525" algn="ctr">
                <a:solidFill>
                  <a:schemeClr val="tx2"/>
                </a:solidFill>
                <a:miter lim="800000"/>
                <a:headEnd/>
                <a:tailEnd/>
              </a:ln>
            </p:spPr>
            <p:txBody>
              <a:bodyPr anchor="ctr">
                <a:spAutoFit/>
              </a:bodyPr>
              <a:lstStyle/>
              <a:p>
                <a:pPr algn="ctr" eaLnBrk="0" hangingPunct="0"/>
                <a:endParaRPr lang="en-US"/>
              </a:p>
            </p:txBody>
          </p:sp>
          <p:sp>
            <p:nvSpPr>
              <p:cNvPr id="83010" name="Rectangle 39"/>
              <p:cNvSpPr>
                <a:spLocks noChangeArrowheads="1"/>
              </p:cNvSpPr>
              <p:nvPr/>
            </p:nvSpPr>
            <p:spPr bwMode="auto">
              <a:xfrm>
                <a:off x="2102" y="1851"/>
                <a:ext cx="137" cy="148"/>
              </a:xfrm>
              <a:prstGeom prst="rect">
                <a:avLst/>
              </a:prstGeom>
              <a:solidFill>
                <a:schemeClr val="tx2"/>
              </a:solidFill>
              <a:ln w="9525" algn="ctr">
                <a:solidFill>
                  <a:schemeClr val="tx2"/>
                </a:solidFill>
                <a:miter lim="800000"/>
                <a:headEnd/>
                <a:tailEnd/>
              </a:ln>
            </p:spPr>
            <p:txBody>
              <a:bodyPr anchor="ctr">
                <a:spAutoFit/>
              </a:bodyPr>
              <a:lstStyle/>
              <a:p>
                <a:pPr algn="ctr" eaLnBrk="0" hangingPunct="0"/>
                <a:endParaRPr lang="en-US"/>
              </a:p>
            </p:txBody>
          </p:sp>
          <p:cxnSp>
            <p:nvCxnSpPr>
              <p:cNvPr id="83011" name="AutoShape 40"/>
              <p:cNvCxnSpPr>
                <a:cxnSpLocks noChangeShapeType="1"/>
                <a:stCxn id="83009" idx="3"/>
              </p:cNvCxnSpPr>
              <p:nvPr/>
            </p:nvCxnSpPr>
            <p:spPr bwMode="auto">
              <a:xfrm>
                <a:off x="2237" y="1569"/>
                <a:ext cx="226" cy="0"/>
              </a:xfrm>
              <a:prstGeom prst="straightConnector1">
                <a:avLst/>
              </a:prstGeom>
              <a:noFill/>
              <a:ln w="9525">
                <a:solidFill>
                  <a:schemeClr val="tx2"/>
                </a:solidFill>
                <a:round/>
                <a:headEnd/>
                <a:tailEnd type="triangle" w="med" len="med"/>
              </a:ln>
            </p:spPr>
          </p:cxnSp>
          <p:cxnSp>
            <p:nvCxnSpPr>
              <p:cNvPr id="83012" name="AutoShape 41"/>
              <p:cNvCxnSpPr>
                <a:cxnSpLocks noChangeShapeType="1"/>
                <a:stCxn id="83010" idx="3"/>
              </p:cNvCxnSpPr>
              <p:nvPr/>
            </p:nvCxnSpPr>
            <p:spPr bwMode="auto">
              <a:xfrm>
                <a:off x="2239" y="1925"/>
                <a:ext cx="221" cy="2"/>
              </a:xfrm>
              <a:prstGeom prst="straightConnector1">
                <a:avLst/>
              </a:prstGeom>
              <a:noFill/>
              <a:ln w="9525">
                <a:solidFill>
                  <a:schemeClr val="tx2"/>
                </a:solidFill>
                <a:round/>
                <a:headEnd/>
                <a:tailEnd type="triangle" w="med" len="med"/>
              </a:ln>
            </p:spPr>
          </p:cxnSp>
          <p:cxnSp>
            <p:nvCxnSpPr>
              <p:cNvPr id="83013" name="AutoShape 42"/>
              <p:cNvCxnSpPr>
                <a:cxnSpLocks noChangeShapeType="1"/>
                <a:stCxn id="83008" idx="1"/>
              </p:cNvCxnSpPr>
              <p:nvPr/>
            </p:nvCxnSpPr>
            <p:spPr bwMode="auto">
              <a:xfrm flipH="1" flipV="1">
                <a:off x="3253" y="1567"/>
                <a:ext cx="231" cy="1"/>
              </a:xfrm>
              <a:prstGeom prst="straightConnector1">
                <a:avLst/>
              </a:prstGeom>
              <a:noFill/>
              <a:ln w="9525">
                <a:solidFill>
                  <a:schemeClr val="tx2"/>
                </a:solidFill>
                <a:round/>
                <a:headEnd/>
                <a:tailEnd type="triangle" w="med" len="med"/>
              </a:ln>
            </p:spPr>
          </p:cxnSp>
          <p:cxnSp>
            <p:nvCxnSpPr>
              <p:cNvPr id="83014" name="AutoShape 43"/>
              <p:cNvCxnSpPr>
                <a:cxnSpLocks noChangeShapeType="1"/>
                <a:stCxn id="83007" idx="1"/>
              </p:cNvCxnSpPr>
              <p:nvPr/>
            </p:nvCxnSpPr>
            <p:spPr bwMode="auto">
              <a:xfrm flipH="1">
                <a:off x="3255" y="1927"/>
                <a:ext cx="228" cy="0"/>
              </a:xfrm>
              <a:prstGeom prst="straightConnector1">
                <a:avLst/>
              </a:prstGeom>
              <a:noFill/>
              <a:ln w="9525">
                <a:solidFill>
                  <a:schemeClr val="tx2"/>
                </a:solidFill>
                <a:round/>
                <a:headEnd/>
                <a:tailEnd type="triangle" w="med" len="med"/>
              </a:ln>
            </p:spPr>
          </p:cxnSp>
          <p:cxnSp>
            <p:nvCxnSpPr>
              <p:cNvPr id="83015" name="AutoShape 44"/>
              <p:cNvCxnSpPr>
                <a:cxnSpLocks noChangeShapeType="1"/>
              </p:cNvCxnSpPr>
              <p:nvPr/>
            </p:nvCxnSpPr>
            <p:spPr bwMode="auto">
              <a:xfrm flipV="1">
                <a:off x="2572" y="1643"/>
                <a:ext cx="3" cy="210"/>
              </a:xfrm>
              <a:prstGeom prst="straightConnector1">
                <a:avLst/>
              </a:prstGeom>
              <a:noFill/>
              <a:ln w="9525">
                <a:solidFill>
                  <a:schemeClr val="tx2"/>
                </a:solidFill>
                <a:round/>
                <a:headEnd type="triangle" w="med" len="med"/>
                <a:tailEnd type="triangle" w="med" len="med"/>
              </a:ln>
            </p:spPr>
          </p:cxnSp>
          <p:cxnSp>
            <p:nvCxnSpPr>
              <p:cNvPr id="83016" name="AutoShape 45"/>
              <p:cNvCxnSpPr>
                <a:cxnSpLocks noChangeShapeType="1"/>
              </p:cNvCxnSpPr>
              <p:nvPr/>
            </p:nvCxnSpPr>
            <p:spPr bwMode="auto">
              <a:xfrm>
                <a:off x="2683" y="1927"/>
                <a:ext cx="349" cy="0"/>
              </a:xfrm>
              <a:prstGeom prst="straightConnector1">
                <a:avLst/>
              </a:prstGeom>
              <a:noFill/>
              <a:ln w="9525">
                <a:solidFill>
                  <a:schemeClr val="tx2"/>
                </a:solidFill>
                <a:round/>
                <a:headEnd type="triangle" w="med" len="med"/>
                <a:tailEnd type="triangle" w="med" len="med"/>
              </a:ln>
            </p:spPr>
          </p:cxnSp>
          <p:cxnSp>
            <p:nvCxnSpPr>
              <p:cNvPr id="83017" name="AutoShape 46"/>
              <p:cNvCxnSpPr>
                <a:cxnSpLocks noChangeShapeType="1"/>
              </p:cNvCxnSpPr>
              <p:nvPr/>
            </p:nvCxnSpPr>
            <p:spPr bwMode="auto">
              <a:xfrm>
                <a:off x="3142" y="1641"/>
                <a:ext cx="2" cy="212"/>
              </a:xfrm>
              <a:prstGeom prst="straightConnector1">
                <a:avLst/>
              </a:prstGeom>
              <a:noFill/>
              <a:ln w="9525">
                <a:solidFill>
                  <a:schemeClr val="tx2"/>
                </a:solidFill>
                <a:round/>
                <a:headEnd type="triangle" w="med" len="med"/>
                <a:tailEnd type="triangle" w="med" len="med"/>
              </a:ln>
            </p:spPr>
          </p:cxnSp>
          <p:pic>
            <p:nvPicPr>
              <p:cNvPr id="83018" name="Picture 47"/>
              <p:cNvPicPr>
                <a:picLocks noChangeAspect="1" noChangeArrowheads="1"/>
              </p:cNvPicPr>
              <p:nvPr/>
            </p:nvPicPr>
            <p:blipFill>
              <a:blip r:embed="rId5" cstate="print"/>
              <a:srcRect/>
              <a:stretch>
                <a:fillRect/>
              </a:stretch>
            </p:blipFill>
            <p:spPr bwMode="auto">
              <a:xfrm>
                <a:off x="2463" y="1495"/>
                <a:ext cx="223" cy="148"/>
              </a:xfrm>
              <a:prstGeom prst="rect">
                <a:avLst/>
              </a:prstGeom>
              <a:noFill/>
              <a:ln w="9525" algn="ctr">
                <a:noFill/>
                <a:miter lim="800000"/>
                <a:headEnd/>
                <a:tailEnd/>
              </a:ln>
            </p:spPr>
          </p:pic>
          <p:pic>
            <p:nvPicPr>
              <p:cNvPr id="83019" name="Picture 48"/>
              <p:cNvPicPr>
                <a:picLocks noChangeAspect="1" noChangeArrowheads="1"/>
              </p:cNvPicPr>
              <p:nvPr/>
            </p:nvPicPr>
            <p:blipFill>
              <a:blip r:embed="rId5" cstate="print"/>
              <a:srcRect/>
              <a:stretch>
                <a:fillRect/>
              </a:stretch>
            </p:blipFill>
            <p:spPr bwMode="auto">
              <a:xfrm>
                <a:off x="2460" y="1853"/>
                <a:ext cx="223" cy="148"/>
              </a:xfrm>
              <a:prstGeom prst="rect">
                <a:avLst/>
              </a:prstGeom>
              <a:noFill/>
              <a:ln w="9525" algn="ctr">
                <a:noFill/>
                <a:miter lim="800000"/>
                <a:headEnd/>
                <a:tailEnd/>
              </a:ln>
            </p:spPr>
          </p:pic>
          <p:pic>
            <p:nvPicPr>
              <p:cNvPr id="83020" name="Picture 49"/>
              <p:cNvPicPr>
                <a:picLocks noChangeAspect="1" noChangeArrowheads="1"/>
              </p:cNvPicPr>
              <p:nvPr/>
            </p:nvPicPr>
            <p:blipFill>
              <a:blip r:embed="rId5" cstate="print"/>
              <a:srcRect/>
              <a:stretch>
                <a:fillRect/>
              </a:stretch>
            </p:blipFill>
            <p:spPr bwMode="auto">
              <a:xfrm>
                <a:off x="3032" y="1853"/>
                <a:ext cx="223" cy="148"/>
              </a:xfrm>
              <a:prstGeom prst="rect">
                <a:avLst/>
              </a:prstGeom>
              <a:noFill/>
              <a:ln w="9525" algn="ctr">
                <a:noFill/>
                <a:miter lim="800000"/>
                <a:headEnd/>
                <a:tailEnd/>
              </a:ln>
            </p:spPr>
          </p:pic>
          <p:pic>
            <p:nvPicPr>
              <p:cNvPr id="83021" name="Picture 50"/>
              <p:cNvPicPr>
                <a:picLocks noChangeAspect="1" noChangeArrowheads="1"/>
              </p:cNvPicPr>
              <p:nvPr/>
            </p:nvPicPr>
            <p:blipFill>
              <a:blip r:embed="rId5" cstate="print"/>
              <a:srcRect/>
              <a:stretch>
                <a:fillRect/>
              </a:stretch>
            </p:blipFill>
            <p:spPr bwMode="auto">
              <a:xfrm>
                <a:off x="3030" y="1493"/>
                <a:ext cx="223" cy="148"/>
              </a:xfrm>
              <a:prstGeom prst="rect">
                <a:avLst/>
              </a:prstGeom>
              <a:noFill/>
              <a:ln w="9525" algn="ctr">
                <a:noFill/>
                <a:miter lim="800000"/>
                <a:headEnd/>
                <a:tailEnd/>
              </a:ln>
            </p:spPr>
          </p:pic>
          <p:cxnSp>
            <p:nvCxnSpPr>
              <p:cNvPr id="83022" name="AutoShape 51"/>
              <p:cNvCxnSpPr>
                <a:cxnSpLocks noChangeShapeType="1"/>
              </p:cNvCxnSpPr>
              <p:nvPr/>
            </p:nvCxnSpPr>
            <p:spPr bwMode="auto">
              <a:xfrm flipV="1">
                <a:off x="2686" y="1567"/>
                <a:ext cx="344" cy="2"/>
              </a:xfrm>
              <a:prstGeom prst="straightConnector1">
                <a:avLst/>
              </a:prstGeom>
              <a:noFill/>
              <a:ln w="9525">
                <a:solidFill>
                  <a:schemeClr val="tx2"/>
                </a:solidFill>
                <a:round/>
                <a:headEnd type="triangle" w="med" len="med"/>
                <a:tailEnd type="triangle" w="med" len="med"/>
              </a:ln>
            </p:spPr>
          </p:cxnSp>
        </p:grpSp>
        <p:sp>
          <p:nvSpPr>
            <p:cNvPr id="83004" name="Text Box 52"/>
            <p:cNvSpPr txBox="1">
              <a:spLocks noChangeArrowheads="1"/>
            </p:cNvSpPr>
            <p:nvPr/>
          </p:nvSpPr>
          <p:spPr bwMode="auto">
            <a:xfrm>
              <a:off x="220" y="-173"/>
              <a:ext cx="1924" cy="173"/>
            </a:xfrm>
            <a:prstGeom prst="rect">
              <a:avLst/>
            </a:prstGeom>
            <a:noFill/>
            <a:ln w="9525" algn="ctr">
              <a:noFill/>
              <a:miter lim="800000"/>
              <a:headEnd/>
              <a:tailEnd/>
            </a:ln>
          </p:spPr>
          <p:txBody>
            <a:bodyPr wrap="none">
              <a:spAutoFit/>
            </a:bodyPr>
            <a:lstStyle/>
            <a:p>
              <a:pPr algn="ctr" eaLnBrk="0" hangingPunct="0"/>
              <a:r>
                <a:rPr lang="en-US" sz="1200" b="1" dirty="0"/>
                <a:t>Based on Network-on-Chip architecture</a:t>
              </a:r>
            </a:p>
          </p:txBody>
        </p:sp>
      </p:grpSp>
      <p:grpSp>
        <p:nvGrpSpPr>
          <p:cNvPr id="4" name="Group 53"/>
          <p:cNvGrpSpPr>
            <a:grpSpLocks/>
          </p:cNvGrpSpPr>
          <p:nvPr/>
        </p:nvGrpSpPr>
        <p:grpSpPr bwMode="auto">
          <a:xfrm>
            <a:off x="5813425" y="1165225"/>
            <a:ext cx="2949575" cy="1633538"/>
            <a:chOff x="3095" y="1774"/>
            <a:chExt cx="1858" cy="1029"/>
          </a:xfrm>
        </p:grpSpPr>
        <p:sp>
          <p:nvSpPr>
            <p:cNvPr id="83000" name="Rectangle 54"/>
            <p:cNvSpPr>
              <a:spLocks noChangeArrowheads="1"/>
            </p:cNvSpPr>
            <p:nvPr/>
          </p:nvSpPr>
          <p:spPr bwMode="auto">
            <a:xfrm>
              <a:off x="3095" y="1774"/>
              <a:ext cx="1858" cy="1029"/>
            </a:xfrm>
            <a:prstGeom prst="rect">
              <a:avLst/>
            </a:prstGeom>
            <a:solidFill>
              <a:schemeClr val="bg1"/>
            </a:solidFill>
            <a:ln w="9525" algn="ctr">
              <a:solidFill>
                <a:schemeClr val="tx1"/>
              </a:solidFill>
              <a:miter lim="800000"/>
              <a:headEnd/>
              <a:tailEnd/>
            </a:ln>
          </p:spPr>
          <p:txBody>
            <a:bodyPr anchor="ctr">
              <a:spAutoFit/>
            </a:bodyPr>
            <a:lstStyle/>
            <a:p>
              <a:pPr algn="ctr" eaLnBrk="0" hangingPunct="0"/>
              <a:endParaRPr lang="en-US"/>
            </a:p>
          </p:txBody>
        </p:sp>
        <p:sp>
          <p:nvSpPr>
            <p:cNvPr id="83001" name="Text Box 55"/>
            <p:cNvSpPr txBox="1">
              <a:spLocks noChangeArrowheads="1"/>
            </p:cNvSpPr>
            <p:nvPr/>
          </p:nvSpPr>
          <p:spPr bwMode="auto">
            <a:xfrm>
              <a:off x="3680" y="1777"/>
              <a:ext cx="706" cy="211"/>
            </a:xfrm>
            <a:prstGeom prst="rect">
              <a:avLst/>
            </a:prstGeom>
            <a:noFill/>
            <a:ln w="9525" algn="ctr">
              <a:noFill/>
              <a:miter lim="800000"/>
              <a:headEnd/>
              <a:tailEnd/>
            </a:ln>
          </p:spPr>
          <p:txBody>
            <a:bodyPr wrap="none">
              <a:spAutoFit/>
            </a:bodyPr>
            <a:lstStyle/>
            <a:p>
              <a:pPr algn="ctr" eaLnBrk="0" hangingPunct="0"/>
              <a:r>
                <a:rPr lang="en-US" b="1">
                  <a:solidFill>
                    <a:schemeClr val="tx2"/>
                  </a:solidFill>
                </a:rPr>
                <a:t>Hierarchy</a:t>
              </a:r>
            </a:p>
          </p:txBody>
        </p:sp>
        <p:pic>
          <p:nvPicPr>
            <p:cNvPr id="83002" name="Picture 56"/>
            <p:cNvPicPr>
              <a:picLocks noChangeAspect="1" noChangeArrowheads="1"/>
            </p:cNvPicPr>
            <p:nvPr/>
          </p:nvPicPr>
          <p:blipFill>
            <a:blip r:embed="rId6" cstate="print"/>
            <a:srcRect/>
            <a:stretch>
              <a:fillRect/>
            </a:stretch>
          </p:blipFill>
          <p:spPr bwMode="auto">
            <a:xfrm>
              <a:off x="3666" y="2053"/>
              <a:ext cx="711" cy="679"/>
            </a:xfrm>
            <a:prstGeom prst="rect">
              <a:avLst/>
            </a:prstGeom>
            <a:noFill/>
            <a:ln w="9525">
              <a:noFill/>
              <a:miter lim="800000"/>
              <a:headEnd/>
              <a:tailEnd/>
            </a:ln>
          </p:spPr>
        </p:pic>
      </p:grpSp>
      <p:grpSp>
        <p:nvGrpSpPr>
          <p:cNvPr id="5" name="Group 57"/>
          <p:cNvGrpSpPr>
            <a:grpSpLocks/>
          </p:cNvGrpSpPr>
          <p:nvPr/>
        </p:nvGrpSpPr>
        <p:grpSpPr bwMode="auto">
          <a:xfrm>
            <a:off x="5815014" y="2955925"/>
            <a:ext cx="3033713" cy="1687513"/>
            <a:chOff x="3298" y="2543"/>
            <a:chExt cx="1911" cy="1063"/>
          </a:xfrm>
        </p:grpSpPr>
        <p:sp>
          <p:nvSpPr>
            <p:cNvPr id="82984" name="Rectangle 58"/>
            <p:cNvSpPr>
              <a:spLocks noChangeArrowheads="1"/>
            </p:cNvSpPr>
            <p:nvPr/>
          </p:nvSpPr>
          <p:spPr bwMode="auto">
            <a:xfrm>
              <a:off x="3298" y="2543"/>
              <a:ext cx="1863" cy="1063"/>
            </a:xfrm>
            <a:prstGeom prst="rect">
              <a:avLst/>
            </a:prstGeom>
            <a:solidFill>
              <a:schemeClr val="bg1"/>
            </a:solidFill>
            <a:ln w="9525" algn="ctr">
              <a:solidFill>
                <a:schemeClr val="tx1"/>
              </a:solidFill>
              <a:miter lim="800000"/>
              <a:headEnd/>
              <a:tailEnd/>
            </a:ln>
          </p:spPr>
          <p:txBody>
            <a:bodyPr anchor="ctr">
              <a:spAutoFit/>
            </a:bodyPr>
            <a:lstStyle/>
            <a:p>
              <a:pPr algn="ctr" eaLnBrk="0" hangingPunct="0"/>
              <a:endParaRPr lang="en-US"/>
            </a:p>
          </p:txBody>
        </p:sp>
        <p:sp>
          <p:nvSpPr>
            <p:cNvPr id="82985" name="Text Box 59"/>
            <p:cNvSpPr txBox="1">
              <a:spLocks noChangeArrowheads="1"/>
            </p:cNvSpPr>
            <p:nvPr/>
          </p:nvSpPr>
          <p:spPr bwMode="auto">
            <a:xfrm>
              <a:off x="3730" y="2580"/>
              <a:ext cx="970" cy="213"/>
            </a:xfrm>
            <a:prstGeom prst="rect">
              <a:avLst/>
            </a:prstGeom>
            <a:noFill/>
            <a:ln w="9525" algn="ctr">
              <a:noFill/>
              <a:miter lim="800000"/>
              <a:headEnd/>
              <a:tailEnd/>
            </a:ln>
          </p:spPr>
          <p:txBody>
            <a:bodyPr wrap="none">
              <a:spAutoFit/>
            </a:bodyPr>
            <a:lstStyle/>
            <a:p>
              <a:pPr algn="ctr" eaLnBrk="0" hangingPunct="0"/>
              <a:r>
                <a:rPr lang="en-US" b="1" dirty="0" smtClean="0">
                  <a:solidFill>
                    <a:schemeClr val="tx2"/>
                  </a:solidFill>
                </a:rPr>
                <a:t>Design Reuse</a:t>
              </a:r>
              <a:endParaRPr lang="en-US" b="1" dirty="0">
                <a:solidFill>
                  <a:schemeClr val="tx2"/>
                </a:solidFill>
              </a:endParaRPr>
            </a:p>
          </p:txBody>
        </p:sp>
        <p:sp>
          <p:nvSpPr>
            <p:cNvPr id="82986" name="Text Box 60"/>
            <p:cNvSpPr txBox="1">
              <a:spLocks noChangeArrowheads="1"/>
            </p:cNvSpPr>
            <p:nvPr/>
          </p:nvSpPr>
          <p:spPr bwMode="auto">
            <a:xfrm>
              <a:off x="3342" y="3152"/>
              <a:ext cx="399" cy="250"/>
            </a:xfrm>
            <a:prstGeom prst="rect">
              <a:avLst/>
            </a:prstGeom>
            <a:noFill/>
            <a:ln w="9525" algn="ctr">
              <a:noFill/>
              <a:miter lim="800000"/>
              <a:headEnd/>
              <a:tailEnd/>
            </a:ln>
          </p:spPr>
          <p:txBody>
            <a:bodyPr wrap="none">
              <a:spAutoFit/>
            </a:bodyPr>
            <a:lstStyle/>
            <a:p>
              <a:pPr algn="ctr" eaLnBrk="0" hangingPunct="0"/>
              <a:r>
                <a:rPr lang="en-US" sz="1000" b="1">
                  <a:solidFill>
                    <a:schemeClr val="tx2"/>
                  </a:solidFill>
                </a:rPr>
                <a:t>Design</a:t>
              </a:r>
            </a:p>
            <a:p>
              <a:pPr algn="ctr" eaLnBrk="0" hangingPunct="0"/>
              <a:r>
                <a:rPr lang="en-US" sz="1000" b="1">
                  <a:solidFill>
                    <a:schemeClr val="tx2"/>
                  </a:solidFill>
                </a:rPr>
                <a:t>System</a:t>
              </a:r>
            </a:p>
          </p:txBody>
        </p:sp>
        <p:sp>
          <p:nvSpPr>
            <p:cNvPr id="82987" name="Line 61"/>
            <p:cNvSpPr>
              <a:spLocks noChangeShapeType="1"/>
            </p:cNvSpPr>
            <p:nvPr/>
          </p:nvSpPr>
          <p:spPr bwMode="auto">
            <a:xfrm>
              <a:off x="3727" y="3294"/>
              <a:ext cx="136" cy="0"/>
            </a:xfrm>
            <a:prstGeom prst="line">
              <a:avLst/>
            </a:prstGeom>
            <a:noFill/>
            <a:ln w="38100">
              <a:solidFill>
                <a:schemeClr val="tx2"/>
              </a:solidFill>
              <a:round/>
              <a:headEnd/>
              <a:tailEnd type="triangle" w="med" len="med"/>
            </a:ln>
          </p:spPr>
          <p:txBody>
            <a:bodyPr>
              <a:spAutoFit/>
            </a:bodyPr>
            <a:lstStyle/>
            <a:p>
              <a:endParaRPr lang="en-US"/>
            </a:p>
          </p:txBody>
        </p:sp>
        <p:sp>
          <p:nvSpPr>
            <p:cNvPr id="82988" name="Text Box 62"/>
            <p:cNvSpPr txBox="1">
              <a:spLocks noChangeArrowheads="1"/>
            </p:cNvSpPr>
            <p:nvPr/>
          </p:nvSpPr>
          <p:spPr bwMode="auto">
            <a:xfrm>
              <a:off x="4548" y="3122"/>
              <a:ext cx="661" cy="346"/>
            </a:xfrm>
            <a:prstGeom prst="rect">
              <a:avLst/>
            </a:prstGeom>
            <a:noFill/>
            <a:ln w="9525" algn="ctr">
              <a:noFill/>
              <a:miter lim="800000"/>
              <a:headEnd/>
              <a:tailEnd/>
            </a:ln>
          </p:spPr>
          <p:txBody>
            <a:bodyPr wrap="none">
              <a:spAutoFit/>
            </a:bodyPr>
            <a:lstStyle/>
            <a:p>
              <a:pPr algn="ctr" eaLnBrk="0" hangingPunct="0"/>
              <a:r>
                <a:rPr lang="en-US" sz="1000" b="1" dirty="0">
                  <a:solidFill>
                    <a:schemeClr val="tx2"/>
                  </a:solidFill>
                </a:rPr>
                <a:t>Add to</a:t>
              </a:r>
              <a:br>
                <a:rPr lang="en-US" sz="1000" b="1" dirty="0">
                  <a:solidFill>
                    <a:schemeClr val="tx2"/>
                  </a:solidFill>
                </a:rPr>
              </a:br>
              <a:r>
                <a:rPr lang="en-US" sz="1000" b="1" dirty="0">
                  <a:solidFill>
                    <a:schemeClr val="tx2"/>
                  </a:solidFill>
                </a:rPr>
                <a:t>Library</a:t>
              </a:r>
            </a:p>
            <a:p>
              <a:pPr algn="ctr" eaLnBrk="0" hangingPunct="0"/>
              <a:r>
                <a:rPr lang="en-US" sz="1000" b="1" dirty="0">
                  <a:solidFill>
                    <a:schemeClr val="tx2"/>
                  </a:solidFill>
                </a:rPr>
                <a:t>(design reuse)</a:t>
              </a:r>
            </a:p>
          </p:txBody>
        </p:sp>
        <p:sp>
          <p:nvSpPr>
            <p:cNvPr id="82989" name="Line 63"/>
            <p:cNvSpPr>
              <a:spLocks noChangeShapeType="1"/>
            </p:cNvSpPr>
            <p:nvPr/>
          </p:nvSpPr>
          <p:spPr bwMode="auto">
            <a:xfrm>
              <a:off x="4598" y="3295"/>
              <a:ext cx="141" cy="0"/>
            </a:xfrm>
            <a:prstGeom prst="line">
              <a:avLst/>
            </a:prstGeom>
            <a:noFill/>
            <a:ln w="38100">
              <a:solidFill>
                <a:schemeClr val="tx2"/>
              </a:solidFill>
              <a:round/>
              <a:headEnd/>
              <a:tailEnd type="triangle" w="med" len="med"/>
            </a:ln>
          </p:spPr>
          <p:txBody>
            <a:bodyPr>
              <a:spAutoFit/>
            </a:bodyPr>
            <a:lstStyle/>
            <a:p>
              <a:endParaRPr lang="en-US"/>
            </a:p>
          </p:txBody>
        </p:sp>
        <p:grpSp>
          <p:nvGrpSpPr>
            <p:cNvPr id="6" name="Group 64"/>
            <p:cNvGrpSpPr>
              <a:grpSpLocks/>
            </p:cNvGrpSpPr>
            <p:nvPr/>
          </p:nvGrpSpPr>
          <p:grpSpPr bwMode="auto">
            <a:xfrm>
              <a:off x="3903" y="3096"/>
              <a:ext cx="671" cy="389"/>
              <a:chOff x="2679" y="3552"/>
              <a:chExt cx="671" cy="389"/>
            </a:xfrm>
          </p:grpSpPr>
          <p:sp>
            <p:nvSpPr>
              <p:cNvPr id="82992" name="Rectangle 65"/>
              <p:cNvSpPr>
                <a:spLocks noChangeArrowheads="1"/>
              </p:cNvSpPr>
              <p:nvPr/>
            </p:nvSpPr>
            <p:spPr bwMode="auto">
              <a:xfrm>
                <a:off x="2679" y="3552"/>
                <a:ext cx="671" cy="389"/>
              </a:xfrm>
              <a:prstGeom prst="rect">
                <a:avLst/>
              </a:prstGeom>
              <a:solidFill>
                <a:schemeClr val="bg1"/>
              </a:solidFill>
              <a:ln w="38100" algn="ctr">
                <a:solidFill>
                  <a:schemeClr val="tx2"/>
                </a:solidFill>
                <a:miter lim="800000"/>
                <a:headEnd/>
                <a:tailEnd/>
              </a:ln>
            </p:spPr>
            <p:txBody>
              <a:bodyPr anchor="ctr">
                <a:spAutoFit/>
              </a:bodyPr>
              <a:lstStyle/>
              <a:p>
                <a:pPr algn="ctr" eaLnBrk="0" hangingPunct="0"/>
                <a:endParaRPr lang="en-US"/>
              </a:p>
            </p:txBody>
          </p:sp>
          <p:pic>
            <p:nvPicPr>
              <p:cNvPr id="82993" name="Rectangle 23"/>
              <p:cNvPicPr>
                <a:picLocks noChangeArrowheads="1"/>
              </p:cNvPicPr>
              <p:nvPr/>
            </p:nvPicPr>
            <p:blipFill>
              <a:blip r:embed="rId7" cstate="print"/>
              <a:srcRect/>
              <a:stretch>
                <a:fillRect/>
              </a:stretch>
            </p:blipFill>
            <p:spPr bwMode="auto">
              <a:xfrm>
                <a:off x="2925" y="3575"/>
                <a:ext cx="171" cy="121"/>
              </a:xfrm>
              <a:prstGeom prst="rect">
                <a:avLst/>
              </a:prstGeom>
              <a:noFill/>
              <a:ln w="9525">
                <a:noFill/>
                <a:miter lim="800000"/>
                <a:headEnd/>
                <a:tailEnd/>
              </a:ln>
            </p:spPr>
          </p:pic>
          <p:pic>
            <p:nvPicPr>
              <p:cNvPr id="82994" name="Rectangle 23"/>
              <p:cNvPicPr>
                <a:picLocks noChangeArrowheads="1"/>
              </p:cNvPicPr>
              <p:nvPr/>
            </p:nvPicPr>
            <p:blipFill>
              <a:blip r:embed="rId7" cstate="print"/>
              <a:srcRect/>
              <a:stretch>
                <a:fillRect/>
              </a:stretch>
            </p:blipFill>
            <p:spPr bwMode="auto">
              <a:xfrm>
                <a:off x="2925" y="3795"/>
                <a:ext cx="171" cy="120"/>
              </a:xfrm>
              <a:prstGeom prst="rect">
                <a:avLst/>
              </a:prstGeom>
              <a:noFill/>
              <a:ln w="9525">
                <a:noFill/>
                <a:miter lim="800000"/>
                <a:headEnd/>
                <a:tailEnd/>
              </a:ln>
            </p:spPr>
          </p:pic>
          <p:pic>
            <p:nvPicPr>
              <p:cNvPr id="82995" name="Rectangle 23"/>
              <p:cNvPicPr>
                <a:picLocks noChangeArrowheads="1"/>
              </p:cNvPicPr>
              <p:nvPr/>
            </p:nvPicPr>
            <p:blipFill>
              <a:blip r:embed="rId7" cstate="print"/>
              <a:srcRect/>
              <a:stretch>
                <a:fillRect/>
              </a:stretch>
            </p:blipFill>
            <p:spPr bwMode="auto">
              <a:xfrm>
                <a:off x="3140" y="3795"/>
                <a:ext cx="171" cy="120"/>
              </a:xfrm>
              <a:prstGeom prst="rect">
                <a:avLst/>
              </a:prstGeom>
              <a:noFill/>
              <a:ln w="9525">
                <a:noFill/>
                <a:miter lim="800000"/>
                <a:headEnd/>
                <a:tailEnd/>
              </a:ln>
            </p:spPr>
          </p:pic>
          <p:pic>
            <p:nvPicPr>
              <p:cNvPr id="82996" name="Rectangle 23"/>
              <p:cNvPicPr>
                <a:picLocks noChangeArrowheads="1"/>
              </p:cNvPicPr>
              <p:nvPr/>
            </p:nvPicPr>
            <p:blipFill>
              <a:blip r:embed="rId7" cstate="print"/>
              <a:srcRect/>
              <a:stretch>
                <a:fillRect/>
              </a:stretch>
            </p:blipFill>
            <p:spPr bwMode="auto">
              <a:xfrm>
                <a:off x="2711" y="3795"/>
                <a:ext cx="171" cy="120"/>
              </a:xfrm>
              <a:prstGeom prst="rect">
                <a:avLst/>
              </a:prstGeom>
              <a:noFill/>
              <a:ln w="9525">
                <a:noFill/>
                <a:miter lim="800000"/>
                <a:headEnd/>
                <a:tailEnd/>
              </a:ln>
            </p:spPr>
          </p:pic>
          <p:cxnSp>
            <p:nvCxnSpPr>
              <p:cNvPr id="82997" name="AutoShape 70"/>
              <p:cNvCxnSpPr>
                <a:cxnSpLocks noChangeShapeType="1"/>
              </p:cNvCxnSpPr>
              <p:nvPr/>
            </p:nvCxnSpPr>
            <p:spPr bwMode="auto">
              <a:xfrm rot="5400000">
                <a:off x="2854" y="3639"/>
                <a:ext cx="99" cy="214"/>
              </a:xfrm>
              <a:prstGeom prst="bentConnector3">
                <a:avLst>
                  <a:gd name="adj1" fmla="val 49495"/>
                </a:avLst>
              </a:prstGeom>
              <a:noFill/>
              <a:ln w="9525">
                <a:solidFill>
                  <a:schemeClr val="tx1"/>
                </a:solidFill>
                <a:miter lim="800000"/>
                <a:headEnd type="triangle" w="sm" len="sm"/>
                <a:tailEnd type="triangle" w="sm" len="sm"/>
              </a:ln>
            </p:spPr>
          </p:cxnSp>
          <p:cxnSp>
            <p:nvCxnSpPr>
              <p:cNvPr id="82998" name="AutoShape 71"/>
              <p:cNvCxnSpPr>
                <a:cxnSpLocks noChangeShapeType="1"/>
              </p:cNvCxnSpPr>
              <p:nvPr/>
            </p:nvCxnSpPr>
            <p:spPr bwMode="auto">
              <a:xfrm rot="5400000">
                <a:off x="2961" y="3746"/>
                <a:ext cx="99" cy="0"/>
              </a:xfrm>
              <a:prstGeom prst="straightConnector1">
                <a:avLst/>
              </a:prstGeom>
              <a:noFill/>
              <a:ln w="9525">
                <a:solidFill>
                  <a:schemeClr val="tx1"/>
                </a:solidFill>
                <a:round/>
                <a:headEnd type="triangle" w="sm" len="sm"/>
                <a:tailEnd type="triangle" w="sm" len="sm"/>
              </a:ln>
            </p:spPr>
          </p:cxnSp>
          <p:cxnSp>
            <p:nvCxnSpPr>
              <p:cNvPr id="82999" name="AutoShape 72"/>
              <p:cNvCxnSpPr>
                <a:cxnSpLocks noChangeShapeType="1"/>
              </p:cNvCxnSpPr>
              <p:nvPr/>
            </p:nvCxnSpPr>
            <p:spPr bwMode="auto">
              <a:xfrm rot="16200000" flipH="1">
                <a:off x="3069" y="3638"/>
                <a:ext cx="99" cy="215"/>
              </a:xfrm>
              <a:prstGeom prst="bentConnector3">
                <a:avLst>
                  <a:gd name="adj1" fmla="val 49495"/>
                </a:avLst>
              </a:prstGeom>
              <a:noFill/>
              <a:ln w="9525">
                <a:solidFill>
                  <a:schemeClr val="tx1"/>
                </a:solidFill>
                <a:miter lim="800000"/>
                <a:headEnd type="triangle" w="sm" len="sm"/>
                <a:tailEnd type="triangle" w="sm" len="sm"/>
              </a:ln>
            </p:spPr>
          </p:cxnSp>
        </p:grpSp>
        <p:sp>
          <p:nvSpPr>
            <p:cNvPr id="82991" name="Text Box 73"/>
            <p:cNvSpPr txBox="1">
              <a:spLocks noChangeArrowheads="1"/>
            </p:cNvSpPr>
            <p:nvPr/>
          </p:nvSpPr>
          <p:spPr bwMode="auto">
            <a:xfrm>
              <a:off x="3915" y="2943"/>
              <a:ext cx="650" cy="155"/>
            </a:xfrm>
            <a:prstGeom prst="rect">
              <a:avLst/>
            </a:prstGeom>
            <a:noFill/>
            <a:ln w="9525" algn="ctr">
              <a:noFill/>
              <a:miter lim="800000"/>
              <a:headEnd/>
              <a:tailEnd/>
            </a:ln>
          </p:spPr>
          <p:txBody>
            <a:bodyPr wrap="none">
              <a:spAutoFit/>
            </a:bodyPr>
            <a:lstStyle/>
            <a:p>
              <a:pPr algn="ctr" eaLnBrk="0" hangingPunct="0"/>
              <a:r>
                <a:rPr lang="en-US" sz="1000" b="1" dirty="0" smtClean="0">
                  <a:solidFill>
                    <a:schemeClr val="tx2"/>
                  </a:solidFill>
                </a:rPr>
                <a:t>Package </a:t>
              </a:r>
              <a:r>
                <a:rPr lang="en-US" sz="1000" b="1" dirty="0">
                  <a:solidFill>
                    <a:schemeClr val="tx2"/>
                  </a:solidFill>
                </a:rPr>
                <a:t>as IP</a:t>
              </a:r>
            </a:p>
          </p:txBody>
        </p:sp>
      </p:grpSp>
      <p:grpSp>
        <p:nvGrpSpPr>
          <p:cNvPr id="7" name="Group 74"/>
          <p:cNvGrpSpPr>
            <a:grpSpLocks/>
          </p:cNvGrpSpPr>
          <p:nvPr/>
        </p:nvGrpSpPr>
        <p:grpSpPr bwMode="auto">
          <a:xfrm>
            <a:off x="3003550" y="1887538"/>
            <a:ext cx="3251200" cy="2035175"/>
            <a:chOff x="2047" y="3901"/>
            <a:chExt cx="1711" cy="1071"/>
          </a:xfrm>
        </p:grpSpPr>
        <p:sp>
          <p:nvSpPr>
            <p:cNvPr id="82970" name="Rectangle 75"/>
            <p:cNvSpPr>
              <a:spLocks noChangeArrowheads="1"/>
            </p:cNvSpPr>
            <p:nvPr/>
          </p:nvSpPr>
          <p:spPr bwMode="auto">
            <a:xfrm>
              <a:off x="2047" y="3901"/>
              <a:ext cx="1711" cy="1071"/>
            </a:xfrm>
            <a:prstGeom prst="rect">
              <a:avLst/>
            </a:prstGeom>
            <a:solidFill>
              <a:schemeClr val="bg1"/>
            </a:solidFill>
            <a:ln w="9525" algn="ctr">
              <a:solidFill>
                <a:schemeClr val="tx1"/>
              </a:solidFill>
              <a:miter lim="800000"/>
              <a:headEnd/>
              <a:tailEnd/>
            </a:ln>
          </p:spPr>
          <p:txBody>
            <a:bodyPr anchor="ctr">
              <a:spAutoFit/>
            </a:bodyPr>
            <a:lstStyle/>
            <a:p>
              <a:pPr algn="ctr" eaLnBrk="0" hangingPunct="0"/>
              <a:endParaRPr lang="en-US"/>
            </a:p>
          </p:txBody>
        </p:sp>
        <p:sp>
          <p:nvSpPr>
            <p:cNvPr id="82971" name="Rectangle 76"/>
            <p:cNvSpPr>
              <a:spLocks noChangeArrowheads="1"/>
            </p:cNvSpPr>
            <p:nvPr/>
          </p:nvSpPr>
          <p:spPr bwMode="auto">
            <a:xfrm>
              <a:off x="2466" y="4237"/>
              <a:ext cx="213" cy="142"/>
            </a:xfrm>
            <a:prstGeom prst="rect">
              <a:avLst/>
            </a:prstGeom>
            <a:solidFill>
              <a:schemeClr val="tx2"/>
            </a:solidFill>
            <a:ln w="9525" algn="ctr">
              <a:noFill/>
              <a:miter lim="800000"/>
              <a:headEnd/>
              <a:tailEnd/>
            </a:ln>
          </p:spPr>
          <p:txBody>
            <a:bodyPr wrap="none" anchor="ctr">
              <a:spAutoFit/>
            </a:bodyPr>
            <a:lstStyle/>
            <a:p>
              <a:pPr algn="ctr" eaLnBrk="0" hangingPunct="0"/>
              <a:endParaRPr lang="en-US"/>
            </a:p>
          </p:txBody>
        </p:sp>
        <p:sp>
          <p:nvSpPr>
            <p:cNvPr id="82972" name="Rectangle 77"/>
            <p:cNvSpPr>
              <a:spLocks noChangeArrowheads="1"/>
            </p:cNvSpPr>
            <p:nvPr/>
          </p:nvSpPr>
          <p:spPr bwMode="auto">
            <a:xfrm>
              <a:off x="2307" y="4553"/>
              <a:ext cx="213" cy="142"/>
            </a:xfrm>
            <a:prstGeom prst="rect">
              <a:avLst/>
            </a:prstGeom>
            <a:solidFill>
              <a:schemeClr val="tx2"/>
            </a:solidFill>
            <a:ln w="9525" algn="ctr">
              <a:noFill/>
              <a:miter lim="800000"/>
              <a:headEnd/>
              <a:tailEnd/>
            </a:ln>
          </p:spPr>
          <p:txBody>
            <a:bodyPr wrap="none" anchor="ctr">
              <a:spAutoFit/>
            </a:bodyPr>
            <a:lstStyle/>
            <a:p>
              <a:pPr algn="ctr" eaLnBrk="0" hangingPunct="0"/>
              <a:endParaRPr lang="en-US"/>
            </a:p>
          </p:txBody>
        </p:sp>
        <p:sp>
          <p:nvSpPr>
            <p:cNvPr id="82973" name="Rectangle 78"/>
            <p:cNvSpPr>
              <a:spLocks noChangeArrowheads="1"/>
            </p:cNvSpPr>
            <p:nvPr/>
          </p:nvSpPr>
          <p:spPr bwMode="auto">
            <a:xfrm>
              <a:off x="2599" y="4553"/>
              <a:ext cx="213" cy="142"/>
            </a:xfrm>
            <a:prstGeom prst="rect">
              <a:avLst/>
            </a:prstGeom>
            <a:solidFill>
              <a:schemeClr val="tx2"/>
            </a:solidFill>
            <a:ln w="9525" algn="ctr">
              <a:noFill/>
              <a:miter lim="800000"/>
              <a:headEnd/>
              <a:tailEnd/>
            </a:ln>
          </p:spPr>
          <p:txBody>
            <a:bodyPr wrap="none" anchor="ctr">
              <a:spAutoFit/>
            </a:bodyPr>
            <a:lstStyle/>
            <a:p>
              <a:pPr algn="ctr" eaLnBrk="0" hangingPunct="0"/>
              <a:endParaRPr lang="en-US"/>
            </a:p>
          </p:txBody>
        </p:sp>
        <p:sp>
          <p:nvSpPr>
            <p:cNvPr id="82974" name="Rectangle 79"/>
            <p:cNvSpPr>
              <a:spLocks noChangeArrowheads="1"/>
            </p:cNvSpPr>
            <p:nvPr/>
          </p:nvSpPr>
          <p:spPr bwMode="auto">
            <a:xfrm>
              <a:off x="2883" y="4553"/>
              <a:ext cx="213" cy="142"/>
            </a:xfrm>
            <a:prstGeom prst="rect">
              <a:avLst/>
            </a:prstGeom>
            <a:solidFill>
              <a:schemeClr val="tx2"/>
            </a:solidFill>
            <a:ln w="9525" algn="ctr">
              <a:noFill/>
              <a:miter lim="800000"/>
              <a:headEnd/>
              <a:tailEnd/>
            </a:ln>
          </p:spPr>
          <p:txBody>
            <a:bodyPr wrap="none" anchor="ctr">
              <a:spAutoFit/>
            </a:bodyPr>
            <a:lstStyle/>
            <a:p>
              <a:pPr algn="ctr" eaLnBrk="0" hangingPunct="0"/>
              <a:endParaRPr lang="en-US"/>
            </a:p>
          </p:txBody>
        </p:sp>
        <p:sp>
          <p:nvSpPr>
            <p:cNvPr id="82975" name="Rectangle 80"/>
            <p:cNvSpPr>
              <a:spLocks noChangeArrowheads="1"/>
            </p:cNvSpPr>
            <p:nvPr/>
          </p:nvSpPr>
          <p:spPr bwMode="auto">
            <a:xfrm>
              <a:off x="3175" y="4553"/>
              <a:ext cx="213" cy="142"/>
            </a:xfrm>
            <a:prstGeom prst="rect">
              <a:avLst/>
            </a:prstGeom>
            <a:solidFill>
              <a:schemeClr val="tx2"/>
            </a:solidFill>
            <a:ln w="9525" algn="ctr">
              <a:noFill/>
              <a:miter lim="800000"/>
              <a:headEnd/>
              <a:tailEnd/>
            </a:ln>
          </p:spPr>
          <p:txBody>
            <a:bodyPr wrap="none" anchor="ctr">
              <a:spAutoFit/>
            </a:bodyPr>
            <a:lstStyle/>
            <a:p>
              <a:pPr algn="ctr" eaLnBrk="0" hangingPunct="0"/>
              <a:endParaRPr lang="en-US"/>
            </a:p>
          </p:txBody>
        </p:sp>
        <p:sp>
          <p:nvSpPr>
            <p:cNvPr id="82976" name="Rectangle 81"/>
            <p:cNvSpPr>
              <a:spLocks noChangeArrowheads="1"/>
            </p:cNvSpPr>
            <p:nvPr/>
          </p:nvSpPr>
          <p:spPr bwMode="auto">
            <a:xfrm>
              <a:off x="3070" y="4174"/>
              <a:ext cx="253" cy="198"/>
            </a:xfrm>
            <a:prstGeom prst="rect">
              <a:avLst/>
            </a:prstGeom>
            <a:solidFill>
              <a:srgbClr val="CCECFF"/>
            </a:solidFill>
            <a:ln w="9525" algn="ctr">
              <a:solidFill>
                <a:schemeClr val="tx2"/>
              </a:solidFill>
              <a:miter lim="800000"/>
              <a:headEnd/>
              <a:tailEnd/>
            </a:ln>
          </p:spPr>
          <p:txBody>
            <a:bodyPr wrap="none" anchor="ctr"/>
            <a:lstStyle/>
            <a:p>
              <a:pPr algn="ctr" eaLnBrk="0" hangingPunct="0"/>
              <a:endParaRPr lang="en-US"/>
            </a:p>
          </p:txBody>
        </p:sp>
        <p:pic>
          <p:nvPicPr>
            <p:cNvPr id="82977" name="Picture 82" descr="12316853131086947038mekonee_29_ladybugsvghi"/>
            <p:cNvPicPr>
              <a:picLocks noChangeAspect="1" noChangeArrowheads="1"/>
            </p:cNvPicPr>
            <p:nvPr/>
          </p:nvPicPr>
          <p:blipFill>
            <a:blip r:embed="rId8" cstate="print"/>
            <a:srcRect/>
            <a:stretch>
              <a:fillRect/>
            </a:stretch>
          </p:blipFill>
          <p:spPr bwMode="auto">
            <a:xfrm>
              <a:off x="3082" y="4147"/>
              <a:ext cx="209" cy="222"/>
            </a:xfrm>
            <a:prstGeom prst="rect">
              <a:avLst/>
            </a:prstGeom>
            <a:noFill/>
            <a:ln w="9525">
              <a:noFill/>
              <a:miter lim="800000"/>
              <a:headEnd/>
              <a:tailEnd/>
            </a:ln>
          </p:spPr>
        </p:pic>
        <p:pic>
          <p:nvPicPr>
            <p:cNvPr id="82978" name="Picture 83" descr="1206564626633666494sarxos_Magnifying_Glass"/>
            <p:cNvPicPr>
              <a:picLocks noChangeAspect="1" noChangeArrowheads="1"/>
            </p:cNvPicPr>
            <p:nvPr/>
          </p:nvPicPr>
          <p:blipFill>
            <a:blip r:embed="rId9" cstate="print"/>
            <a:srcRect/>
            <a:stretch>
              <a:fillRect/>
            </a:stretch>
          </p:blipFill>
          <p:spPr bwMode="auto">
            <a:xfrm>
              <a:off x="2941" y="4106"/>
              <a:ext cx="637" cy="603"/>
            </a:xfrm>
            <a:prstGeom prst="rect">
              <a:avLst/>
            </a:prstGeom>
            <a:noFill/>
            <a:ln w="9525">
              <a:noFill/>
              <a:miter lim="800000"/>
              <a:headEnd/>
              <a:tailEnd/>
            </a:ln>
          </p:spPr>
        </p:pic>
        <p:cxnSp>
          <p:nvCxnSpPr>
            <p:cNvPr id="82979" name="AutoShape 84"/>
            <p:cNvCxnSpPr>
              <a:cxnSpLocks noChangeShapeType="1"/>
              <a:stCxn id="82976" idx="2"/>
              <a:endCxn id="82972" idx="0"/>
            </p:cNvCxnSpPr>
            <p:nvPr/>
          </p:nvCxnSpPr>
          <p:spPr bwMode="auto">
            <a:xfrm rot="5400000">
              <a:off x="2715" y="4071"/>
              <a:ext cx="181" cy="783"/>
            </a:xfrm>
            <a:prstGeom prst="bentConnector3">
              <a:avLst>
                <a:gd name="adj1" fmla="val 49722"/>
              </a:avLst>
            </a:prstGeom>
            <a:noFill/>
            <a:ln w="9525">
              <a:solidFill>
                <a:schemeClr val="tx2"/>
              </a:solidFill>
              <a:miter lim="800000"/>
              <a:headEnd/>
              <a:tailEnd/>
            </a:ln>
          </p:spPr>
        </p:cxnSp>
        <p:cxnSp>
          <p:nvCxnSpPr>
            <p:cNvPr id="82980" name="AutoShape 85"/>
            <p:cNvCxnSpPr>
              <a:cxnSpLocks noChangeShapeType="1"/>
              <a:stCxn id="82971" idx="2"/>
              <a:endCxn id="82973" idx="0"/>
            </p:cNvCxnSpPr>
            <p:nvPr/>
          </p:nvCxnSpPr>
          <p:spPr bwMode="auto">
            <a:xfrm rot="16200000" flipH="1">
              <a:off x="2553" y="4399"/>
              <a:ext cx="174" cy="133"/>
            </a:xfrm>
            <a:prstGeom prst="bentConnector3">
              <a:avLst>
                <a:gd name="adj1" fmla="val 50000"/>
              </a:avLst>
            </a:prstGeom>
            <a:noFill/>
            <a:ln w="9525">
              <a:solidFill>
                <a:schemeClr val="tx2"/>
              </a:solidFill>
              <a:miter lim="800000"/>
              <a:headEnd/>
              <a:tailEnd/>
            </a:ln>
          </p:spPr>
        </p:cxnSp>
        <p:cxnSp>
          <p:nvCxnSpPr>
            <p:cNvPr id="82981" name="AutoShape 86"/>
            <p:cNvCxnSpPr>
              <a:cxnSpLocks noChangeShapeType="1"/>
              <a:stCxn id="82971" idx="2"/>
              <a:endCxn id="82974" idx="0"/>
            </p:cNvCxnSpPr>
            <p:nvPr/>
          </p:nvCxnSpPr>
          <p:spPr bwMode="auto">
            <a:xfrm rot="16200000" flipH="1">
              <a:off x="2695" y="4257"/>
              <a:ext cx="174" cy="417"/>
            </a:xfrm>
            <a:prstGeom prst="bentConnector3">
              <a:avLst>
                <a:gd name="adj1" fmla="val 50000"/>
              </a:avLst>
            </a:prstGeom>
            <a:noFill/>
            <a:ln w="9525">
              <a:solidFill>
                <a:schemeClr val="tx2"/>
              </a:solidFill>
              <a:miter lim="800000"/>
              <a:headEnd/>
              <a:tailEnd/>
            </a:ln>
          </p:spPr>
        </p:cxnSp>
        <p:cxnSp>
          <p:nvCxnSpPr>
            <p:cNvPr id="82982" name="AutoShape 87"/>
            <p:cNvCxnSpPr>
              <a:cxnSpLocks noChangeShapeType="1"/>
              <a:stCxn id="82976" idx="2"/>
              <a:endCxn id="82975" idx="0"/>
            </p:cNvCxnSpPr>
            <p:nvPr/>
          </p:nvCxnSpPr>
          <p:spPr bwMode="auto">
            <a:xfrm rot="16200000" flipH="1">
              <a:off x="3149" y="4420"/>
              <a:ext cx="181" cy="85"/>
            </a:xfrm>
            <a:prstGeom prst="bentConnector3">
              <a:avLst>
                <a:gd name="adj1" fmla="val 49722"/>
              </a:avLst>
            </a:prstGeom>
            <a:noFill/>
            <a:ln w="9525">
              <a:solidFill>
                <a:schemeClr val="tx2"/>
              </a:solidFill>
              <a:miter lim="800000"/>
              <a:headEnd/>
              <a:tailEnd/>
            </a:ln>
          </p:spPr>
        </p:cxnSp>
        <p:sp>
          <p:nvSpPr>
            <p:cNvPr id="82983" name="Text Box 88"/>
            <p:cNvSpPr txBox="1">
              <a:spLocks noChangeArrowheads="1"/>
            </p:cNvSpPr>
            <p:nvPr/>
          </p:nvSpPr>
          <p:spPr bwMode="auto">
            <a:xfrm>
              <a:off x="2373" y="3949"/>
              <a:ext cx="1094" cy="178"/>
            </a:xfrm>
            <a:prstGeom prst="rect">
              <a:avLst/>
            </a:prstGeom>
            <a:noFill/>
            <a:ln w="9525" algn="ctr">
              <a:noFill/>
              <a:miter lim="800000"/>
              <a:headEnd/>
              <a:tailEnd/>
            </a:ln>
          </p:spPr>
          <p:txBody>
            <a:bodyPr wrap="none">
              <a:spAutoFit/>
            </a:bodyPr>
            <a:lstStyle/>
            <a:p>
              <a:pPr algn="ctr" eaLnBrk="0" hangingPunct="0"/>
              <a:r>
                <a:rPr lang="en-US" b="1" dirty="0" smtClean="0">
                  <a:solidFill>
                    <a:schemeClr val="tx2"/>
                  </a:solidFill>
                </a:rPr>
                <a:t>System Verification</a:t>
              </a:r>
              <a:endParaRPr lang="en-US" b="1" dirty="0">
                <a:solidFill>
                  <a:schemeClr val="tx2"/>
                </a:solidFill>
              </a:endParaRPr>
            </a:p>
          </p:txBody>
        </p:sp>
      </p:grpSp>
      <p:sp>
        <p:nvSpPr>
          <p:cNvPr id="73" name="Content Placeholder 5"/>
          <p:cNvSpPr txBox="1">
            <a:spLocks/>
          </p:cNvSpPr>
          <p:nvPr/>
        </p:nvSpPr>
        <p:spPr bwMode="auto">
          <a:xfrm>
            <a:off x="350838" y="4826000"/>
            <a:ext cx="8331200" cy="148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85000" lnSpcReduction="20000"/>
          </a:bodyPr>
          <a:lstStyle/>
          <a:p>
            <a:pPr marL="342900" marR="0" lvl="0" indent="-342900" algn="l" defTabSz="914400" rtl="0" eaLnBrk="1" fontAlgn="base" latinLnBrk="0" hangingPunct="1">
              <a:lnSpc>
                <a:spcPct val="100000"/>
              </a:lnSpc>
              <a:spcBef>
                <a:spcPct val="20000"/>
              </a:spcBef>
              <a:spcAft>
                <a:spcPct val="0"/>
              </a:spcAft>
              <a:buClr>
                <a:srgbClr val="003399"/>
              </a:buClr>
              <a:buSzPct val="75000"/>
              <a:buFont typeface="Wingdings" pitchFamily="2" charset="2"/>
              <a:buChar char="n"/>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Qsys is Altera’s design environment</a:t>
            </a:r>
            <a:r>
              <a:rPr kumimoji="0" lang="en-US" sz="2800" b="0" i="0" u="none" strike="noStrike" kern="0" cap="none" spc="0" normalizeH="0" noProof="0" dirty="0" smtClean="0">
                <a:ln>
                  <a:noFill/>
                </a:ln>
                <a:solidFill>
                  <a:schemeClr val="tx1"/>
                </a:solidFill>
                <a:effectLst/>
                <a:uLnTx/>
                <a:uFillTx/>
                <a:latin typeface="+mn-lt"/>
                <a:ea typeface="+mn-ea"/>
                <a:cs typeface="+mn-cs"/>
              </a:rPr>
              <a:t> </a:t>
            </a:r>
            <a:r>
              <a:rPr kumimoji="0" lang="en-US" sz="2800" b="0" i="0" u="none" strike="noStrike" kern="0" cap="none" spc="0" normalizeH="0" baseline="0" noProof="0" dirty="0" smtClean="0">
                <a:ln>
                  <a:noFill/>
                </a:ln>
                <a:solidFill>
                  <a:schemeClr val="tx1"/>
                </a:solidFill>
                <a:effectLst/>
                <a:uLnTx/>
                <a:uFillTx/>
                <a:latin typeface="+mn-lt"/>
                <a:ea typeface="+mn-ea"/>
                <a:cs typeface="+mn-cs"/>
              </a:rPr>
              <a:t>for</a:t>
            </a:r>
          </a:p>
          <a:p>
            <a:pPr marL="742950" marR="0" lvl="1" indent="-285750" algn="l" defTabSz="914400" rtl="0" eaLnBrk="1" fontAlgn="base" latinLnBrk="0" hangingPunct="1">
              <a:lnSpc>
                <a:spcPct val="100000"/>
              </a:lnSpc>
              <a:spcBef>
                <a:spcPct val="20000"/>
              </a:spcBef>
              <a:spcAft>
                <a:spcPct val="0"/>
              </a:spcAft>
              <a:buClr>
                <a:srgbClr val="003399"/>
              </a:buClr>
              <a:buSzPct val="90000"/>
              <a:buFont typeface="Symbol" pitchFamily="18" charset="2"/>
              <a:buChar char="-"/>
              <a:tabLst/>
              <a:defRPr/>
            </a:pPr>
            <a:r>
              <a:rPr kumimoji="0" lang="en-US" sz="2000" b="0" i="0" u="none" strike="noStrike" kern="0" cap="none" spc="0" normalizeH="0" baseline="0" noProof="0" dirty="0" smtClean="0">
                <a:ln>
                  <a:noFill/>
                </a:ln>
                <a:solidFill>
                  <a:schemeClr val="tx1"/>
                </a:solidFill>
                <a:effectLst/>
                <a:uLnTx/>
                <a:uFillTx/>
                <a:latin typeface="+mn-lt"/>
              </a:rPr>
              <a:t>Deployment of IP</a:t>
            </a:r>
          </a:p>
          <a:p>
            <a:pPr marL="742950" marR="0" lvl="1" indent="-285750" algn="l" defTabSz="914400" rtl="0" eaLnBrk="1" fontAlgn="base" latinLnBrk="0" hangingPunct="1">
              <a:lnSpc>
                <a:spcPct val="100000"/>
              </a:lnSpc>
              <a:spcBef>
                <a:spcPct val="20000"/>
              </a:spcBef>
              <a:spcAft>
                <a:spcPct val="0"/>
              </a:spcAft>
              <a:buClr>
                <a:srgbClr val="003399"/>
              </a:buClr>
              <a:buSzPct val="90000"/>
              <a:buFont typeface="Symbol" pitchFamily="18" charset="2"/>
              <a:buChar char="-"/>
              <a:tabLst/>
              <a:defRPr/>
            </a:pPr>
            <a:r>
              <a:rPr kumimoji="0" lang="en-US" sz="2000" b="0" i="0" u="none" strike="noStrike" kern="0" cap="none" spc="0" normalizeH="0" baseline="0" noProof="0" dirty="0" smtClean="0">
                <a:ln>
                  <a:noFill/>
                </a:ln>
                <a:solidFill>
                  <a:schemeClr val="tx1"/>
                </a:solidFill>
                <a:effectLst/>
                <a:uLnTx/>
                <a:uFillTx/>
                <a:latin typeface="+mn-lt"/>
              </a:rPr>
              <a:t>Deployment of reference designs and example designs</a:t>
            </a:r>
          </a:p>
          <a:p>
            <a:pPr marL="742950" marR="0" lvl="1" indent="-285750" algn="l" defTabSz="914400" rtl="0" eaLnBrk="1" fontAlgn="base" latinLnBrk="0" hangingPunct="1">
              <a:lnSpc>
                <a:spcPct val="100000"/>
              </a:lnSpc>
              <a:spcBef>
                <a:spcPct val="20000"/>
              </a:spcBef>
              <a:spcAft>
                <a:spcPct val="0"/>
              </a:spcAft>
              <a:buClr>
                <a:srgbClr val="003399"/>
              </a:buClr>
              <a:buSzPct val="90000"/>
              <a:buFont typeface="Symbol" pitchFamily="18" charset="2"/>
              <a:buChar char="-"/>
              <a:tabLst/>
              <a:defRPr/>
            </a:pPr>
            <a:r>
              <a:rPr kumimoji="0" lang="en-US" sz="2000" b="0" i="0" u="none" strike="noStrike" kern="0" cap="none" spc="0" normalizeH="0" baseline="0" noProof="0" dirty="0" smtClean="0">
                <a:ln>
                  <a:noFill/>
                </a:ln>
                <a:solidFill>
                  <a:schemeClr val="tx1"/>
                </a:solidFill>
                <a:effectLst/>
                <a:uLnTx/>
                <a:uFillTx/>
                <a:latin typeface="+mn-lt"/>
              </a:rPr>
              <a:t>Development platform for Altera custom solutions </a:t>
            </a:r>
          </a:p>
          <a:p>
            <a:pPr marL="742950" marR="0" lvl="1" indent="-285750" algn="l" defTabSz="914400" rtl="0" eaLnBrk="1" fontAlgn="base" latinLnBrk="0" hangingPunct="1">
              <a:lnSpc>
                <a:spcPct val="100000"/>
              </a:lnSpc>
              <a:spcBef>
                <a:spcPct val="20000"/>
              </a:spcBef>
              <a:spcAft>
                <a:spcPct val="0"/>
              </a:spcAft>
              <a:buClr>
                <a:srgbClr val="003399"/>
              </a:buClr>
              <a:buSzPct val="90000"/>
              <a:buFont typeface="Symbol" pitchFamily="18" charset="2"/>
              <a:buChar char="-"/>
              <a:tabLst/>
              <a:defRPr/>
            </a:pPr>
            <a:r>
              <a:rPr kumimoji="0" lang="en-US" sz="2000" b="0" i="0" u="none" strike="noStrike" kern="0" cap="none" spc="0" normalizeH="0" baseline="0" noProof="0" dirty="0" smtClean="0">
                <a:ln>
                  <a:noFill/>
                </a:ln>
                <a:solidFill>
                  <a:schemeClr val="tx1"/>
                </a:solidFill>
                <a:effectLst/>
                <a:uLnTx/>
                <a:uFillTx/>
                <a:latin typeface="+mn-lt"/>
              </a:rPr>
              <a:t>Design platform for customers to quickly create system designs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Qsys User Interface</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E735FB9-4BF8-4052-AAC8-6A6D1B6327AA}" type="slidenum">
              <a:rPr lang="en-US" smtClean="0"/>
              <a:pPr>
                <a:defRPr/>
              </a:pPr>
              <a:t>5</a:t>
            </a:fld>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242888" y="1052513"/>
            <a:ext cx="8658225" cy="5210175"/>
          </a:xfrm>
          <a:prstGeom prst="rect">
            <a:avLst/>
          </a:prstGeom>
          <a:noFill/>
          <a:ln w="9525">
            <a:noFill/>
            <a:miter lim="800000"/>
            <a:headEnd/>
            <a:tailEnd/>
          </a:ln>
        </p:spPr>
      </p:pic>
      <p:cxnSp>
        <p:nvCxnSpPr>
          <p:cNvPr id="7" name="Straight Arrow Connector 12"/>
          <p:cNvCxnSpPr>
            <a:cxnSpLocks noChangeShapeType="1"/>
          </p:cNvCxnSpPr>
          <p:nvPr/>
        </p:nvCxnSpPr>
        <p:spPr bwMode="auto">
          <a:xfrm rot="10800000">
            <a:off x="1553961" y="5371960"/>
            <a:ext cx="989013" cy="371475"/>
          </a:xfrm>
          <a:prstGeom prst="straightConnector1">
            <a:avLst/>
          </a:prstGeom>
          <a:noFill/>
          <a:ln w="31750" algn="ctr">
            <a:solidFill>
              <a:srgbClr val="CC0000"/>
            </a:solidFill>
            <a:round/>
            <a:headEnd type="none" w="med" len="med"/>
            <a:tailEnd type="triangle" w="med" len="med"/>
          </a:ln>
        </p:spPr>
      </p:cxnSp>
      <p:sp>
        <p:nvSpPr>
          <p:cNvPr id="8" name="TextBox 7"/>
          <p:cNvSpPr txBox="1">
            <a:spLocks noChangeArrowheads="1"/>
          </p:cNvSpPr>
          <p:nvPr/>
        </p:nvSpPr>
        <p:spPr bwMode="auto">
          <a:xfrm>
            <a:off x="2515984" y="5528441"/>
            <a:ext cx="2907166" cy="369332"/>
          </a:xfrm>
          <a:prstGeom prst="rect">
            <a:avLst/>
          </a:prstGeom>
          <a:solidFill>
            <a:srgbClr val="0070C0"/>
          </a:solidFill>
          <a:ln>
            <a:noFill/>
            <a:headEnd/>
            <a:tailEnd/>
          </a:ln>
        </p:spPr>
        <p:style>
          <a:lnRef idx="3">
            <a:schemeClr val="lt1"/>
          </a:lnRef>
          <a:fillRef idx="1">
            <a:schemeClr val="accent1"/>
          </a:fillRef>
          <a:effectRef idx="1">
            <a:schemeClr val="accent1"/>
          </a:effectRef>
          <a:fontRef idx="minor">
            <a:schemeClr val="lt1"/>
          </a:fontRef>
        </p:style>
        <p:txBody>
          <a:bodyPr wrap="square">
            <a:spAutoFit/>
          </a:bodyPr>
          <a:lstStyle/>
          <a:p>
            <a:pPr algn="ctr" eaLnBrk="0" hangingPunct="0">
              <a:defRPr/>
            </a:pPr>
            <a:r>
              <a:rPr lang="en-US" b="1" dirty="0">
                <a:solidFill>
                  <a:schemeClr val="bg1"/>
                </a:solidFill>
                <a:latin typeface="Calibri" pitchFamily="34" charset="0"/>
              </a:rPr>
              <a:t>Improved Validation Display</a:t>
            </a:r>
          </a:p>
        </p:txBody>
      </p:sp>
      <p:cxnSp>
        <p:nvCxnSpPr>
          <p:cNvPr id="9" name="Straight Arrow Connector 18"/>
          <p:cNvCxnSpPr>
            <a:cxnSpLocks noChangeShapeType="1"/>
          </p:cNvCxnSpPr>
          <p:nvPr/>
        </p:nvCxnSpPr>
        <p:spPr bwMode="auto">
          <a:xfrm rot="16200000" flipV="1">
            <a:off x="5831839" y="2456730"/>
            <a:ext cx="942975" cy="457200"/>
          </a:xfrm>
          <a:prstGeom prst="straightConnector1">
            <a:avLst/>
          </a:prstGeom>
          <a:noFill/>
          <a:ln w="31750" algn="ctr">
            <a:solidFill>
              <a:srgbClr val="CC0000"/>
            </a:solidFill>
            <a:round/>
            <a:headEnd type="none" w="med" len="med"/>
            <a:tailEnd type="triangle" w="med" len="med"/>
          </a:ln>
        </p:spPr>
      </p:cxnSp>
      <p:cxnSp>
        <p:nvCxnSpPr>
          <p:cNvPr id="10" name="Straight Arrow Connector 22"/>
          <p:cNvCxnSpPr>
            <a:cxnSpLocks noChangeShapeType="1"/>
            <a:stCxn id="11" idx="1"/>
          </p:cNvCxnSpPr>
          <p:nvPr/>
        </p:nvCxnSpPr>
        <p:spPr bwMode="auto">
          <a:xfrm rot="10800000">
            <a:off x="4800600" y="2130137"/>
            <a:ext cx="1455100" cy="1354613"/>
          </a:xfrm>
          <a:prstGeom prst="straightConnector1">
            <a:avLst/>
          </a:prstGeom>
          <a:noFill/>
          <a:ln w="31750" algn="ctr">
            <a:solidFill>
              <a:srgbClr val="CC0000"/>
            </a:solidFill>
            <a:round/>
            <a:headEnd type="none" w="med" len="med"/>
            <a:tailEnd type="triangle" w="med" len="med"/>
          </a:ln>
        </p:spPr>
      </p:cxnSp>
      <p:sp>
        <p:nvSpPr>
          <p:cNvPr id="11" name="TextBox 15"/>
          <p:cNvSpPr txBox="1">
            <a:spLocks noChangeArrowheads="1"/>
          </p:cNvSpPr>
          <p:nvPr/>
        </p:nvSpPr>
        <p:spPr bwMode="auto">
          <a:xfrm>
            <a:off x="6255700" y="3161583"/>
            <a:ext cx="2093220" cy="646331"/>
          </a:xfrm>
          <a:prstGeom prst="rect">
            <a:avLst/>
          </a:prstGeom>
          <a:solidFill>
            <a:srgbClr val="0070C0"/>
          </a:solidFill>
          <a:ln>
            <a:noFill/>
            <a:headEnd/>
            <a:tailEnd/>
          </a:ln>
        </p:spPr>
        <p:style>
          <a:lnRef idx="3">
            <a:schemeClr val="lt1"/>
          </a:lnRef>
          <a:fillRef idx="1">
            <a:schemeClr val="accent1"/>
          </a:fillRef>
          <a:effectRef idx="1">
            <a:schemeClr val="accent1"/>
          </a:effectRef>
          <a:fontRef idx="minor">
            <a:schemeClr val="lt1"/>
          </a:fontRef>
        </p:style>
        <p:txBody>
          <a:bodyPr wrap="square">
            <a:spAutoFit/>
          </a:bodyPr>
          <a:lstStyle/>
          <a:p>
            <a:pPr algn="ctr" eaLnBrk="0" hangingPunct="0">
              <a:defRPr/>
            </a:pPr>
            <a:r>
              <a:rPr lang="en-US" b="1" dirty="0">
                <a:solidFill>
                  <a:schemeClr val="bg1"/>
                </a:solidFill>
                <a:latin typeface="Calibri" pitchFamily="34" charset="0"/>
              </a:rPr>
              <a:t>Interfaces Exported</a:t>
            </a:r>
          </a:p>
          <a:p>
            <a:pPr algn="ctr" eaLnBrk="0" hangingPunct="0">
              <a:defRPr/>
            </a:pPr>
            <a:r>
              <a:rPr lang="en-US" b="1" dirty="0">
                <a:solidFill>
                  <a:schemeClr val="bg1"/>
                </a:solidFill>
                <a:latin typeface="Calibri" pitchFamily="34" charset="0"/>
              </a:rPr>
              <a:t>for Hierarchy</a:t>
            </a:r>
          </a:p>
        </p:txBody>
      </p:sp>
      <p:cxnSp>
        <p:nvCxnSpPr>
          <p:cNvPr id="13" name="Straight Arrow Connector 20"/>
          <p:cNvCxnSpPr>
            <a:cxnSpLocks noChangeShapeType="1"/>
          </p:cNvCxnSpPr>
          <p:nvPr/>
        </p:nvCxnSpPr>
        <p:spPr bwMode="auto">
          <a:xfrm rot="16200000" flipV="1">
            <a:off x="2280805" y="3631623"/>
            <a:ext cx="509154" cy="145472"/>
          </a:xfrm>
          <a:prstGeom prst="straightConnector1">
            <a:avLst/>
          </a:prstGeom>
          <a:noFill/>
          <a:ln w="31750" algn="ctr">
            <a:solidFill>
              <a:srgbClr val="CC0000"/>
            </a:solidFill>
            <a:round/>
            <a:headEnd type="none" w="med" len="med"/>
            <a:tailEnd type="triangle" w="med" len="med"/>
          </a:ln>
        </p:spPr>
      </p:cxnSp>
      <p:sp>
        <p:nvSpPr>
          <p:cNvPr id="15" name="TextBox 25"/>
          <p:cNvSpPr txBox="1">
            <a:spLocks noChangeArrowheads="1"/>
          </p:cNvSpPr>
          <p:nvPr/>
        </p:nvSpPr>
        <p:spPr bwMode="auto">
          <a:xfrm>
            <a:off x="2447289" y="3917703"/>
            <a:ext cx="1249707" cy="338554"/>
          </a:xfrm>
          <a:prstGeom prst="rect">
            <a:avLst/>
          </a:prstGeom>
          <a:solidFill>
            <a:srgbClr val="0070C0"/>
          </a:solidFill>
          <a:ln>
            <a:noFill/>
            <a:headEnd/>
            <a:tailEnd/>
          </a:ln>
        </p:spPr>
        <p:style>
          <a:lnRef idx="3">
            <a:schemeClr val="lt1"/>
          </a:lnRef>
          <a:fillRef idx="1">
            <a:schemeClr val="accent1"/>
          </a:fillRef>
          <a:effectRef idx="1">
            <a:schemeClr val="accent1"/>
          </a:effectRef>
          <a:fontRef idx="minor">
            <a:schemeClr val="lt1"/>
          </a:fontRef>
        </p:style>
        <p:txBody>
          <a:bodyPr wrap="square">
            <a:spAutoFit/>
          </a:bodyPr>
          <a:lstStyle/>
          <a:p>
            <a:pPr algn="ctr" eaLnBrk="0" hangingPunct="0">
              <a:defRPr/>
            </a:pPr>
            <a:r>
              <a:rPr lang="en-US" b="1" dirty="0" smtClean="0">
                <a:solidFill>
                  <a:schemeClr val="bg1"/>
                </a:solidFill>
                <a:latin typeface="Calibri" pitchFamily="34" charset="0"/>
              </a:rPr>
              <a:t>Toolbar</a:t>
            </a:r>
            <a:endParaRPr lang="en-US" b="1" dirty="0">
              <a:solidFill>
                <a:schemeClr val="bg1"/>
              </a:solidFill>
              <a:latin typeface="Calibri" pitchFamily="34" charset="0"/>
            </a:endParaRPr>
          </a:p>
        </p:txBody>
      </p:sp>
      <p:cxnSp>
        <p:nvCxnSpPr>
          <p:cNvPr id="23" name="Straight Arrow Connector 22"/>
          <p:cNvCxnSpPr>
            <a:cxnSpLocks noChangeShapeType="1"/>
          </p:cNvCxnSpPr>
          <p:nvPr/>
        </p:nvCxnSpPr>
        <p:spPr bwMode="auto">
          <a:xfrm rot="10800000" flipV="1">
            <a:off x="5205846" y="1215734"/>
            <a:ext cx="363687" cy="311729"/>
          </a:xfrm>
          <a:prstGeom prst="straightConnector1">
            <a:avLst/>
          </a:prstGeom>
          <a:noFill/>
          <a:ln w="31750" algn="ctr">
            <a:solidFill>
              <a:srgbClr val="CC0000"/>
            </a:solidFill>
            <a:round/>
            <a:headEnd type="none" w="med" len="med"/>
            <a:tailEnd type="triangle" w="med" len="med"/>
          </a:ln>
        </p:spPr>
      </p:cxnSp>
      <p:sp>
        <p:nvSpPr>
          <p:cNvPr id="22" name="TextBox 25"/>
          <p:cNvSpPr txBox="1">
            <a:spLocks noChangeArrowheads="1"/>
          </p:cNvSpPr>
          <p:nvPr/>
        </p:nvSpPr>
        <p:spPr bwMode="auto">
          <a:xfrm>
            <a:off x="5512608" y="914731"/>
            <a:ext cx="1249707" cy="338554"/>
          </a:xfrm>
          <a:prstGeom prst="rect">
            <a:avLst/>
          </a:prstGeom>
          <a:solidFill>
            <a:srgbClr val="0070C0"/>
          </a:solidFill>
          <a:ln>
            <a:noFill/>
            <a:headEnd/>
            <a:tailEnd/>
          </a:ln>
        </p:spPr>
        <p:style>
          <a:lnRef idx="3">
            <a:schemeClr val="lt1"/>
          </a:lnRef>
          <a:fillRef idx="1">
            <a:schemeClr val="accent1"/>
          </a:fillRef>
          <a:effectRef idx="1">
            <a:schemeClr val="accent1"/>
          </a:effectRef>
          <a:fontRef idx="minor">
            <a:schemeClr val="lt1"/>
          </a:fontRef>
        </p:style>
        <p:txBody>
          <a:bodyPr wrap="square">
            <a:spAutoFit/>
          </a:bodyPr>
          <a:lstStyle/>
          <a:p>
            <a:pPr algn="ctr" eaLnBrk="0" hangingPunct="0">
              <a:defRPr/>
            </a:pPr>
            <a:r>
              <a:rPr lang="en-US" b="1" dirty="0">
                <a:solidFill>
                  <a:schemeClr val="bg1"/>
                </a:solidFill>
                <a:latin typeface="Calibri" pitchFamily="34" charset="0"/>
              </a:rPr>
              <a:t>New </a:t>
            </a:r>
            <a:r>
              <a:rPr lang="en-US" b="1" dirty="0" smtClean="0">
                <a:solidFill>
                  <a:schemeClr val="bg1"/>
                </a:solidFill>
                <a:latin typeface="Calibri" pitchFamily="34" charset="0"/>
              </a:rPr>
              <a:t>Tabs</a:t>
            </a:r>
            <a:endParaRPr lang="en-US"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5"/>
          <p:cNvSpPr>
            <a:spLocks noGrp="1"/>
          </p:cNvSpPr>
          <p:nvPr>
            <p:ph type="title"/>
          </p:nvPr>
        </p:nvSpPr>
        <p:spPr/>
        <p:txBody>
          <a:bodyPr/>
          <a:lstStyle/>
          <a:p>
            <a:r>
              <a:rPr lang="en-US" dirty="0" smtClean="0"/>
              <a:t>Quartus II Software Integration</a:t>
            </a:r>
          </a:p>
        </p:txBody>
      </p:sp>
      <p:sp>
        <p:nvSpPr>
          <p:cNvPr id="89091" name="Text Placeholder 11"/>
          <p:cNvSpPr>
            <a:spLocks noGrp="1"/>
          </p:cNvSpPr>
          <p:nvPr>
            <p:ph idx="1"/>
          </p:nvPr>
        </p:nvSpPr>
        <p:spPr>
          <a:xfrm>
            <a:off x="350838" y="1082675"/>
            <a:ext cx="8331200" cy="4679950"/>
          </a:xfrm>
        </p:spPr>
        <p:txBody>
          <a:bodyPr/>
          <a:lstStyle/>
          <a:p>
            <a:r>
              <a:rPr lang="en-US" sz="2400" dirty="0" smtClean="0"/>
              <a:t>You can generate your system from within Qsys</a:t>
            </a:r>
          </a:p>
          <a:p>
            <a:pPr lvl="1"/>
            <a:r>
              <a:rPr lang="en-US" sz="1800" dirty="0" smtClean="0"/>
              <a:t>Use </a:t>
            </a:r>
            <a:r>
              <a:rPr lang="en-US" sz="1800" i="1" dirty="0" smtClean="0">
                <a:solidFill>
                  <a:schemeClr val="accent1"/>
                </a:solidFill>
              </a:rPr>
              <a:t>Generation</a:t>
            </a:r>
            <a:r>
              <a:rPr lang="en-US" sz="1800" dirty="0" smtClean="0"/>
              <a:t> tab to create your system’s synthesis HDL files</a:t>
            </a:r>
          </a:p>
          <a:p>
            <a:pPr lvl="1"/>
            <a:r>
              <a:rPr lang="en-US" sz="1800" dirty="0" smtClean="0"/>
              <a:t>Add the </a:t>
            </a:r>
            <a:r>
              <a:rPr lang="en-US" sz="1800" b="1" dirty="0" smtClean="0"/>
              <a:t>.</a:t>
            </a:r>
            <a:r>
              <a:rPr lang="en-US" sz="1800" b="1" dirty="0" err="1" smtClean="0"/>
              <a:t>qip</a:t>
            </a:r>
            <a:r>
              <a:rPr lang="en-US" sz="1800" b="1" dirty="0" smtClean="0"/>
              <a:t> </a:t>
            </a:r>
            <a:r>
              <a:rPr lang="en-US" sz="1800" dirty="0" smtClean="0"/>
              <a:t>file to your Quartus II project</a:t>
            </a:r>
          </a:p>
          <a:p>
            <a:pPr lvl="2"/>
            <a:r>
              <a:rPr lang="en-US" sz="1600" b="1" dirty="0" smtClean="0"/>
              <a:t>.</a:t>
            </a:r>
            <a:r>
              <a:rPr lang="en-US" sz="1600" b="1" dirty="0" err="1" smtClean="0"/>
              <a:t>qip</a:t>
            </a:r>
            <a:r>
              <a:rPr lang="en-US" sz="1600" b="1" dirty="0" smtClean="0"/>
              <a:t> </a:t>
            </a:r>
            <a:r>
              <a:rPr lang="en-US" sz="1600" dirty="0" smtClean="0"/>
              <a:t>file lists the generated HDL files</a:t>
            </a:r>
          </a:p>
        </p:txBody>
      </p:sp>
      <p:sp>
        <p:nvSpPr>
          <p:cNvPr id="89092" name="Slide Number Placeholder 4"/>
          <p:cNvSpPr>
            <a:spLocks noGrp="1"/>
          </p:cNvSpPr>
          <p:nvPr>
            <p:ph type="sldNum" sz="quarter" idx="10"/>
          </p:nvPr>
        </p:nvSpPr>
        <p:spPr>
          <a:noFill/>
        </p:spPr>
        <p:txBody>
          <a:bodyPr/>
          <a:lstStyle/>
          <a:p>
            <a:fld id="{85EF8438-3CF2-4B63-975F-0D32CAD56560}" type="slidenum">
              <a:rPr lang="en-US" smtClean="0">
                <a:cs typeface="Arial" charset="0"/>
              </a:rPr>
              <a:pPr/>
              <a:t>6</a:t>
            </a:fld>
            <a:endParaRPr lang="en-US" smtClean="0">
              <a:cs typeface="Arial" charset="0"/>
            </a:endParaRPr>
          </a:p>
        </p:txBody>
      </p:sp>
      <p:pic>
        <p:nvPicPr>
          <p:cNvPr id="1026" name="Picture 2"/>
          <p:cNvPicPr>
            <a:picLocks noChangeAspect="1" noChangeArrowheads="1"/>
          </p:cNvPicPr>
          <p:nvPr/>
        </p:nvPicPr>
        <p:blipFill>
          <a:blip r:embed="rId3" cstate="print"/>
          <a:srcRect/>
          <a:stretch>
            <a:fillRect/>
          </a:stretch>
        </p:blipFill>
        <p:spPr bwMode="auto">
          <a:xfrm>
            <a:off x="886691" y="2722611"/>
            <a:ext cx="7051964" cy="3403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3" name="Rectangle 3"/>
          <p:cNvSpPr>
            <a:spLocks noGrp="1" noChangeArrowheads="1"/>
          </p:cNvSpPr>
          <p:nvPr>
            <p:ph type="title"/>
          </p:nvPr>
        </p:nvSpPr>
        <p:spPr/>
        <p:txBody>
          <a:bodyPr/>
          <a:lstStyle/>
          <a:p>
            <a:r>
              <a:rPr lang="en-US" smtClean="0"/>
              <a:t>Component Editor</a:t>
            </a:r>
            <a:endParaRPr lang="en-US"/>
          </a:p>
        </p:txBody>
      </p:sp>
      <p:sp>
        <p:nvSpPr>
          <p:cNvPr id="296965" name="Rectangle 5"/>
          <p:cNvSpPr>
            <a:spLocks noGrp="1" noChangeArrowheads="1"/>
          </p:cNvSpPr>
          <p:nvPr>
            <p:ph idx="1"/>
          </p:nvPr>
        </p:nvSpPr>
        <p:spPr>
          <a:xfrm>
            <a:off x="350838" y="1030288"/>
            <a:ext cx="4832350" cy="4938712"/>
          </a:xfrm>
        </p:spPr>
        <p:txBody>
          <a:bodyPr>
            <a:noAutofit/>
          </a:bodyPr>
          <a:lstStyle/>
          <a:p>
            <a:pPr marL="228600" indent="-228600">
              <a:lnSpc>
                <a:spcPct val="90000"/>
              </a:lnSpc>
              <a:spcAft>
                <a:spcPct val="35000"/>
              </a:spcAft>
            </a:pPr>
            <a:r>
              <a:rPr lang="en-CA" altLang="ja-JP" sz="2000" dirty="0" smtClean="0">
                <a:ea typeface="MS PGothic" pitchFamily="34" charset="-128"/>
              </a:rPr>
              <a:t>Create reusable Qsys components</a:t>
            </a:r>
          </a:p>
          <a:p>
            <a:pPr marL="520700" lvl="1" indent="-177800">
              <a:lnSpc>
                <a:spcPct val="90000"/>
              </a:lnSpc>
              <a:spcAft>
                <a:spcPct val="35000"/>
              </a:spcAft>
            </a:pPr>
            <a:r>
              <a:rPr lang="en-US" altLang="ja-JP" sz="1600" dirty="0" smtClean="0">
                <a:ea typeface="MS PGothic" pitchFamily="34" charset="-128"/>
              </a:rPr>
              <a:t>Import HDL and associated files (e.g. *.sdc)</a:t>
            </a:r>
          </a:p>
          <a:p>
            <a:pPr marL="520700" lvl="1" indent="-177800">
              <a:lnSpc>
                <a:spcPct val="90000"/>
              </a:lnSpc>
              <a:spcAft>
                <a:spcPct val="35000"/>
              </a:spcAft>
            </a:pPr>
            <a:r>
              <a:rPr lang="en-US" altLang="ja-JP" sz="1600" dirty="0" smtClean="0">
                <a:ea typeface="MS PGothic" pitchFamily="34" charset="-128"/>
              </a:rPr>
              <a:t>Define interfaces and signals</a:t>
            </a:r>
          </a:p>
          <a:p>
            <a:pPr marL="520700" lvl="1" indent="-177800">
              <a:lnSpc>
                <a:spcPct val="90000"/>
              </a:lnSpc>
              <a:spcAft>
                <a:spcPct val="35000"/>
              </a:spcAft>
            </a:pPr>
            <a:r>
              <a:rPr lang="en-US" altLang="ja-JP" sz="1600" dirty="0" smtClean="0">
                <a:ea typeface="MS PGothic" pitchFamily="34" charset="-128"/>
              </a:rPr>
              <a:t>Specify parameters/generics</a:t>
            </a:r>
          </a:p>
          <a:p>
            <a:pPr marL="520700" lvl="1" indent="-177800">
              <a:lnSpc>
                <a:spcPct val="90000"/>
              </a:lnSpc>
              <a:spcAft>
                <a:spcPct val="35000"/>
              </a:spcAft>
            </a:pPr>
            <a:r>
              <a:rPr lang="en-US" altLang="ja-JP" sz="1600" dirty="0" smtClean="0">
                <a:ea typeface="MS PGothic" pitchFamily="34" charset="-128"/>
              </a:rPr>
              <a:t>Add simulation files</a:t>
            </a:r>
          </a:p>
          <a:p>
            <a:pPr marL="520700" lvl="1" indent="-177800">
              <a:lnSpc>
                <a:spcPct val="90000"/>
              </a:lnSpc>
              <a:spcAft>
                <a:spcPct val="35000"/>
              </a:spcAft>
            </a:pPr>
            <a:r>
              <a:rPr lang="en-US" altLang="ja-JP" sz="1600" dirty="0" smtClean="0">
                <a:ea typeface="MS PGothic" pitchFamily="34" charset="-128"/>
              </a:rPr>
              <a:t>Include datasheet or user guide</a:t>
            </a:r>
          </a:p>
          <a:p>
            <a:pPr marL="228600" indent="-228600">
              <a:lnSpc>
                <a:spcPct val="90000"/>
              </a:lnSpc>
              <a:spcAft>
                <a:spcPct val="10000"/>
              </a:spcAft>
            </a:pPr>
            <a:r>
              <a:rPr lang="en-CA" altLang="ja-JP" sz="2000" dirty="0" smtClean="0">
                <a:ea typeface="MS PGothic" pitchFamily="34" charset="-128"/>
              </a:rPr>
              <a:t>Benefits</a:t>
            </a:r>
          </a:p>
          <a:p>
            <a:pPr marL="520700" lvl="1" indent="-177800">
              <a:lnSpc>
                <a:spcPct val="90000"/>
              </a:lnSpc>
              <a:spcAft>
                <a:spcPct val="10000"/>
              </a:spcAft>
            </a:pPr>
            <a:r>
              <a:rPr lang="en-CA" altLang="ja-JP" sz="1600" dirty="0" smtClean="0">
                <a:ea typeface="MS PGothic" pitchFamily="34" charset="-128"/>
              </a:rPr>
              <a:t>Creates your own reusable custom components</a:t>
            </a:r>
          </a:p>
          <a:p>
            <a:pPr marL="863600" lvl="2">
              <a:lnSpc>
                <a:spcPct val="90000"/>
              </a:lnSpc>
              <a:spcAft>
                <a:spcPct val="30000"/>
              </a:spcAft>
            </a:pPr>
            <a:r>
              <a:rPr lang="en-CA" altLang="ja-JP" sz="1600" dirty="0" smtClean="0">
                <a:ea typeface="MS PGothic" pitchFamily="34" charset="-128"/>
              </a:rPr>
              <a:t>Includes Avalon interface templates</a:t>
            </a:r>
          </a:p>
          <a:p>
            <a:pPr marL="520700" lvl="1" indent="-177800">
              <a:lnSpc>
                <a:spcPct val="90000"/>
              </a:lnSpc>
              <a:spcAft>
                <a:spcPct val="35000"/>
              </a:spcAft>
            </a:pPr>
            <a:r>
              <a:rPr lang="en-CA" altLang="ja-JP" sz="1600" dirty="0" smtClean="0">
                <a:ea typeface="MS PGothic" pitchFamily="34" charset="-128"/>
              </a:rPr>
              <a:t>Validates user HDL design during import</a:t>
            </a:r>
          </a:p>
          <a:p>
            <a:pPr marL="520700" lvl="1" indent="-177800">
              <a:lnSpc>
                <a:spcPct val="90000"/>
              </a:lnSpc>
              <a:spcAft>
                <a:spcPct val="10000"/>
              </a:spcAft>
            </a:pPr>
            <a:r>
              <a:rPr lang="en-CA" altLang="ja-JP" sz="1600" dirty="0" smtClean="0">
                <a:ea typeface="MS PGothic" pitchFamily="34" charset="-128"/>
              </a:rPr>
              <a:t>Creates </a:t>
            </a:r>
            <a:r>
              <a:rPr lang="en-CA" altLang="ja-JP" sz="1600" dirty="0" err="1" smtClean="0">
                <a:ea typeface="MS PGothic" pitchFamily="34" charset="-128"/>
              </a:rPr>
              <a:t>parameterizeable</a:t>
            </a:r>
            <a:r>
              <a:rPr lang="en-CA" altLang="ja-JP" sz="1600" dirty="0" smtClean="0">
                <a:ea typeface="MS PGothic" pitchFamily="34" charset="-128"/>
              </a:rPr>
              <a:t> HDL components</a:t>
            </a:r>
          </a:p>
          <a:p>
            <a:pPr marL="863600" lvl="2">
              <a:lnSpc>
                <a:spcPct val="90000"/>
              </a:lnSpc>
              <a:spcAft>
                <a:spcPct val="30000"/>
              </a:spcAft>
            </a:pPr>
            <a:r>
              <a:rPr lang="en-CA" altLang="ja-JP" sz="1600" dirty="0" smtClean="0">
                <a:ea typeface="MS PGothic" pitchFamily="34" charset="-128"/>
              </a:rPr>
              <a:t>Based on </a:t>
            </a:r>
            <a:r>
              <a:rPr lang="en-CA" altLang="ja-JP" sz="1600" i="1" dirty="0" smtClean="0">
                <a:ea typeface="MS PGothic" pitchFamily="34" charset="-128"/>
              </a:rPr>
              <a:t>Generics </a:t>
            </a:r>
            <a:r>
              <a:rPr lang="en-CA" altLang="ja-JP" sz="1600" dirty="0" smtClean="0">
                <a:ea typeface="MS PGothic" pitchFamily="34" charset="-128"/>
              </a:rPr>
              <a:t>or </a:t>
            </a:r>
            <a:r>
              <a:rPr lang="en-CA" altLang="ja-JP" sz="1600" i="1" dirty="0" smtClean="0">
                <a:ea typeface="MS PGothic" pitchFamily="34" charset="-128"/>
              </a:rPr>
              <a:t>Parameters</a:t>
            </a:r>
            <a:r>
              <a:rPr lang="en-CA" altLang="ja-JP" sz="1600" dirty="0" smtClean="0">
                <a:ea typeface="MS PGothic" pitchFamily="34" charset="-128"/>
              </a:rPr>
              <a:t> in </a:t>
            </a:r>
            <a:br>
              <a:rPr lang="en-CA" altLang="ja-JP" sz="1600" dirty="0" smtClean="0">
                <a:ea typeface="MS PGothic" pitchFamily="34" charset="-128"/>
              </a:rPr>
            </a:br>
            <a:r>
              <a:rPr lang="en-CA" altLang="ja-JP" sz="1600" dirty="0" smtClean="0">
                <a:ea typeface="MS PGothic" pitchFamily="34" charset="-128"/>
              </a:rPr>
              <a:t>the VHDL or Verilog source code</a:t>
            </a:r>
          </a:p>
          <a:p>
            <a:pPr marL="520700" lvl="1" indent="-177800">
              <a:lnSpc>
                <a:spcPct val="90000"/>
              </a:lnSpc>
              <a:spcAft>
                <a:spcPct val="10000"/>
              </a:spcAft>
            </a:pPr>
            <a:r>
              <a:rPr lang="en-CA" altLang="ja-JP" sz="1600" dirty="0" smtClean="0">
                <a:ea typeface="MS PGothic" pitchFamily="34" charset="-128"/>
              </a:rPr>
              <a:t>Output is _hw.tcl: TCL script describing component and its interfaces</a:t>
            </a:r>
            <a:endParaRPr lang="en-US" sz="1600" dirty="0">
              <a:ea typeface="MS PGothic" pitchFamily="34" charset="-128"/>
            </a:endParaRPr>
          </a:p>
        </p:txBody>
      </p:sp>
      <p:grpSp>
        <p:nvGrpSpPr>
          <p:cNvPr id="2" name="Group 6"/>
          <p:cNvGrpSpPr/>
          <p:nvPr/>
        </p:nvGrpSpPr>
        <p:grpSpPr>
          <a:xfrm>
            <a:off x="5258764" y="1208572"/>
            <a:ext cx="3648982" cy="4950376"/>
            <a:chOff x="5258764" y="991402"/>
            <a:chExt cx="3648982" cy="4950376"/>
          </a:xfrm>
        </p:grpSpPr>
        <p:pic>
          <p:nvPicPr>
            <p:cNvPr id="5" name="Picture 2"/>
            <p:cNvPicPr>
              <a:picLocks noChangeAspect="1" noChangeArrowheads="1"/>
            </p:cNvPicPr>
            <p:nvPr/>
          </p:nvPicPr>
          <p:blipFill>
            <a:blip r:embed="rId3" cstate="print"/>
            <a:srcRect/>
            <a:stretch>
              <a:fillRect/>
            </a:stretch>
          </p:blipFill>
          <p:spPr bwMode="auto">
            <a:xfrm>
              <a:off x="5258764" y="991402"/>
              <a:ext cx="3648982" cy="4950376"/>
            </a:xfrm>
            <a:prstGeom prst="rect">
              <a:avLst/>
            </a:prstGeom>
            <a:noFill/>
            <a:ln w="9525">
              <a:noFill/>
              <a:miter lim="800000"/>
              <a:headEnd/>
              <a:tailEnd/>
            </a:ln>
          </p:spPr>
        </p:pic>
        <p:sp>
          <p:nvSpPr>
            <p:cNvPr id="6" name="Oval 5"/>
            <p:cNvSpPr/>
            <p:nvPr/>
          </p:nvSpPr>
          <p:spPr bwMode="auto">
            <a:xfrm>
              <a:off x="5419023" y="1068404"/>
              <a:ext cx="413886" cy="279133"/>
            </a:xfrm>
            <a:prstGeom prst="ellipse">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4"/>
          <p:cNvSpPr>
            <a:spLocks noGrp="1"/>
          </p:cNvSpPr>
          <p:nvPr>
            <p:ph type="sldNum" sz="quarter" idx="10"/>
          </p:nvPr>
        </p:nvSpPr>
        <p:spPr>
          <a:noFill/>
        </p:spPr>
        <p:txBody>
          <a:bodyPr/>
          <a:lstStyle/>
          <a:p>
            <a:fld id="{80107AC9-7020-4DA7-8C76-9C66EF39FA56}" type="slidenum">
              <a:rPr lang="en-US" smtClean="0"/>
              <a:pPr/>
              <a:t>8</a:t>
            </a:fld>
            <a:endParaRPr lang="en-US" smtClean="0"/>
          </a:p>
        </p:txBody>
      </p:sp>
      <p:sp>
        <p:nvSpPr>
          <p:cNvPr id="103427" name="Rectangle 2"/>
          <p:cNvSpPr>
            <a:spLocks noGrp="1" noChangeArrowheads="1"/>
          </p:cNvSpPr>
          <p:nvPr>
            <p:ph type="title"/>
          </p:nvPr>
        </p:nvSpPr>
        <p:spPr/>
        <p:txBody>
          <a:bodyPr/>
          <a:lstStyle/>
          <a:p>
            <a:r>
              <a:rPr lang="en-US" dirty="0" smtClean="0"/>
              <a:t>Data Sheet Document</a:t>
            </a:r>
          </a:p>
        </p:txBody>
      </p:sp>
      <p:sp>
        <p:nvSpPr>
          <p:cNvPr id="103428" name="Rectangle 3"/>
          <p:cNvSpPr>
            <a:spLocks noGrp="1" noChangeArrowheads="1"/>
          </p:cNvSpPr>
          <p:nvPr>
            <p:ph type="body" sz="half" idx="1"/>
          </p:nvPr>
        </p:nvSpPr>
        <p:spPr>
          <a:xfrm>
            <a:off x="350838" y="1216025"/>
            <a:ext cx="4089400" cy="5087938"/>
          </a:xfrm>
        </p:spPr>
        <p:txBody>
          <a:bodyPr/>
          <a:lstStyle/>
          <a:p>
            <a:r>
              <a:rPr lang="en-US" sz="2400" dirty="0" smtClean="0"/>
              <a:t>Generates an HTML document describing your Qsys system </a:t>
            </a:r>
          </a:p>
          <a:p>
            <a:pPr lvl="1"/>
            <a:r>
              <a:rPr lang="en-US" sz="1800" dirty="0" smtClean="0"/>
              <a:t>Similar to a processor data sheet</a:t>
            </a:r>
          </a:p>
          <a:p>
            <a:pPr lvl="1"/>
            <a:r>
              <a:rPr lang="en-US" sz="1800" dirty="0" smtClean="0"/>
              <a:t>Shows system connectivity and component parameters</a:t>
            </a:r>
          </a:p>
          <a:p>
            <a:pPr lvl="2">
              <a:buFont typeface="Wingdings" pitchFamily="2" charset="2"/>
              <a:buNone/>
            </a:pPr>
            <a:endParaRPr lang="en-US" sz="1600" dirty="0" smtClean="0"/>
          </a:p>
          <a:p>
            <a:r>
              <a:rPr lang="en-US" sz="2400" dirty="0" smtClean="0"/>
              <a:t>Benefits</a:t>
            </a:r>
          </a:p>
          <a:p>
            <a:pPr lvl="1"/>
            <a:r>
              <a:rPr lang="en-US" sz="1800" dirty="0" smtClean="0"/>
              <a:t>Eases design review process</a:t>
            </a:r>
          </a:p>
          <a:p>
            <a:pPr lvl="1"/>
            <a:r>
              <a:rPr lang="en-US" sz="1800" dirty="0" smtClean="0"/>
              <a:t>Serves as hand-off between hardware and software engineers</a:t>
            </a:r>
          </a:p>
        </p:txBody>
      </p:sp>
      <p:pic>
        <p:nvPicPr>
          <p:cNvPr id="2638852" name="Picture 4"/>
          <p:cNvPicPr>
            <a:picLocks noChangeAspect="1" noChangeArrowheads="1"/>
          </p:cNvPicPr>
          <p:nvPr/>
        </p:nvPicPr>
        <p:blipFill>
          <a:blip r:embed="rId3" cstate="print"/>
          <a:srcRect/>
          <a:stretch>
            <a:fillRect/>
          </a:stretch>
        </p:blipFill>
        <p:spPr bwMode="auto">
          <a:xfrm>
            <a:off x="4507773" y="1555167"/>
            <a:ext cx="3441700" cy="3216275"/>
          </a:xfrm>
          <a:prstGeom prst="rect">
            <a:avLst/>
          </a:prstGeom>
          <a:noFill/>
          <a:ln w="9525">
            <a:solidFill>
              <a:schemeClr val="tx1"/>
            </a:solidFill>
            <a:miter lim="800000"/>
            <a:headEnd/>
            <a:tailEnd/>
          </a:ln>
        </p:spPr>
      </p:pic>
      <p:pic>
        <p:nvPicPr>
          <p:cNvPr id="2638853" name="Picture 5"/>
          <p:cNvPicPr>
            <a:picLocks noChangeAspect="1" noChangeArrowheads="1"/>
          </p:cNvPicPr>
          <p:nvPr/>
        </p:nvPicPr>
        <p:blipFill>
          <a:blip r:embed="rId4" cstate="print"/>
          <a:srcRect/>
          <a:stretch>
            <a:fillRect/>
          </a:stretch>
        </p:blipFill>
        <p:spPr bwMode="auto">
          <a:xfrm>
            <a:off x="5572125" y="1155700"/>
            <a:ext cx="3219450" cy="3287713"/>
          </a:xfrm>
          <a:prstGeom prst="rect">
            <a:avLst/>
          </a:prstGeom>
          <a:noFill/>
          <a:ln w="9525">
            <a:solidFill>
              <a:schemeClr val="tx1"/>
            </a:solidFill>
            <a:miter lim="800000"/>
            <a:headEnd/>
            <a:tailEnd/>
          </a:ln>
        </p:spPr>
      </p:pic>
      <p:pic>
        <p:nvPicPr>
          <p:cNvPr id="2638854" name="Picture 6"/>
          <p:cNvPicPr>
            <a:picLocks noChangeAspect="1" noChangeArrowheads="1"/>
          </p:cNvPicPr>
          <p:nvPr/>
        </p:nvPicPr>
        <p:blipFill>
          <a:blip r:embed="rId5" cstate="print"/>
          <a:srcRect/>
          <a:stretch>
            <a:fillRect/>
          </a:stretch>
        </p:blipFill>
        <p:spPr bwMode="auto">
          <a:xfrm>
            <a:off x="5356225" y="3375025"/>
            <a:ext cx="3487738" cy="256857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System Inspector</a:t>
            </a:r>
            <a:endParaRPr lang="en-US" dirty="0"/>
          </a:p>
        </p:txBody>
      </p:sp>
      <p:sp>
        <p:nvSpPr>
          <p:cNvPr id="3" name="Content Placeholder 2"/>
          <p:cNvSpPr>
            <a:spLocks noGrp="1"/>
          </p:cNvSpPr>
          <p:nvPr>
            <p:ph idx="1"/>
          </p:nvPr>
        </p:nvSpPr>
        <p:spPr/>
        <p:txBody>
          <a:bodyPr>
            <a:normAutofit/>
          </a:bodyPr>
          <a:lstStyle/>
          <a:p>
            <a:r>
              <a:rPr lang="en-US" sz="2000" dirty="0" smtClean="0"/>
              <a:t>Use </a:t>
            </a:r>
            <a:r>
              <a:rPr lang="en-US" sz="2000" i="1" dirty="0" smtClean="0">
                <a:solidFill>
                  <a:schemeClr val="accent1"/>
                </a:solidFill>
              </a:rPr>
              <a:t>System Inspector </a:t>
            </a:r>
            <a:r>
              <a:rPr lang="en-US" sz="2000" dirty="0" smtClean="0"/>
              <a:t>to examine the details of the design blocks in the system</a:t>
            </a:r>
          </a:p>
          <a:p>
            <a:pPr lvl="1"/>
            <a:r>
              <a:rPr lang="en-US" sz="1600" dirty="0" smtClean="0"/>
              <a:t>Displays details on components in your design</a:t>
            </a:r>
          </a:p>
          <a:p>
            <a:pPr lvl="1"/>
            <a:r>
              <a:rPr lang="en-US" sz="1600" dirty="0" smtClean="0"/>
              <a:t>Can edit component parameters of your system</a:t>
            </a:r>
          </a:p>
        </p:txBody>
      </p:sp>
      <p:sp>
        <p:nvSpPr>
          <p:cNvPr id="4" name="Slide Number Placeholder 3"/>
          <p:cNvSpPr>
            <a:spLocks noGrp="1"/>
          </p:cNvSpPr>
          <p:nvPr>
            <p:ph type="sldNum" sz="quarter" idx="10"/>
          </p:nvPr>
        </p:nvSpPr>
        <p:spPr/>
        <p:txBody>
          <a:bodyPr/>
          <a:lstStyle/>
          <a:p>
            <a:fld id="{69D53A51-940B-4228-AC9C-9628FAB00286}" type="slidenum">
              <a:rPr lang="en-US" smtClean="0"/>
              <a:pPr/>
              <a:t>9</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242401" y="2562219"/>
            <a:ext cx="4564438" cy="37263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default 14">
      <a:dk1>
        <a:srgbClr val="000000"/>
      </a:dk1>
      <a:lt1>
        <a:srgbClr val="FFFFFF"/>
      </a:lt1>
      <a:dk2>
        <a:srgbClr val="00319E"/>
      </a:dk2>
      <a:lt2>
        <a:srgbClr val="B2B2B2"/>
      </a:lt2>
      <a:accent1>
        <a:srgbClr val="4F8A10"/>
      </a:accent1>
      <a:accent2>
        <a:srgbClr val="00AEEF"/>
      </a:accent2>
      <a:accent3>
        <a:srgbClr val="FFFFFF"/>
      </a:accent3>
      <a:accent4>
        <a:srgbClr val="000000"/>
      </a:accent4>
      <a:accent5>
        <a:srgbClr val="B2C4AA"/>
      </a:accent5>
      <a:accent6>
        <a:srgbClr val="009DD9"/>
      </a:accent6>
      <a:hlink>
        <a:srgbClr val="30C1BE"/>
      </a:hlink>
      <a:folHlink>
        <a:srgbClr val="C10435"/>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003399"/>
        </a:dk2>
        <a:lt2>
          <a:srgbClr val="B2B2B2"/>
        </a:lt2>
        <a:accent1>
          <a:srgbClr val="00AC00"/>
        </a:accent1>
        <a:accent2>
          <a:srgbClr val="FFCC00"/>
        </a:accent2>
        <a:accent3>
          <a:srgbClr val="FFFFFF"/>
        </a:accent3>
        <a:accent4>
          <a:srgbClr val="000000"/>
        </a:accent4>
        <a:accent5>
          <a:srgbClr val="AAD2AA"/>
        </a:accent5>
        <a:accent6>
          <a:srgbClr val="E7B900"/>
        </a:accent6>
        <a:hlink>
          <a:srgbClr val="3399FF"/>
        </a:hlink>
        <a:folHlink>
          <a:srgbClr val="E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00267F"/>
        </a:dk2>
        <a:lt2>
          <a:srgbClr val="B2B2B2"/>
        </a:lt2>
        <a:accent1>
          <a:srgbClr val="4F8A10"/>
        </a:accent1>
        <a:accent2>
          <a:srgbClr val="FFF200"/>
        </a:accent2>
        <a:accent3>
          <a:srgbClr val="FFFFFF"/>
        </a:accent3>
        <a:accent4>
          <a:srgbClr val="000000"/>
        </a:accent4>
        <a:accent5>
          <a:srgbClr val="B2C4AA"/>
        </a:accent5>
        <a:accent6>
          <a:srgbClr val="E7DB00"/>
        </a:accent6>
        <a:hlink>
          <a:srgbClr val="00AEEF"/>
        </a:hlink>
        <a:folHlink>
          <a:srgbClr val="C10435"/>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00529B"/>
        </a:dk2>
        <a:lt2>
          <a:srgbClr val="B2B2B2"/>
        </a:lt2>
        <a:accent1>
          <a:srgbClr val="4F8A10"/>
        </a:accent1>
        <a:accent2>
          <a:srgbClr val="FFF200"/>
        </a:accent2>
        <a:accent3>
          <a:srgbClr val="FFFFFF"/>
        </a:accent3>
        <a:accent4>
          <a:srgbClr val="000000"/>
        </a:accent4>
        <a:accent5>
          <a:srgbClr val="B2C4AA"/>
        </a:accent5>
        <a:accent6>
          <a:srgbClr val="E7DB00"/>
        </a:accent6>
        <a:hlink>
          <a:srgbClr val="00AEEF"/>
        </a:hlink>
        <a:folHlink>
          <a:srgbClr val="C10435"/>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00267F"/>
        </a:dk2>
        <a:lt2>
          <a:srgbClr val="B2B2B2"/>
        </a:lt2>
        <a:accent1>
          <a:srgbClr val="4F8A10"/>
        </a:accent1>
        <a:accent2>
          <a:srgbClr val="30B6B4"/>
        </a:accent2>
        <a:accent3>
          <a:srgbClr val="FFFFFF"/>
        </a:accent3>
        <a:accent4>
          <a:srgbClr val="000000"/>
        </a:accent4>
        <a:accent5>
          <a:srgbClr val="B2C4AA"/>
        </a:accent5>
        <a:accent6>
          <a:srgbClr val="2AA5A3"/>
        </a:accent6>
        <a:hlink>
          <a:srgbClr val="00AEEF"/>
        </a:hlink>
        <a:folHlink>
          <a:srgbClr val="C10435"/>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00267F"/>
        </a:dk2>
        <a:lt2>
          <a:srgbClr val="B2B2B2"/>
        </a:lt2>
        <a:accent1>
          <a:srgbClr val="4F8A10"/>
        </a:accent1>
        <a:accent2>
          <a:srgbClr val="30C1BE"/>
        </a:accent2>
        <a:accent3>
          <a:srgbClr val="FFFFFF"/>
        </a:accent3>
        <a:accent4>
          <a:srgbClr val="000000"/>
        </a:accent4>
        <a:accent5>
          <a:srgbClr val="B2C4AA"/>
        </a:accent5>
        <a:accent6>
          <a:srgbClr val="2AAFAC"/>
        </a:accent6>
        <a:hlink>
          <a:srgbClr val="30C1BE"/>
        </a:hlink>
        <a:folHlink>
          <a:srgbClr val="C10435"/>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00319E"/>
        </a:dk2>
        <a:lt2>
          <a:srgbClr val="B2B2B2"/>
        </a:lt2>
        <a:accent1>
          <a:srgbClr val="4F8A10"/>
        </a:accent1>
        <a:accent2>
          <a:srgbClr val="30C1BE"/>
        </a:accent2>
        <a:accent3>
          <a:srgbClr val="FFFFFF"/>
        </a:accent3>
        <a:accent4>
          <a:srgbClr val="000000"/>
        </a:accent4>
        <a:accent5>
          <a:srgbClr val="B2C4AA"/>
        </a:accent5>
        <a:accent6>
          <a:srgbClr val="2AAFAC"/>
        </a:accent6>
        <a:hlink>
          <a:srgbClr val="30C1BE"/>
        </a:hlink>
        <a:folHlink>
          <a:srgbClr val="C10435"/>
        </a:folHlink>
      </a:clrScheme>
      <a:clrMap bg1="lt1" tx1="dk1" bg2="lt2" tx2="dk2" accent1="accent1" accent2="accent2" accent3="accent3" accent4="accent4" accent5="accent5" accent6="accent6" hlink="hlink" folHlink="folHlink"/>
    </a:extraClrScheme>
    <a:extraClrScheme>
      <a:clrScheme name="default 14">
        <a:dk1>
          <a:srgbClr val="000000"/>
        </a:dk1>
        <a:lt1>
          <a:srgbClr val="FFFFFF"/>
        </a:lt1>
        <a:dk2>
          <a:srgbClr val="00319E"/>
        </a:dk2>
        <a:lt2>
          <a:srgbClr val="B2B2B2"/>
        </a:lt2>
        <a:accent1>
          <a:srgbClr val="4F8A10"/>
        </a:accent1>
        <a:accent2>
          <a:srgbClr val="00AEEF"/>
        </a:accent2>
        <a:accent3>
          <a:srgbClr val="FFFFFF"/>
        </a:accent3>
        <a:accent4>
          <a:srgbClr val="000000"/>
        </a:accent4>
        <a:accent5>
          <a:srgbClr val="B2C4AA"/>
        </a:accent5>
        <a:accent6>
          <a:srgbClr val="009DD9"/>
        </a:accent6>
        <a:hlink>
          <a:srgbClr val="30C1BE"/>
        </a:hlink>
        <a:folHlink>
          <a:srgbClr val="C1043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213917E99544045B9D58FFA4B0F743A" ma:contentTypeVersion="0" ma:contentTypeDescription="Create a new document." ma:contentTypeScope="" ma:versionID="46bb083e9a8d17a84855cf1cfd3a6e2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BC885A6-F109-4189-ADD4-B08284657EA9}"/>
</file>

<file path=customXml/itemProps2.xml><?xml version="1.0" encoding="utf-8"?>
<ds:datastoreItem xmlns:ds="http://schemas.openxmlformats.org/officeDocument/2006/customXml" ds:itemID="{7A84DC93-5FFA-4DFF-936D-378066EDCD7D}"/>
</file>

<file path=customXml/itemProps3.xml><?xml version="1.0" encoding="utf-8"?>
<ds:datastoreItem xmlns:ds="http://schemas.openxmlformats.org/officeDocument/2006/customXml" ds:itemID="{0833D6EB-759F-47A4-8C05-39575E1C5405}"/>
</file>

<file path=docProps/app.xml><?xml version="1.0" encoding="utf-8"?>
<Properties xmlns="http://schemas.openxmlformats.org/officeDocument/2006/extended-properties" xmlns:vt="http://schemas.openxmlformats.org/officeDocument/2006/docPropsVTypes">
  <Template>Blank</Template>
  <TotalTime>3149</TotalTime>
  <Words>4121</Words>
  <Application>Microsoft Office PowerPoint</Application>
  <PresentationFormat>On-screen Show (4:3)</PresentationFormat>
  <Paragraphs>507</Paragraphs>
  <Slides>27</Slides>
  <Notes>25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Blank</vt:lpstr>
      <vt:lpstr>Introducing Qsys – Next Generation System Integration Platform</vt:lpstr>
      <vt:lpstr>Slide 2</vt:lpstr>
      <vt:lpstr>Agenda</vt:lpstr>
      <vt:lpstr>Qsys System Integration Platform</vt:lpstr>
      <vt:lpstr>Qsys User Interface</vt:lpstr>
      <vt:lpstr>Quartus II Software Integration</vt:lpstr>
      <vt:lpstr>Component Editor</vt:lpstr>
      <vt:lpstr>Data Sheet Document</vt:lpstr>
      <vt:lpstr>System Inspector</vt:lpstr>
      <vt:lpstr>Project Settings</vt:lpstr>
      <vt:lpstr>Qsys – HDL Example</vt:lpstr>
      <vt:lpstr>5 Reasons to Switch from SOPC Builder to Qsys</vt:lpstr>
      <vt:lpstr>Qsys – Next-Generation System Integration Tool</vt:lpstr>
      <vt:lpstr>Qsys with Broad IP Support</vt:lpstr>
      <vt:lpstr>Top 5 Reasons to Switch to Qsys</vt:lpstr>
      <vt:lpstr>1. Higher Performance</vt:lpstr>
      <vt:lpstr>Qsys Performance Example</vt:lpstr>
      <vt:lpstr>2. More Scalable Design</vt:lpstr>
      <vt:lpstr>3.  Industry-Standard Interfaces</vt:lpstr>
      <vt:lpstr>4. Reuse Complete Subsystems</vt:lpstr>
      <vt:lpstr>5. Faster Board Bring-up</vt:lpstr>
      <vt:lpstr>Qsys Migration Documentation</vt:lpstr>
      <vt:lpstr>How to Start: Switch to Qsys </vt:lpstr>
      <vt:lpstr>Conclusion</vt:lpstr>
      <vt:lpstr>Next Step</vt:lpstr>
      <vt:lpstr>References</vt:lpstr>
      <vt:lpstr>Slide 27</vt:lpstr>
    </vt:vector>
  </TitlesOfParts>
  <Company>Altera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Altera Corporate Template</dc:title>
  <dc:creator>amlee</dc:creator>
  <cp:lastModifiedBy>gxie</cp:lastModifiedBy>
  <cp:revision>283</cp:revision>
  <cp:lastPrinted>2007-02-01T00:01:47Z</cp:lastPrinted>
  <dcterms:created xsi:type="dcterms:W3CDTF">2010-12-28T01:26:20Z</dcterms:created>
  <dcterms:modified xsi:type="dcterms:W3CDTF">2011-09-09T04:02:47Z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0x0101006213917E99544045B9D58FFA4B0F743A</vt:lpwstr>
  </property>
  <property fmtid="{D5CDD505-2E9C-101B-9397-08002B2CF9AE}" pid="3" name="Link to file">
    <vt:lpwstr/>
  </property>
</Properties>
</file>