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7" r:id="rId2"/>
    <p:sldId id="268" r:id="rId3"/>
    <p:sldId id="269" r:id="rId4"/>
    <p:sldId id="259" r:id="rId5"/>
    <p:sldId id="264" r:id="rId6"/>
    <p:sldId id="257" r:id="rId7"/>
    <p:sldId id="260" r:id="rId8"/>
    <p:sldId id="301" r:id="rId9"/>
    <p:sldId id="256" r:id="rId10"/>
    <p:sldId id="262" r:id="rId11"/>
    <p:sldId id="261" r:id="rId12"/>
    <p:sldId id="266" r:id="rId13"/>
    <p:sldId id="302" r:id="rId14"/>
    <p:sldId id="263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95" r:id="rId33"/>
    <p:sldId id="286" r:id="rId34"/>
    <p:sldId id="287" r:id="rId35"/>
    <p:sldId id="288" r:id="rId36"/>
    <p:sldId id="289" r:id="rId37"/>
    <p:sldId id="290" r:id="rId38"/>
    <p:sldId id="303" r:id="rId39"/>
    <p:sldId id="291" r:id="rId40"/>
    <p:sldId id="292" r:id="rId41"/>
    <p:sldId id="293" r:id="rId42"/>
    <p:sldId id="29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37"/>
    <p:restoredTop sz="94074"/>
  </p:normalViewPr>
  <p:slideViewPr>
    <p:cSldViewPr snapToGrid="0" snapToObjects="1">
      <p:cViewPr varScale="1">
        <p:scale>
          <a:sx n="80" d="100"/>
          <a:sy n="80" d="100"/>
        </p:scale>
        <p:origin x="10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8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5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6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0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7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4CB9-8DB1-BA4D-968A-332864D5415C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863C-E0E8-3944-8D6D-742036423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ndu-Arabic_numeral_system" TargetMode="External"/><Relationship Id="rId2" Type="http://schemas.openxmlformats.org/officeDocument/2006/relationships/hyperlink" Target="https://en.wikipedia.org/wiki/Positional_not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Chinese_numerals" TargetMode="External"/><Relationship Id="rId4" Type="http://schemas.openxmlformats.org/officeDocument/2006/relationships/hyperlink" Target="https://en.wikipedia.org/wiki/Roman_numera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rring_State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umeral_system" TargetMode="External"/><Relationship Id="rId2" Type="http://schemas.openxmlformats.org/officeDocument/2006/relationships/hyperlink" Target="https://en.wikipedia.org/wiki/Babylonian_number_syste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exagesima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7.gif"/><Relationship Id="rId7" Type="http://schemas.openxmlformats.org/officeDocument/2006/relationships/image" Target="../media/image4.gif"/><Relationship Id="rId12" Type="http://schemas.openxmlformats.org/officeDocument/2006/relationships/image" Target="../media/image15.gif"/><Relationship Id="rId2" Type="http://schemas.openxmlformats.org/officeDocument/2006/relationships/image" Target="../media/image6.gif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4.gif"/><Relationship Id="rId5" Type="http://schemas.openxmlformats.org/officeDocument/2006/relationships/image" Target="../media/image9.gif"/><Relationship Id="rId15" Type="http://schemas.openxmlformats.org/officeDocument/2006/relationships/image" Target="../media/image18.gif"/><Relationship Id="rId10" Type="http://schemas.openxmlformats.org/officeDocument/2006/relationships/image" Target="../media/image13.gif"/><Relationship Id="rId4" Type="http://schemas.openxmlformats.org/officeDocument/2006/relationships/image" Target="../media/image8.gif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quare_root_of_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711" y="5336062"/>
            <a:ext cx="11547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MT" charset="0"/>
              </a:rPr>
              <a:t>Pale Blue Dot </a:t>
            </a:r>
            <a:r>
              <a:rPr lang="en-US" sz="2400" b="1" dirty="0">
                <a:solidFill>
                  <a:srgbClr val="1A1A1A"/>
                </a:solidFill>
                <a:latin typeface="ArialMT" charset="0"/>
              </a:rPr>
              <a:t>is a photograph of planet Earth taken on February 14, 1990, by the Voyager 1 space probe from a record distance of about 6 billion kilometers, as part of the Family Portrait series of images of the Solar System.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84" y="493061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842683"/>
            <a:ext cx="5476241" cy="35116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2941" y="4592787"/>
            <a:ext cx="8139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>
                <a:solidFill>
                  <a:srgbClr val="1C1C1C"/>
                </a:solidFill>
                <a:effectLst/>
                <a:latin typeface="Helvetica" charset="0"/>
                <a:ea typeface="Calibri" charset="0"/>
                <a:cs typeface="Helvetica" charset="0"/>
              </a:rPr>
              <a:t>The ten fingers on two hands, is a  possible starting point of the decimal counting as observed with children.</a:t>
            </a:r>
            <a:endParaRPr lang="en-US" sz="2400" b="1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400" b="1">
                <a:solidFill>
                  <a:srgbClr val="1C1C1C"/>
                </a:solidFill>
                <a:effectLst/>
                <a:latin typeface="Helvetica" charset="0"/>
                <a:ea typeface="Calibri" charset="0"/>
                <a:cs typeface="Helvetica" charset="0"/>
              </a:rPr>
              <a:t> </a:t>
            </a:r>
            <a:endParaRPr lang="en-US" sz="2400" b="1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6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1134" y="1664629"/>
            <a:ext cx="7313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1C1C1C"/>
                </a:solidFill>
                <a:effectLst/>
                <a:ea typeface="Calibri" charset="0"/>
                <a:cs typeface="Helvetica" charset="0"/>
              </a:rPr>
              <a:t>Decimal notation  is a base 10, </a:t>
            </a:r>
            <a:r>
              <a:rPr lang="en-US" sz="2800" b="1" u="none" strike="noStrike" dirty="0">
                <a:solidFill>
                  <a:srgbClr val="092F9D"/>
                </a:solidFill>
                <a:effectLst/>
                <a:ea typeface="Calibri" charset="0"/>
                <a:cs typeface="Helvetica" charset="0"/>
                <a:hlinkClick r:id="rId2"/>
              </a:rPr>
              <a:t>positional notation</a:t>
            </a:r>
            <a:r>
              <a:rPr lang="en-US" sz="2800" b="1" u="none" strike="noStrike" dirty="0">
                <a:solidFill>
                  <a:srgbClr val="092F9D"/>
                </a:solidFill>
                <a:effectLst/>
                <a:ea typeface="Calibri" charset="0"/>
                <a:cs typeface="Helvetica" charset="0"/>
              </a:rPr>
              <a:t>.</a:t>
            </a:r>
            <a:r>
              <a:rPr lang="en-US" sz="2800" b="1" dirty="0">
                <a:solidFill>
                  <a:srgbClr val="1C1C1C"/>
                </a:solidFill>
                <a:effectLst/>
                <a:ea typeface="Calibri" charset="0"/>
                <a:cs typeface="Helvetica" charset="0"/>
              </a:rPr>
              <a:t> </a:t>
            </a:r>
            <a:r>
              <a:rPr lang="en-US" sz="2800" b="1" dirty="0">
                <a:solidFill>
                  <a:srgbClr val="1C1C1C"/>
                </a:solidFill>
                <a:ea typeface="Calibri" charset="0"/>
                <a:cs typeface="Helvetica" charset="0"/>
              </a:rPr>
              <a:t>It is</a:t>
            </a:r>
            <a:r>
              <a:rPr lang="en-US" sz="2800" b="1" dirty="0">
                <a:solidFill>
                  <a:srgbClr val="1C1C1C"/>
                </a:solidFill>
                <a:effectLst/>
                <a:ea typeface="Calibri" charset="0"/>
                <a:cs typeface="Helvetica" charset="0"/>
              </a:rPr>
              <a:t> the </a:t>
            </a:r>
            <a:r>
              <a:rPr lang="en-US" sz="2800" b="1" u="none" strike="noStrike" dirty="0">
                <a:solidFill>
                  <a:srgbClr val="092F9D"/>
                </a:solidFill>
                <a:effectLst/>
                <a:ea typeface="Calibri" charset="0"/>
                <a:cs typeface="Helvetica" charset="0"/>
                <a:hlinkClick r:id="rId3"/>
              </a:rPr>
              <a:t>Hindu-Arabic numeral system</a:t>
            </a:r>
            <a:r>
              <a:rPr lang="en-US" sz="2800" b="1" dirty="0">
                <a:solidFill>
                  <a:srgbClr val="1C1C1C"/>
                </a:solidFill>
                <a:ea typeface="Calibri" charset="0"/>
                <a:cs typeface="Helvetica" charset="0"/>
              </a:rPr>
              <a:t>.</a:t>
            </a:r>
            <a:r>
              <a:rPr lang="en-US" sz="2800" b="1" dirty="0">
                <a:solidFill>
                  <a:srgbClr val="1C1C1C"/>
                </a:solidFill>
                <a:effectLst/>
                <a:ea typeface="Calibri" charset="0"/>
                <a:cs typeface="Helvetica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1C1C1C"/>
                </a:solidFill>
                <a:ea typeface="Calibri" charset="0"/>
                <a:cs typeface="Helvetica" charset="0"/>
              </a:rPr>
              <a:t>The</a:t>
            </a:r>
            <a:r>
              <a:rPr lang="en-US" sz="2800" b="1" dirty="0">
                <a:solidFill>
                  <a:srgbClr val="1C1C1C"/>
                </a:solidFill>
                <a:effectLst/>
                <a:ea typeface="Calibri" charset="0"/>
                <a:cs typeface="Helvetica" charset="0"/>
              </a:rPr>
              <a:t> </a:t>
            </a:r>
            <a:r>
              <a:rPr lang="en-US" sz="2800" b="1" dirty="0">
                <a:solidFill>
                  <a:srgbClr val="1C1C1C"/>
                </a:solidFill>
                <a:ea typeface="Calibri" charset="0"/>
                <a:cs typeface="Helvetica" charset="0"/>
              </a:rPr>
              <a:t>N</a:t>
            </a:r>
            <a:r>
              <a:rPr lang="en-US" sz="2800" b="1" dirty="0">
                <a:solidFill>
                  <a:srgbClr val="1C1C1C"/>
                </a:solidFill>
                <a:effectLst/>
                <a:ea typeface="Calibri" charset="0"/>
                <a:cs typeface="Helvetica" charset="0"/>
              </a:rPr>
              <a:t>on-positional systems such as </a:t>
            </a:r>
            <a:r>
              <a:rPr lang="en-US" sz="2800" b="1" u="none" strike="noStrike" dirty="0">
                <a:solidFill>
                  <a:srgbClr val="092F9D"/>
                </a:solidFill>
                <a:effectLst/>
                <a:ea typeface="Calibri" charset="0"/>
                <a:cs typeface="Helvetica" charset="0"/>
                <a:hlinkClick r:id="rId4"/>
              </a:rPr>
              <a:t>Roman</a:t>
            </a:r>
            <a:r>
              <a:rPr lang="en-US" sz="2800" b="1" dirty="0">
                <a:solidFill>
                  <a:srgbClr val="1C1C1C"/>
                </a:solidFill>
                <a:effectLst/>
                <a:ea typeface="Calibri" charset="0"/>
                <a:cs typeface="Helvetica" charset="0"/>
              </a:rPr>
              <a:t> or </a:t>
            </a:r>
            <a:r>
              <a:rPr lang="en-US" sz="2800" b="1" u="none" strike="noStrike" dirty="0">
                <a:solidFill>
                  <a:srgbClr val="092F9D"/>
                </a:solidFill>
                <a:effectLst/>
                <a:ea typeface="Calibri" charset="0"/>
                <a:cs typeface="Helvetica" charset="0"/>
                <a:hlinkClick r:id="rId5"/>
              </a:rPr>
              <a:t>Chinese numerals</a:t>
            </a:r>
            <a:r>
              <a:rPr lang="en-US" sz="2800" b="1" dirty="0">
                <a:solidFill>
                  <a:srgbClr val="1C1C1C"/>
                </a:solidFill>
                <a:effectLst/>
                <a:ea typeface="Calibri" charset="0"/>
                <a:cs typeface="Helvetica" charset="0"/>
              </a:rPr>
              <a:t>  are also based on powers of ten.</a:t>
            </a:r>
            <a:endParaRPr lang="en-US" sz="2800" b="1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1C1C1C"/>
                </a:solidFill>
                <a:effectLst/>
                <a:ea typeface="Calibri" charset="0"/>
                <a:cs typeface="Helvetica" charset="0"/>
              </a:rPr>
              <a:t> </a:t>
            </a:r>
            <a:endParaRPr lang="en-US" sz="2800" b="1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7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623" y="2240280"/>
            <a:ext cx="4615751" cy="3215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13" y="2133600"/>
            <a:ext cx="6309449" cy="34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9496"/>
            <a:ext cx="9152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4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42093"/>
            <a:ext cx="381000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3600" y="27524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>
                <a:solidFill>
                  <a:srgbClr val="1C1C1C"/>
                </a:solidFill>
                <a:effectLst/>
                <a:latin typeface="Helvetica" charset="0"/>
                <a:ea typeface="Calibri" charset="0"/>
                <a:cs typeface="Helvetica" charset="0"/>
              </a:rPr>
              <a:t>The world's earliest decimal multiplication table was made from bamboo slips, dating from 305 BC, during the </a:t>
            </a:r>
            <a:r>
              <a:rPr lang="en-US" u="none" strike="noStrike">
                <a:solidFill>
                  <a:srgbClr val="092F9D"/>
                </a:solidFill>
                <a:effectLst/>
                <a:latin typeface="Helvetica" charset="0"/>
                <a:ea typeface="Calibri" charset="0"/>
                <a:cs typeface="Helvetica" charset="0"/>
                <a:hlinkClick r:id="rId3"/>
              </a:rPr>
              <a:t>Warring States</a:t>
            </a:r>
            <a:r>
              <a:rPr lang="en-US">
                <a:solidFill>
                  <a:srgbClr val="1C1C1C"/>
                </a:solidFill>
                <a:effectLst/>
                <a:latin typeface="Helvetica" charset="0"/>
                <a:ea typeface="Calibri" charset="0"/>
                <a:cs typeface="Helvetica" charset="0"/>
              </a:rPr>
              <a:t> period in China.</a:t>
            </a:r>
            <a:endParaRPr lang="en-US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3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0" y="1733550"/>
            <a:ext cx="6083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768" y="240804"/>
            <a:ext cx="10415451" cy="6617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Positional system , Decimal,</a:t>
            </a:r>
          </a:p>
          <a:p>
            <a:r>
              <a:rPr lang="en-US" sz="2400" b="1" dirty="0"/>
              <a:t>The base or Radix is 10, The number is presented as:</a:t>
            </a:r>
          </a:p>
          <a:p>
            <a:endParaRPr lang="en-US" dirty="0"/>
          </a:p>
          <a:p>
            <a:r>
              <a:rPr lang="is-IS" dirty="0"/>
              <a:t> </a:t>
            </a:r>
            <a:r>
              <a:rPr lang="is-IS" sz="2400" b="1" dirty="0"/>
              <a:t>10</a:t>
            </a:r>
            <a:r>
              <a:rPr lang="is-IS" sz="2400" b="1" baseline="30000" dirty="0"/>
              <a:t>n</a:t>
            </a:r>
            <a:r>
              <a:rPr lang="is-IS" sz="2400" b="1" dirty="0"/>
              <a:t> A</a:t>
            </a:r>
            <a:r>
              <a:rPr lang="is-IS" sz="2400" b="1" baseline="-25000" dirty="0"/>
              <a:t>n </a:t>
            </a:r>
            <a:r>
              <a:rPr lang="is-IS" sz="2400" b="1" dirty="0"/>
              <a:t>    +    10</a:t>
            </a:r>
            <a:r>
              <a:rPr lang="is-IS" sz="2400" b="1" baseline="30000" dirty="0"/>
              <a:t>n-1</a:t>
            </a:r>
            <a:r>
              <a:rPr lang="is-IS" sz="2400" b="1" dirty="0"/>
              <a:t>  A</a:t>
            </a:r>
            <a:r>
              <a:rPr lang="is-IS" sz="2400" b="1" baseline="-25000" dirty="0"/>
              <a:t>n-1</a:t>
            </a:r>
            <a:r>
              <a:rPr lang="is-IS" sz="2400" b="1" baseline="30000" dirty="0"/>
              <a:t>  </a:t>
            </a:r>
            <a:r>
              <a:rPr lang="is-IS" sz="2400" b="1" dirty="0"/>
              <a:t> +   10</a:t>
            </a:r>
            <a:r>
              <a:rPr lang="is-IS" sz="2400" b="1" baseline="30000" dirty="0"/>
              <a:t>n-2</a:t>
            </a:r>
            <a:r>
              <a:rPr lang="is-IS" sz="2400" b="1" dirty="0"/>
              <a:t> A</a:t>
            </a:r>
            <a:r>
              <a:rPr lang="is-IS" sz="2400" b="1" baseline="-25000" dirty="0"/>
              <a:t>n-2  </a:t>
            </a:r>
            <a:r>
              <a:rPr lang="is-IS" sz="2400" b="1" dirty="0"/>
              <a:t>+.......... + 10</a:t>
            </a:r>
            <a:r>
              <a:rPr lang="is-IS" sz="2400" b="1" baseline="30000" dirty="0"/>
              <a:t>1</a:t>
            </a:r>
            <a:r>
              <a:rPr lang="is-IS" sz="2400" b="1" dirty="0"/>
              <a:t>A</a:t>
            </a:r>
            <a:r>
              <a:rPr lang="is-IS" sz="2400" b="1" baseline="-25000" dirty="0"/>
              <a:t>1</a:t>
            </a:r>
            <a:r>
              <a:rPr lang="is-IS" sz="2400" b="1" dirty="0"/>
              <a:t>   +    10</a:t>
            </a:r>
            <a:r>
              <a:rPr lang="is-IS" sz="2400" b="1" baseline="30000" dirty="0"/>
              <a:t>0</a:t>
            </a:r>
            <a:r>
              <a:rPr lang="is-IS" sz="2400" b="1" dirty="0"/>
              <a:t> A</a:t>
            </a:r>
            <a:r>
              <a:rPr lang="is-IS" sz="2400" b="1" baseline="-25000" dirty="0"/>
              <a:t>0   </a:t>
            </a:r>
          </a:p>
          <a:p>
            <a:endParaRPr lang="is-IS" sz="2400" b="1" dirty="0"/>
          </a:p>
          <a:p>
            <a:r>
              <a:rPr lang="is-IS" sz="2400" b="1" dirty="0"/>
              <a:t>Example:</a:t>
            </a:r>
          </a:p>
          <a:p>
            <a:r>
              <a:rPr lang="is-IS" sz="2400" b="1" dirty="0"/>
              <a:t>A number such as 3471 is written as </a:t>
            </a:r>
          </a:p>
          <a:p>
            <a:endParaRPr lang="is-IS" sz="2400" b="1" dirty="0"/>
          </a:p>
          <a:p>
            <a:r>
              <a:rPr lang="is-IS" sz="2400" b="1" dirty="0"/>
              <a:t>                  10</a:t>
            </a:r>
            <a:r>
              <a:rPr lang="is-IS" sz="2400" b="1" baseline="30000" dirty="0"/>
              <a:t>3</a:t>
            </a:r>
            <a:r>
              <a:rPr lang="is-IS" sz="2400" b="1" dirty="0"/>
              <a:t> .  3</a:t>
            </a:r>
            <a:r>
              <a:rPr lang="is-IS" sz="2400" b="1" baseline="30000" dirty="0"/>
              <a:t>  </a:t>
            </a:r>
            <a:r>
              <a:rPr lang="is-IS" sz="2400" b="1" dirty="0"/>
              <a:t> +   10</a:t>
            </a:r>
            <a:r>
              <a:rPr lang="is-IS" sz="2400" b="1" baseline="30000" dirty="0"/>
              <a:t>2</a:t>
            </a:r>
            <a:r>
              <a:rPr lang="is-IS" sz="2400" b="1" dirty="0"/>
              <a:t>  . 4   + 10</a:t>
            </a:r>
            <a:r>
              <a:rPr lang="is-IS" sz="2400" b="1" baseline="30000" dirty="0"/>
              <a:t>1 </a:t>
            </a:r>
            <a:r>
              <a:rPr lang="is-IS" sz="2400" b="1" dirty="0"/>
              <a:t> . 7   +    10</a:t>
            </a:r>
            <a:r>
              <a:rPr lang="is-IS" sz="2400" b="1" baseline="30000" dirty="0"/>
              <a:t>0</a:t>
            </a:r>
            <a:r>
              <a:rPr lang="is-IS" sz="2400" b="1" dirty="0"/>
              <a:t>   . 1</a:t>
            </a:r>
          </a:p>
          <a:p>
            <a:endParaRPr lang="is-IS" sz="2400" b="1" dirty="0"/>
          </a:p>
          <a:p>
            <a:r>
              <a:rPr lang="is-IS" sz="2400" b="1" dirty="0"/>
              <a:t>Normally the coefficients are written and the positions are assumed.</a:t>
            </a:r>
          </a:p>
          <a:p>
            <a:r>
              <a:rPr lang="is-IS" sz="2400" b="1" dirty="0"/>
              <a:t>More general: </a:t>
            </a:r>
          </a:p>
          <a:p>
            <a:r>
              <a:rPr lang="is-IS" sz="2400" b="1" dirty="0"/>
              <a:t>10</a:t>
            </a:r>
            <a:r>
              <a:rPr lang="is-IS" sz="2400" b="1" baseline="30000" dirty="0"/>
              <a:t>n</a:t>
            </a:r>
            <a:r>
              <a:rPr lang="is-IS" sz="2400" b="1" dirty="0"/>
              <a:t> A</a:t>
            </a:r>
            <a:r>
              <a:rPr lang="is-IS" sz="2400" b="1" baseline="-25000" dirty="0"/>
              <a:t>n </a:t>
            </a:r>
            <a:r>
              <a:rPr lang="is-IS" sz="2400" b="1" dirty="0"/>
              <a:t> +  10</a:t>
            </a:r>
            <a:r>
              <a:rPr lang="is-IS" sz="2400" b="1" baseline="30000" dirty="0"/>
              <a:t>n-1</a:t>
            </a:r>
            <a:r>
              <a:rPr lang="is-IS" sz="2400" b="1" dirty="0"/>
              <a:t>  A</a:t>
            </a:r>
            <a:r>
              <a:rPr lang="is-IS" sz="2400" b="1" baseline="-25000" dirty="0"/>
              <a:t>n-1</a:t>
            </a:r>
            <a:r>
              <a:rPr lang="is-IS" sz="2400" b="1" baseline="30000" dirty="0"/>
              <a:t>  </a:t>
            </a:r>
            <a:r>
              <a:rPr lang="is-IS" sz="2400" b="1" dirty="0"/>
              <a:t>+   10n-</a:t>
            </a:r>
            <a:r>
              <a:rPr lang="is-IS" sz="2400" b="1" baseline="30000" dirty="0"/>
              <a:t>2</a:t>
            </a:r>
            <a:r>
              <a:rPr lang="is-IS" sz="2400" b="1" dirty="0"/>
              <a:t> A</a:t>
            </a:r>
            <a:r>
              <a:rPr lang="is-IS" sz="2400" b="1" baseline="-25000" dirty="0"/>
              <a:t>n-2  </a:t>
            </a:r>
            <a:r>
              <a:rPr lang="is-IS" sz="2400" b="1" dirty="0"/>
              <a:t>+.......... + 10</a:t>
            </a:r>
            <a:r>
              <a:rPr lang="is-IS" sz="2400" b="1" baseline="30000" dirty="0"/>
              <a:t>1</a:t>
            </a:r>
            <a:r>
              <a:rPr lang="is-IS" sz="2400" b="1" dirty="0"/>
              <a:t>A</a:t>
            </a:r>
            <a:r>
              <a:rPr lang="is-IS" sz="2400" b="1" baseline="-25000" dirty="0"/>
              <a:t>1</a:t>
            </a:r>
            <a:r>
              <a:rPr lang="is-IS" sz="2400" b="1" dirty="0"/>
              <a:t> +  10</a:t>
            </a:r>
            <a:r>
              <a:rPr lang="is-IS" sz="2400" b="1" baseline="30000" dirty="0"/>
              <a:t>0</a:t>
            </a:r>
            <a:r>
              <a:rPr lang="is-IS" sz="2400" b="1" dirty="0"/>
              <a:t> A</a:t>
            </a:r>
            <a:r>
              <a:rPr lang="is-IS" sz="2400" b="1" baseline="-25000" dirty="0"/>
              <a:t>0  </a:t>
            </a:r>
            <a:r>
              <a:rPr lang="is-IS" sz="4400" b="1" dirty="0"/>
              <a:t>. </a:t>
            </a:r>
            <a:r>
              <a:rPr lang="is-IS" sz="2400" b="1" dirty="0"/>
              <a:t>10-</a:t>
            </a:r>
            <a:r>
              <a:rPr lang="is-IS" sz="2400" b="1" baseline="30000" dirty="0"/>
              <a:t>1</a:t>
            </a:r>
            <a:r>
              <a:rPr lang="is-IS" sz="2400" b="1" dirty="0"/>
              <a:t>A-</a:t>
            </a:r>
            <a:r>
              <a:rPr lang="is-IS" sz="2400" b="1" baseline="-25000" dirty="0"/>
              <a:t>1</a:t>
            </a:r>
            <a:r>
              <a:rPr lang="is-IS" sz="2400" b="1" dirty="0"/>
              <a:t> +  10</a:t>
            </a:r>
            <a:r>
              <a:rPr lang="is-IS" sz="2400" b="1" baseline="30000" dirty="0"/>
              <a:t>-2</a:t>
            </a:r>
            <a:r>
              <a:rPr lang="is-IS" sz="2400" b="1" dirty="0"/>
              <a:t> A-</a:t>
            </a:r>
            <a:r>
              <a:rPr lang="is-IS" sz="2400" b="1" baseline="-25000" dirty="0"/>
              <a:t>0</a:t>
            </a:r>
            <a:r>
              <a:rPr lang="is-IS" sz="2400" b="1" dirty="0"/>
              <a:t> .....</a:t>
            </a:r>
            <a:r>
              <a:rPr lang="is-IS" sz="2400" b="1" baseline="-25000" dirty="0"/>
              <a:t> </a:t>
            </a:r>
            <a:endParaRPr lang="is-IS" sz="2400" b="1" dirty="0"/>
          </a:p>
          <a:p>
            <a:r>
              <a:rPr lang="is-IS" sz="2400" b="1" dirty="0"/>
              <a:t>                                                                                                                 </a:t>
            </a:r>
          </a:p>
          <a:p>
            <a:r>
              <a:rPr lang="is-IS" sz="2400" b="1" dirty="0"/>
              <a:t>                                                                                                      decimal point</a:t>
            </a:r>
          </a:p>
          <a:p>
            <a:endParaRPr lang="en-US" sz="2400" b="1" dirty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997043" y="5299023"/>
            <a:ext cx="341829" cy="4871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42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48" y="0"/>
            <a:ext cx="1146009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Positional Binary numbers,</a:t>
            </a:r>
          </a:p>
          <a:p>
            <a:r>
              <a:rPr lang="en-US" sz="2400" b="1" dirty="0"/>
              <a:t>The base or radix is 2, so there is only two numbers  0 and 1</a:t>
            </a:r>
          </a:p>
          <a:p>
            <a:r>
              <a:rPr lang="en-US" sz="2400" b="1" dirty="0"/>
              <a:t>↓</a:t>
            </a:r>
          </a:p>
          <a:p>
            <a:r>
              <a:rPr lang="is-IS" sz="2400" dirty="0"/>
              <a:t> </a:t>
            </a:r>
            <a:r>
              <a:rPr lang="is-IS" sz="2400" b="1" dirty="0"/>
              <a:t>2</a:t>
            </a:r>
            <a:r>
              <a:rPr lang="is-IS" sz="2400" b="1" baseline="30000" dirty="0"/>
              <a:t>n</a:t>
            </a:r>
            <a:r>
              <a:rPr lang="is-IS" sz="2400" b="1" dirty="0"/>
              <a:t> A</a:t>
            </a:r>
            <a:r>
              <a:rPr lang="is-IS" sz="2400" b="1" baseline="-25000" dirty="0"/>
              <a:t>n </a:t>
            </a:r>
            <a:r>
              <a:rPr lang="is-IS" sz="2400" b="1" dirty="0"/>
              <a:t>    +    2</a:t>
            </a:r>
            <a:r>
              <a:rPr lang="is-IS" sz="2400" b="1" baseline="30000" dirty="0"/>
              <a:t>n-1</a:t>
            </a:r>
            <a:r>
              <a:rPr lang="is-IS" sz="2400" b="1" dirty="0"/>
              <a:t>  A</a:t>
            </a:r>
            <a:r>
              <a:rPr lang="is-IS" sz="2400" b="1" baseline="-25000" dirty="0"/>
              <a:t>n-1</a:t>
            </a:r>
            <a:r>
              <a:rPr lang="is-IS" sz="2400" b="1" baseline="30000" dirty="0"/>
              <a:t>  </a:t>
            </a:r>
            <a:r>
              <a:rPr lang="is-IS" sz="2400" b="1" dirty="0"/>
              <a:t> +   2</a:t>
            </a:r>
            <a:r>
              <a:rPr lang="is-IS" sz="2400" b="1" baseline="30000" dirty="0"/>
              <a:t>n-2</a:t>
            </a:r>
            <a:r>
              <a:rPr lang="is-IS" sz="2400" b="1" dirty="0"/>
              <a:t> A</a:t>
            </a:r>
            <a:r>
              <a:rPr lang="is-IS" sz="2400" b="1" baseline="-25000" dirty="0"/>
              <a:t>n-2  </a:t>
            </a:r>
            <a:r>
              <a:rPr lang="is-IS" sz="2400" b="1" dirty="0"/>
              <a:t>+.......... + 2</a:t>
            </a:r>
            <a:r>
              <a:rPr lang="is-IS" sz="2400" b="1" baseline="30000" dirty="0"/>
              <a:t>1</a:t>
            </a:r>
            <a:r>
              <a:rPr lang="is-IS" sz="2400" b="1" dirty="0"/>
              <a:t>A</a:t>
            </a:r>
            <a:r>
              <a:rPr lang="is-IS" sz="2400" b="1" baseline="-25000" dirty="0"/>
              <a:t>1</a:t>
            </a:r>
            <a:r>
              <a:rPr lang="is-IS" sz="2400" b="1" dirty="0"/>
              <a:t>   +    2</a:t>
            </a:r>
            <a:r>
              <a:rPr lang="is-IS" sz="2400" b="1" baseline="30000" dirty="0"/>
              <a:t>0</a:t>
            </a:r>
            <a:r>
              <a:rPr lang="is-IS" sz="2400" b="1" dirty="0"/>
              <a:t> A</a:t>
            </a:r>
            <a:r>
              <a:rPr lang="is-IS" sz="2400" b="1" baseline="-25000" dirty="0"/>
              <a:t>0   </a:t>
            </a:r>
          </a:p>
          <a:p>
            <a:endParaRPr lang="en-US" sz="2400" dirty="0"/>
          </a:p>
          <a:p>
            <a:r>
              <a:rPr lang="is-IS" sz="2400" b="1" dirty="0"/>
              <a:t>Example:</a:t>
            </a:r>
          </a:p>
          <a:p>
            <a:r>
              <a:rPr lang="is-IS" sz="2400" b="1" dirty="0"/>
              <a:t>A number such as   1101  (13</a:t>
            </a:r>
            <a:r>
              <a:rPr lang="is-IS" sz="2400" b="1" baseline="-25000" dirty="0"/>
              <a:t>10</a:t>
            </a:r>
            <a:r>
              <a:rPr lang="is-IS" sz="2400" b="1" dirty="0"/>
              <a:t>)  is written as: </a:t>
            </a:r>
          </a:p>
          <a:p>
            <a:endParaRPr lang="is-IS" sz="2400" b="1" dirty="0"/>
          </a:p>
          <a:p>
            <a:r>
              <a:rPr lang="is-IS" sz="2400" b="1" dirty="0"/>
              <a:t>                  2</a:t>
            </a:r>
            <a:r>
              <a:rPr lang="is-IS" sz="2400" b="1" baseline="30000" dirty="0"/>
              <a:t>3</a:t>
            </a:r>
            <a:r>
              <a:rPr lang="is-IS" sz="2400" b="1" dirty="0"/>
              <a:t> .  1</a:t>
            </a:r>
            <a:r>
              <a:rPr lang="is-IS" sz="2400" b="1" baseline="30000" dirty="0"/>
              <a:t>  </a:t>
            </a:r>
            <a:r>
              <a:rPr lang="is-IS" sz="2400" b="1" dirty="0"/>
              <a:t> +   2</a:t>
            </a:r>
            <a:r>
              <a:rPr lang="is-IS" sz="2400" b="1" baseline="30000" dirty="0"/>
              <a:t>2</a:t>
            </a:r>
            <a:r>
              <a:rPr lang="is-IS" sz="2400" b="1" dirty="0"/>
              <a:t>  . 1   + 2</a:t>
            </a:r>
            <a:r>
              <a:rPr lang="is-IS" sz="2400" b="1" baseline="30000" dirty="0"/>
              <a:t>1 </a:t>
            </a:r>
            <a:r>
              <a:rPr lang="is-IS" sz="2400" b="1" dirty="0"/>
              <a:t> . 0   +    2</a:t>
            </a:r>
            <a:r>
              <a:rPr lang="is-IS" sz="2400" b="1" baseline="30000" dirty="0"/>
              <a:t>0</a:t>
            </a:r>
            <a:r>
              <a:rPr lang="is-IS" sz="2400" b="1" dirty="0"/>
              <a:t>   . 1</a:t>
            </a:r>
          </a:p>
          <a:p>
            <a:r>
              <a:rPr lang="en-US" sz="2400" dirty="0"/>
              <a:t>                       8      +     4        +     0        +       1         =13</a:t>
            </a:r>
            <a:r>
              <a:rPr lang="en-US" sz="2400" baseline="-25000" dirty="0"/>
              <a:t>10</a:t>
            </a:r>
          </a:p>
          <a:p>
            <a:r>
              <a:rPr lang="is-IS" sz="2400" b="1" dirty="0"/>
              <a:t>Normally the coefficients are written and the positions are assumed.</a:t>
            </a:r>
          </a:p>
          <a:p>
            <a:r>
              <a:rPr lang="is-IS" sz="2400" b="1" dirty="0"/>
              <a:t>More general: </a:t>
            </a:r>
          </a:p>
          <a:p>
            <a:r>
              <a:rPr lang="is-IS" sz="2400" b="1" dirty="0"/>
              <a:t>2</a:t>
            </a:r>
            <a:r>
              <a:rPr lang="is-IS" sz="2400" b="1" baseline="30000" dirty="0"/>
              <a:t>n</a:t>
            </a:r>
            <a:r>
              <a:rPr lang="is-IS" sz="2400" b="1" dirty="0"/>
              <a:t> A</a:t>
            </a:r>
            <a:r>
              <a:rPr lang="is-IS" sz="2400" b="1" baseline="-25000" dirty="0"/>
              <a:t>n </a:t>
            </a:r>
            <a:r>
              <a:rPr lang="is-IS" sz="2400" b="1" dirty="0"/>
              <a:t> +  2</a:t>
            </a:r>
            <a:r>
              <a:rPr lang="is-IS" sz="2400" b="1" baseline="30000" dirty="0"/>
              <a:t>n-1</a:t>
            </a:r>
            <a:r>
              <a:rPr lang="is-IS" sz="2400" b="1" dirty="0"/>
              <a:t>  A</a:t>
            </a:r>
            <a:r>
              <a:rPr lang="is-IS" sz="2400" b="1" baseline="-25000" dirty="0"/>
              <a:t>n-1</a:t>
            </a:r>
            <a:r>
              <a:rPr lang="is-IS" sz="2400" b="1" baseline="30000" dirty="0"/>
              <a:t>  </a:t>
            </a:r>
            <a:r>
              <a:rPr lang="is-IS" sz="2400" b="1" dirty="0"/>
              <a:t>+   2n-</a:t>
            </a:r>
            <a:r>
              <a:rPr lang="is-IS" sz="2400" b="1" baseline="30000" dirty="0"/>
              <a:t>2</a:t>
            </a:r>
            <a:r>
              <a:rPr lang="is-IS" sz="2400" b="1" dirty="0"/>
              <a:t> A</a:t>
            </a:r>
            <a:r>
              <a:rPr lang="is-IS" sz="2400" b="1" baseline="-25000" dirty="0"/>
              <a:t>n-2  </a:t>
            </a:r>
            <a:r>
              <a:rPr lang="is-IS" sz="2400" b="1" dirty="0"/>
              <a:t>+.......... +2</a:t>
            </a:r>
            <a:r>
              <a:rPr lang="is-IS" sz="2400" b="1" baseline="30000" dirty="0"/>
              <a:t>1</a:t>
            </a:r>
            <a:r>
              <a:rPr lang="is-IS" sz="2400" b="1" dirty="0"/>
              <a:t>A</a:t>
            </a:r>
            <a:r>
              <a:rPr lang="is-IS" sz="2400" b="1" baseline="-25000" dirty="0"/>
              <a:t>1</a:t>
            </a:r>
            <a:r>
              <a:rPr lang="is-IS" sz="2400" b="1" dirty="0"/>
              <a:t> +  2</a:t>
            </a:r>
            <a:r>
              <a:rPr lang="is-IS" sz="2400" b="1" baseline="30000" dirty="0"/>
              <a:t>0</a:t>
            </a:r>
            <a:r>
              <a:rPr lang="is-IS" sz="2400" b="1" dirty="0"/>
              <a:t> A</a:t>
            </a:r>
            <a:r>
              <a:rPr lang="is-IS" sz="2400" b="1" baseline="-25000" dirty="0"/>
              <a:t>0    </a:t>
            </a:r>
            <a:r>
              <a:rPr lang="is-IS" sz="4800" b="1" dirty="0"/>
              <a:t>.</a:t>
            </a:r>
            <a:r>
              <a:rPr lang="is-IS" sz="2400" b="1" dirty="0"/>
              <a:t>    2-</a:t>
            </a:r>
            <a:r>
              <a:rPr lang="is-IS" sz="2400" b="1" baseline="30000" dirty="0"/>
              <a:t>1</a:t>
            </a:r>
            <a:r>
              <a:rPr lang="is-IS" sz="2400" b="1" dirty="0"/>
              <a:t>A-</a:t>
            </a:r>
            <a:r>
              <a:rPr lang="is-IS" sz="2400" b="1" baseline="-25000" dirty="0"/>
              <a:t>1</a:t>
            </a:r>
            <a:r>
              <a:rPr lang="is-IS" sz="2400" b="1" dirty="0"/>
              <a:t> +  2</a:t>
            </a:r>
            <a:r>
              <a:rPr lang="is-IS" sz="2400" b="1" baseline="30000" dirty="0"/>
              <a:t>-2</a:t>
            </a:r>
            <a:r>
              <a:rPr lang="is-IS" sz="2400" b="1" dirty="0"/>
              <a:t> A-</a:t>
            </a:r>
            <a:r>
              <a:rPr lang="is-IS" sz="2400" b="1" baseline="-25000" dirty="0"/>
              <a:t>0</a:t>
            </a:r>
            <a:r>
              <a:rPr lang="is-IS" sz="2400" b="1" dirty="0"/>
              <a:t> .......</a:t>
            </a:r>
            <a:r>
              <a:rPr lang="is-IS" sz="2400" b="1" baseline="-25000" dirty="0"/>
              <a:t> </a:t>
            </a:r>
            <a:endParaRPr lang="is-IS" sz="2400" b="1" dirty="0"/>
          </a:p>
          <a:p>
            <a:r>
              <a:rPr lang="is-IS" sz="2400" b="1" dirty="0"/>
              <a:t>                                                                                                     </a:t>
            </a:r>
          </a:p>
          <a:p>
            <a:r>
              <a:rPr lang="is-IS" sz="2400" b="1" dirty="0"/>
              <a:t>                                                                                                binary point</a:t>
            </a:r>
          </a:p>
          <a:p>
            <a:endParaRPr lang="en-US" sz="2400" b="1" dirty="0"/>
          </a:p>
          <a:p>
            <a:endParaRPr lang="en-US" sz="24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37998" y="5222733"/>
            <a:ext cx="342094" cy="4735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9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657" y="2122714"/>
            <a:ext cx="6531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Common number systems that we might need:</a:t>
            </a:r>
          </a:p>
          <a:p>
            <a:r>
              <a:rPr lang="en-US" sz="2400" b="1"/>
              <a:t>Binary                 base = 2</a:t>
            </a:r>
          </a:p>
          <a:p>
            <a:r>
              <a:rPr lang="en-US" sz="2400" b="1"/>
              <a:t>Octal                   base   =8</a:t>
            </a:r>
          </a:p>
          <a:p>
            <a:r>
              <a:rPr lang="en-US" sz="2400" b="1"/>
              <a:t>Decimal              base   =10</a:t>
            </a:r>
          </a:p>
          <a:p>
            <a:r>
              <a:rPr lang="en-US" sz="2400" b="1"/>
              <a:t>Hexadecimal      base   =16</a:t>
            </a:r>
          </a:p>
        </p:txBody>
      </p:sp>
    </p:spTree>
    <p:extLst>
      <p:ext uri="{BB962C8B-B14F-4D97-AF65-F5344CB8AC3E}">
        <p14:creationId xmlns:p14="http://schemas.microsoft.com/office/powerpoint/2010/main" val="317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91" y="173188"/>
            <a:ext cx="8670471" cy="620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Binary  Prefixes   or symbols</a:t>
            </a:r>
          </a:p>
          <a:p>
            <a:r>
              <a:rPr lang="en-US" sz="2400" b="1" dirty="0"/>
              <a:t>  </a:t>
            </a:r>
          </a:p>
          <a:p>
            <a:r>
              <a:rPr lang="en-US" sz="2400" dirty="0"/>
              <a:t>The prefix represents the  power of </a:t>
            </a:r>
            <a:r>
              <a:rPr lang="en-US" sz="2400" b="1" dirty="0"/>
              <a:t>1000</a:t>
            </a:r>
            <a:r>
              <a:rPr lang="en-US" sz="2400" dirty="0"/>
              <a:t>, and means 10</a:t>
            </a:r>
            <a:r>
              <a:rPr lang="en-US" sz="2400" baseline="30000" dirty="0"/>
              <a:t>n</a:t>
            </a:r>
            <a:endParaRPr lang="en-US" sz="2400" b="1" dirty="0"/>
          </a:p>
          <a:p>
            <a:r>
              <a:rPr lang="en-US" sz="2400" b="1" dirty="0"/>
              <a:t>2 </a:t>
            </a:r>
            <a:r>
              <a:rPr lang="en-US" sz="2400" b="1" baseline="30000" dirty="0"/>
              <a:t>10   </a:t>
            </a:r>
            <a:r>
              <a:rPr lang="en-US" sz="2400" b="1" dirty="0"/>
              <a:t>      Kilo or  K   =1,024 bits   or  , 10</a:t>
            </a:r>
            <a:r>
              <a:rPr lang="en-US" sz="2400" b="1" baseline="30000" dirty="0"/>
              <a:t>3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2</a:t>
            </a:r>
            <a:r>
              <a:rPr lang="en-US" sz="2400" b="1" baseline="30000" dirty="0"/>
              <a:t>20</a:t>
            </a:r>
            <a:r>
              <a:rPr lang="en-US" sz="2400" b="1" dirty="0"/>
              <a:t>         Mega    M  =1,048,576 bits   or  10</a:t>
            </a:r>
            <a:r>
              <a:rPr lang="en-US" sz="2400" b="1" baseline="30000" dirty="0"/>
              <a:t>6</a:t>
            </a:r>
          </a:p>
          <a:p>
            <a:endParaRPr lang="en-US" sz="2400" b="1" dirty="0"/>
          </a:p>
          <a:p>
            <a:r>
              <a:rPr lang="en-US" sz="2400" b="1" dirty="0"/>
              <a:t>2 </a:t>
            </a:r>
            <a:r>
              <a:rPr lang="en-US" sz="2400" b="1" baseline="30000" dirty="0"/>
              <a:t>30     </a:t>
            </a:r>
            <a:r>
              <a:rPr lang="en-US" sz="2400" b="1" dirty="0"/>
              <a:t>      Giga       G  = </a:t>
            </a:r>
            <a:r>
              <a:rPr lang="is-IS" sz="2400" b="1" dirty="0"/>
              <a:t>1,073,741,824 bits    or 10</a:t>
            </a:r>
            <a:r>
              <a:rPr lang="is-IS" sz="2400" b="1" baseline="30000" dirty="0"/>
              <a:t>9</a:t>
            </a:r>
            <a:endParaRPr lang="en-US" sz="2400" b="1" baseline="30000" dirty="0"/>
          </a:p>
          <a:p>
            <a:endParaRPr lang="en-US" sz="2400" b="1" baseline="30000" dirty="0"/>
          </a:p>
          <a:p>
            <a:r>
              <a:rPr lang="en-US" sz="2400" b="1" dirty="0"/>
              <a:t>2</a:t>
            </a:r>
            <a:r>
              <a:rPr lang="en-US" sz="2400" b="1" baseline="30000" dirty="0"/>
              <a:t>40  </a:t>
            </a:r>
            <a:r>
              <a:rPr lang="en-US" sz="2400" b="1" dirty="0"/>
              <a:t>          Tera        T= </a:t>
            </a:r>
            <a:r>
              <a:rPr lang="is-IS" sz="2400" b="1" dirty="0"/>
              <a:t>1,099,511,627,776 bits   or   10 </a:t>
            </a:r>
            <a:r>
              <a:rPr lang="is-IS" sz="2400" b="1" baseline="30000" dirty="0"/>
              <a:t>12</a:t>
            </a:r>
          </a:p>
          <a:p>
            <a:endParaRPr lang="en-US" sz="2400" b="1" baseline="30000" dirty="0"/>
          </a:p>
          <a:p>
            <a:r>
              <a:rPr lang="en-CA" sz="2400" b="1" dirty="0"/>
              <a:t> 2 </a:t>
            </a:r>
            <a:r>
              <a:rPr lang="en-CA" sz="2400" b="1" baseline="30000" dirty="0"/>
              <a:t>50              </a:t>
            </a:r>
            <a:r>
              <a:rPr lang="en-CA" sz="2400" b="1" dirty="0"/>
              <a:t>Petabyte   ( app 1 000 000 000 000 000 bytes) or  10</a:t>
            </a:r>
            <a:r>
              <a:rPr lang="en-CA" sz="2400" b="1" baseline="30000" dirty="0"/>
              <a:t>15</a:t>
            </a:r>
            <a:endParaRPr lang="en-CA" sz="2400" b="1" dirty="0"/>
          </a:p>
          <a:p>
            <a:r>
              <a:rPr lang="en-CA" sz="3200" b="1" baseline="30000" dirty="0">
                <a:solidFill>
                  <a:srgbClr val="FF0000"/>
                </a:solidFill>
              </a:rPr>
              <a:t> </a:t>
            </a:r>
          </a:p>
          <a:p>
            <a:r>
              <a:rPr lang="en-CA" sz="3200" b="1" baseline="30000" dirty="0">
                <a:solidFill>
                  <a:srgbClr val="FF0000"/>
                </a:solidFill>
              </a:rPr>
              <a:t>Exabyte  (</a:t>
            </a:r>
            <a:r>
              <a:rPr lang="en-CA" sz="3200" b="1" dirty="0">
                <a:solidFill>
                  <a:srgbClr val="FF0000"/>
                </a:solidFill>
              </a:rPr>
              <a:t>2 </a:t>
            </a:r>
            <a:r>
              <a:rPr lang="en-CA" sz="3200" b="1" baseline="30000" dirty="0">
                <a:solidFill>
                  <a:srgbClr val="FF0000"/>
                </a:solidFill>
              </a:rPr>
              <a:t>60 ),    Yottabyte  (</a:t>
            </a:r>
            <a:r>
              <a:rPr lang="en-CA" sz="3200" b="1" dirty="0">
                <a:solidFill>
                  <a:srgbClr val="FF0000"/>
                </a:solidFill>
              </a:rPr>
              <a:t> 2 </a:t>
            </a:r>
            <a:r>
              <a:rPr lang="en-CA" sz="3200" b="1" baseline="30000" dirty="0">
                <a:solidFill>
                  <a:srgbClr val="FF0000"/>
                </a:solidFill>
              </a:rPr>
              <a:t>70) ,      </a:t>
            </a:r>
            <a:r>
              <a:rPr lang="en-CA" sz="3200" b="1" baseline="30000" dirty="0" err="1">
                <a:solidFill>
                  <a:srgbClr val="FF0000"/>
                </a:solidFill>
              </a:rPr>
              <a:t>Xenottabyte</a:t>
            </a:r>
            <a:r>
              <a:rPr lang="en-CA" sz="3200" b="1" baseline="30000" dirty="0">
                <a:solidFill>
                  <a:srgbClr val="FF0000"/>
                </a:solidFill>
              </a:rPr>
              <a:t>  (</a:t>
            </a:r>
            <a:r>
              <a:rPr lang="en-CA" sz="3200" b="1" dirty="0">
                <a:solidFill>
                  <a:srgbClr val="FF0000"/>
                </a:solidFill>
              </a:rPr>
              <a:t>2 </a:t>
            </a:r>
            <a:r>
              <a:rPr lang="en-CA" sz="3200" b="1" baseline="30000" dirty="0">
                <a:solidFill>
                  <a:srgbClr val="FF0000"/>
                </a:solidFill>
              </a:rPr>
              <a:t>80)  , </a:t>
            </a:r>
          </a:p>
          <a:p>
            <a:r>
              <a:rPr lang="en-CA" sz="3200" b="1" baseline="30000" dirty="0" err="1">
                <a:solidFill>
                  <a:srgbClr val="FF0000"/>
                </a:solidFill>
              </a:rPr>
              <a:t>Shilentnobyte</a:t>
            </a:r>
            <a:r>
              <a:rPr lang="en-CA" sz="3200" b="1" baseline="30000" dirty="0">
                <a:solidFill>
                  <a:srgbClr val="FF0000"/>
                </a:solidFill>
              </a:rPr>
              <a:t>  (</a:t>
            </a:r>
            <a:r>
              <a:rPr lang="en-CA" sz="3200" b="1" dirty="0">
                <a:solidFill>
                  <a:srgbClr val="FF0000"/>
                </a:solidFill>
              </a:rPr>
              <a:t>2 </a:t>
            </a:r>
            <a:r>
              <a:rPr lang="en-CA" sz="3200" b="1" baseline="30000" dirty="0">
                <a:solidFill>
                  <a:srgbClr val="FF0000"/>
                </a:solidFill>
              </a:rPr>
              <a:t>90) , </a:t>
            </a:r>
            <a:r>
              <a:rPr lang="en-CA" sz="3200" b="1" baseline="30000" dirty="0" err="1">
                <a:solidFill>
                  <a:srgbClr val="FF0000"/>
                </a:solidFill>
              </a:rPr>
              <a:t>Demengemgrottebyte</a:t>
            </a:r>
            <a:r>
              <a:rPr lang="en-CA" sz="3200" b="1" baseline="30000" dirty="0">
                <a:solidFill>
                  <a:srgbClr val="FF0000"/>
                </a:solidFill>
              </a:rPr>
              <a:t>  (</a:t>
            </a:r>
            <a:r>
              <a:rPr lang="en-CA" sz="3200" b="1" dirty="0">
                <a:solidFill>
                  <a:srgbClr val="FF0000"/>
                </a:solidFill>
              </a:rPr>
              <a:t>2 </a:t>
            </a:r>
            <a:r>
              <a:rPr lang="en-CA" sz="3200" b="1" baseline="30000" dirty="0">
                <a:solidFill>
                  <a:srgbClr val="FF0000"/>
                </a:solidFill>
              </a:rPr>
              <a:t>100 )</a:t>
            </a:r>
            <a:r>
              <a:rPr lang="is-IS" sz="3200" b="1" baseline="30000" dirty="0">
                <a:solidFill>
                  <a:srgbClr val="FF0000"/>
                </a:solidFill>
              </a:rPr>
              <a:t>….......</a:t>
            </a:r>
            <a:endParaRPr lang="en-US" sz="3200" b="1" baseline="30000" dirty="0">
              <a:solidFill>
                <a:srgbClr val="FF0000"/>
              </a:solidFill>
            </a:endParaRPr>
          </a:p>
          <a:p>
            <a:endParaRPr lang="en-US" sz="2400" b="1" baseline="30000" dirty="0"/>
          </a:p>
          <a:p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99078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540" y="89154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Presently, the earliest known archaeological evidence of any form of writing or counting are scratch marks on a bone from 150,000 years ago. But the first really solid evidence of counting, In the form of the number one, is from a mere twenty-thousand years ago. An </a:t>
            </a:r>
            <a:r>
              <a:rPr lang="en-US" sz="2400" b="1" dirty="0" err="1">
                <a:solidFill>
                  <a:prstClr val="black"/>
                </a:solidFill>
                <a:latin typeface="LucidaGrande" charset="0"/>
              </a:rPr>
              <a:t>ishango</a:t>
            </a:r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 bone was found in the Congo with two identical markings of sixty scratches each and equally numbered groups on the back. These markings are a certain indication of counting and they mark a defining moment in our civilization.</a:t>
            </a:r>
            <a:r>
              <a:rPr lang="en-US" sz="2400" b="1" baseline="30000" dirty="0">
                <a:solidFill>
                  <a:prstClr val="black"/>
                </a:solidFill>
                <a:latin typeface="LucidaGrande" charset="0"/>
              </a:rPr>
              <a:t>1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320" y="891540"/>
            <a:ext cx="2286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36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42" y="0"/>
            <a:ext cx="9786257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3200" b="1">
                <a:solidFill>
                  <a:srgbClr val="FF0000"/>
                </a:solidFill>
                <a:effectLst/>
                <a:ea typeface="Times New Roman" charset="0"/>
                <a:cs typeface="Times New Roman" charset="0"/>
              </a:rPr>
              <a:t>Weight of the digital information  storage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ffectLst/>
                <a:ea typeface="Times New Roman" charset="0"/>
                <a:cs typeface="Times New Roman" charset="0"/>
              </a:rPr>
              <a:t>1 bit:                    A binary decision</a:t>
            </a:r>
            <a:endParaRPr lang="en-US" sz="2400" b="1">
              <a:effectLst/>
              <a:ea typeface="ＭＳ 明朝" charset="-128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ffectLst/>
                <a:ea typeface="Times New Roman" charset="0"/>
                <a:cs typeface="Times New Roman" charset="0"/>
              </a:rPr>
              <a:t>1 byte:                 A single character,, (8 bits)</a:t>
            </a:r>
            <a:endParaRPr lang="en-US" sz="2400" b="1">
              <a:effectLst/>
              <a:ea typeface="ＭＳ 明朝" charset="-128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ffectLst/>
                <a:ea typeface="Times New Roman" charset="0"/>
                <a:cs typeface="Times New Roman" charset="0"/>
              </a:rPr>
              <a:t>10 bytes:             A single word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a typeface="Times New Roman" charset="0"/>
                <a:cs typeface="Times New Roman" charset="0"/>
              </a:rPr>
              <a:t>1 K Byte:             A paragraph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ffectLst/>
                <a:ea typeface="Times New Roman" charset="0"/>
                <a:cs typeface="Times New Roman" charset="0"/>
              </a:rPr>
              <a:t>2K Bytes  </a:t>
            </a:r>
            <a:r>
              <a:rPr lang="en-CA" sz="2400" b="1">
                <a:ea typeface="Times New Roman" charset="0"/>
                <a:cs typeface="Times New Roman" charset="0"/>
              </a:rPr>
              <a:t>           </a:t>
            </a:r>
            <a:r>
              <a:rPr lang="en-CA" sz="2400" b="1">
                <a:effectLst/>
                <a:ea typeface="Times New Roman" charset="0"/>
                <a:cs typeface="Times New Roman" charset="0"/>
              </a:rPr>
              <a:t>A page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a typeface="Times New Roman" charset="0"/>
                <a:cs typeface="Times New Roman" charset="0"/>
              </a:rPr>
              <a:t>100 K Bytes:      A very low resolution Photograph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a typeface="Times New Roman" charset="0"/>
                <a:cs typeface="Times New Roman" charset="0"/>
              </a:rPr>
              <a:t>1 M Byte:           A small Novel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ffectLst/>
                <a:ea typeface="Times New Roman" charset="0"/>
                <a:cs typeface="Times New Roman" charset="0"/>
              </a:rPr>
              <a:t>2 M byte:           A high resolution Photograph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a typeface="Times New Roman" charset="0"/>
                <a:cs typeface="Times New Roman" charset="0"/>
              </a:rPr>
              <a:t>5 M byte:           A complete works of Shakespeare </a:t>
            </a:r>
            <a:endParaRPr lang="en-CA" sz="2400" b="1">
              <a:effectLst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ffectLst/>
                <a:ea typeface="Times New Roman" charset="0"/>
                <a:cs typeface="Times New Roman" charset="0"/>
              </a:rPr>
              <a:t>10 M </a:t>
            </a:r>
            <a:r>
              <a:rPr lang="en-CA" sz="2400" b="1">
                <a:ea typeface="Times New Roman" charset="0"/>
                <a:cs typeface="Times New Roman" charset="0"/>
              </a:rPr>
              <a:t>b</a:t>
            </a:r>
            <a:r>
              <a:rPr lang="en-CA" sz="2400" b="1">
                <a:effectLst/>
                <a:ea typeface="Times New Roman" charset="0"/>
                <a:cs typeface="Times New Roman" charset="0"/>
              </a:rPr>
              <a:t>yte:         A minute of High fidelity sound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a typeface="Times New Roman" charset="0"/>
                <a:cs typeface="Times New Roman" charset="0"/>
              </a:rPr>
              <a:t>100 M bytes:     A  meter of Shelfed books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ffectLst/>
                <a:ea typeface="Times New Roman" charset="0"/>
                <a:cs typeface="Times New Roman" charset="0"/>
              </a:rPr>
              <a:t>800 M bytes:     A CD-ROM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a typeface="Times New Roman" charset="0"/>
                <a:cs typeface="Times New Roman" charset="0"/>
              </a:rPr>
              <a:t>1 Giga Bytes:     A pick up truck filled with paper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ffectLst/>
                <a:ea typeface="Times New Roman" charset="0"/>
                <a:cs typeface="Times New Roman" charset="0"/>
              </a:rPr>
              <a:t>20 G Bytes:        A good collection of works of Beethoven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a typeface="Times New Roman" charset="0"/>
                <a:cs typeface="Times New Roman" charset="0"/>
              </a:rPr>
              <a:t>1 Tera byte :       50,000 trees made into printed paper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r>
              <a:rPr lang="en-CA" sz="2400" b="1">
                <a:ea typeface="Times New Roman" charset="0"/>
                <a:cs typeface="Times New Roman" charset="0"/>
              </a:rPr>
              <a:t>10 Tera bytes:    The printed collection of the US Library of Congress.</a:t>
            </a:r>
            <a:endParaRPr lang="en-CA" sz="2400" b="1">
              <a:effectLst/>
              <a:ea typeface="Times New Roman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charset="2"/>
              <a:buChar char=""/>
              <a:tabLst>
                <a:tab pos="457200" algn="l"/>
              </a:tabLst>
            </a:pPr>
            <a:endParaRPr lang="en-US" sz="280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958" y="489857"/>
            <a:ext cx="721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Binary Arithmetic---- Binary Addition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68438"/>
            <a:ext cx="121919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Example 1:</a:t>
            </a:r>
          </a:p>
          <a:p>
            <a:endParaRPr lang="en-US" sz="3200" b="1"/>
          </a:p>
          <a:p>
            <a:r>
              <a:rPr lang="en-US" sz="3200" b="1"/>
              <a:t>Augend        0 1 0 1 1      </a:t>
            </a:r>
            <a:r>
              <a:rPr lang="en-US" sz="4400" b="1">
                <a:solidFill>
                  <a:srgbClr val="FF0000"/>
                </a:solidFill>
              </a:rPr>
              <a:t>+</a:t>
            </a:r>
          </a:p>
          <a:p>
            <a:r>
              <a:rPr lang="en-US" sz="3200" b="1"/>
              <a:t>Addend        0 1 0  1 0     </a:t>
            </a:r>
          </a:p>
          <a:p>
            <a:r>
              <a:rPr lang="en-US" sz="3200" b="1"/>
              <a:t>                   -----------------</a:t>
            </a:r>
          </a:p>
          <a:p>
            <a:r>
              <a:rPr lang="en-US" sz="3200" b="1"/>
              <a:t>Results          1 0 1  0 1</a:t>
            </a:r>
          </a:p>
          <a:p>
            <a:r>
              <a:rPr lang="en-US" sz="3200" b="1"/>
              <a:t>==========================================================                                                              </a:t>
            </a:r>
          </a:p>
          <a:p>
            <a:r>
              <a:rPr lang="en-US" sz="3200" b="1"/>
              <a:t>Augend = 1 + 2 + 0 + 8 =11</a:t>
            </a:r>
            <a:r>
              <a:rPr lang="en-US" sz="3200" b="1" baseline="-25000"/>
              <a:t>10</a:t>
            </a:r>
          </a:p>
          <a:p>
            <a:r>
              <a:rPr lang="en-US" sz="3200" b="1"/>
              <a:t>Addend = 0 + 2 + 0 + 8 =10</a:t>
            </a:r>
            <a:r>
              <a:rPr lang="en-US" sz="3200" b="1" baseline="-25000"/>
              <a:t>10</a:t>
            </a:r>
          </a:p>
          <a:p>
            <a:r>
              <a:rPr lang="en-US" sz="3200" b="1"/>
              <a:t>Results  =  1 + 0 + 4 +0 + 16 = 21</a:t>
            </a:r>
            <a:r>
              <a:rPr lang="en-US" sz="3200" b="1" baseline="-25000"/>
              <a:t>10</a:t>
            </a:r>
            <a:endParaRPr lang="en-US" baseline="-25000"/>
          </a:p>
        </p:txBody>
      </p:sp>
      <p:sp>
        <p:nvSpPr>
          <p:cNvPr id="4" name="TextBox 3"/>
          <p:cNvSpPr txBox="1"/>
          <p:nvPr/>
        </p:nvSpPr>
        <p:spPr>
          <a:xfrm>
            <a:off x="6643061" y="1338942"/>
            <a:ext cx="5930470" cy="840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Example 2:</a:t>
            </a:r>
          </a:p>
          <a:p>
            <a:endParaRPr lang="en-US" sz="3200" b="1"/>
          </a:p>
          <a:p>
            <a:r>
              <a:rPr lang="en-US" sz="3200" b="1"/>
              <a:t>Augend        0 1 0 1 0      </a:t>
            </a:r>
            <a:r>
              <a:rPr lang="en-US" sz="4400" b="1">
                <a:solidFill>
                  <a:srgbClr val="FF0000"/>
                </a:solidFill>
              </a:rPr>
              <a:t>+</a:t>
            </a:r>
          </a:p>
          <a:p>
            <a:r>
              <a:rPr lang="en-US" sz="3200" b="1"/>
              <a:t>Addend        0 1  1 1 0     </a:t>
            </a:r>
          </a:p>
          <a:p>
            <a:r>
              <a:rPr lang="en-US" sz="3200" b="1"/>
              <a:t>                   -----------------</a:t>
            </a:r>
          </a:p>
          <a:p>
            <a:r>
              <a:rPr lang="en-US" sz="3200" b="1"/>
              <a:t>                       1 1 0  0 0</a:t>
            </a:r>
          </a:p>
          <a:p>
            <a:endParaRPr lang="en-US" sz="3200" b="1"/>
          </a:p>
          <a:p>
            <a:r>
              <a:rPr lang="en-US" sz="3200" b="1"/>
              <a:t>Augend = 0 + 2 + 0 + 8 =10</a:t>
            </a:r>
            <a:r>
              <a:rPr lang="en-US" sz="3200" b="1" baseline="-25000"/>
              <a:t>10</a:t>
            </a:r>
          </a:p>
          <a:p>
            <a:r>
              <a:rPr lang="en-US" sz="3200" b="1"/>
              <a:t>Addend = 0 + 2 + 4 + 8 =14</a:t>
            </a:r>
            <a:r>
              <a:rPr lang="en-US" sz="3200" b="1" baseline="-25000"/>
              <a:t>10</a:t>
            </a:r>
          </a:p>
          <a:p>
            <a:r>
              <a:rPr lang="en-US" sz="3200" b="1"/>
              <a:t>Results  =  0 + 0 + 0 +8 + 16 = 24</a:t>
            </a:r>
            <a:r>
              <a:rPr lang="en-US" sz="3200" b="1" baseline="-25000"/>
              <a:t>10</a:t>
            </a:r>
          </a:p>
          <a:p>
            <a:endParaRPr lang="en-US" sz="3200" b="1"/>
          </a:p>
          <a:p>
            <a:endParaRPr lang="en-US" sz="3200" b="1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958" y="489857"/>
            <a:ext cx="374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Binary Subtraction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072" y="1469571"/>
            <a:ext cx="1204504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Example 1:</a:t>
            </a:r>
          </a:p>
          <a:p>
            <a:endParaRPr lang="en-US" sz="3200" b="1"/>
          </a:p>
          <a:p>
            <a:r>
              <a:rPr lang="en-US" sz="3200" b="1"/>
              <a:t>Minuend            0 1 0 1 1      </a:t>
            </a:r>
            <a:r>
              <a:rPr lang="en-US" sz="4400" b="1">
                <a:solidFill>
                  <a:srgbClr val="FF0000"/>
                </a:solidFill>
              </a:rPr>
              <a:t>-</a:t>
            </a:r>
          </a:p>
          <a:p>
            <a:r>
              <a:rPr lang="en-US" sz="3200" b="1"/>
              <a:t>Subtrahend       0 1 0  1 0     </a:t>
            </a:r>
          </a:p>
          <a:p>
            <a:r>
              <a:rPr lang="en-US" sz="3200" b="1"/>
              <a:t>                          -----------------</a:t>
            </a:r>
          </a:p>
          <a:p>
            <a:r>
              <a:rPr lang="en-US" sz="3200" b="1"/>
              <a:t>Results                0 0 0  0 1</a:t>
            </a:r>
          </a:p>
          <a:p>
            <a:endParaRPr lang="en-US" sz="3200" b="1"/>
          </a:p>
          <a:p>
            <a:r>
              <a:rPr lang="en-US" sz="3200" b="1"/>
              <a:t>Minuend     = 1 + 2 + 0 + 8 =11</a:t>
            </a:r>
            <a:r>
              <a:rPr lang="en-US" sz="3200" b="1" baseline="-25000"/>
              <a:t>10</a:t>
            </a:r>
          </a:p>
          <a:p>
            <a:r>
              <a:rPr lang="en-US" sz="3200" b="1"/>
              <a:t>Subtrahend = 0 + 2 + 0 + 8 =10</a:t>
            </a:r>
            <a:r>
              <a:rPr lang="en-US" sz="3200" b="1" baseline="-25000"/>
              <a:t>10</a:t>
            </a:r>
          </a:p>
          <a:p>
            <a:r>
              <a:rPr lang="en-US" sz="3200" b="1"/>
              <a:t>Results  =  1 + 0 + 0 +0 + 0  =01</a:t>
            </a:r>
            <a:r>
              <a:rPr lang="en-US" sz="3200" b="1" baseline="-25000"/>
              <a:t>10</a:t>
            </a:r>
            <a:endParaRPr lang="en-US" baseline="-25000"/>
          </a:p>
        </p:txBody>
      </p:sp>
      <p:sp>
        <p:nvSpPr>
          <p:cNvPr id="4" name="TextBox 3"/>
          <p:cNvSpPr txBox="1"/>
          <p:nvPr/>
        </p:nvSpPr>
        <p:spPr>
          <a:xfrm>
            <a:off x="6423504" y="1469571"/>
            <a:ext cx="5792611" cy="840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Example 2:</a:t>
            </a:r>
          </a:p>
          <a:p>
            <a:endParaRPr lang="en-US" sz="3200" b="1"/>
          </a:p>
          <a:p>
            <a:r>
              <a:rPr lang="en-US" sz="3200" b="1"/>
              <a:t>Minuend        0 1 0 1 1      </a:t>
            </a:r>
            <a:r>
              <a:rPr lang="en-US" sz="4400" b="1">
                <a:solidFill>
                  <a:srgbClr val="FF0000"/>
                </a:solidFill>
              </a:rPr>
              <a:t>-</a:t>
            </a:r>
          </a:p>
          <a:p>
            <a:r>
              <a:rPr lang="en-US" sz="3200" b="1"/>
              <a:t>Subtrahend    0 0 1 1 0     </a:t>
            </a:r>
          </a:p>
          <a:p>
            <a:r>
              <a:rPr lang="en-US" sz="3200" b="1"/>
              <a:t>                   -----------------</a:t>
            </a:r>
          </a:p>
          <a:p>
            <a:r>
              <a:rPr lang="en-US" sz="3200" b="1"/>
              <a:t>                         0 0  1 0 1</a:t>
            </a:r>
          </a:p>
          <a:p>
            <a:endParaRPr lang="en-US" sz="3200" b="1"/>
          </a:p>
          <a:p>
            <a:r>
              <a:rPr lang="en-US" sz="3200" b="1"/>
              <a:t>Minuend     = 1 + 2 + 0 + 8 =11</a:t>
            </a:r>
            <a:r>
              <a:rPr lang="en-US" sz="3200" b="1" baseline="-25000"/>
              <a:t>10</a:t>
            </a:r>
          </a:p>
          <a:p>
            <a:r>
              <a:rPr lang="en-US" sz="3200" b="1"/>
              <a:t>Subtrahend = 0 + 2 + 4 + 0 =6</a:t>
            </a:r>
            <a:r>
              <a:rPr lang="en-US" sz="3200" b="1" baseline="-25000"/>
              <a:t>10</a:t>
            </a:r>
          </a:p>
          <a:p>
            <a:r>
              <a:rPr lang="en-US" sz="3200" b="1"/>
              <a:t>Results     =  1 + 0 + 4 +0 + 0 = 5</a:t>
            </a:r>
            <a:r>
              <a:rPr lang="en-US" sz="3200" b="1" baseline="-25000"/>
              <a:t>10</a:t>
            </a:r>
          </a:p>
          <a:p>
            <a:endParaRPr lang="en-US" sz="3200" b="1"/>
          </a:p>
          <a:p>
            <a:endParaRPr lang="en-US" sz="3200" b="1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057" y="489857"/>
            <a:ext cx="3769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Binary Multiplication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1" y="1534885"/>
            <a:ext cx="51804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Example 1</a:t>
            </a:r>
          </a:p>
          <a:p>
            <a:endParaRPr lang="en-US" sz="2400" b="1"/>
          </a:p>
          <a:p>
            <a:r>
              <a:rPr lang="en-US" sz="2400" b="1"/>
              <a:t>   Multiplicand         1 1 0  1 1</a:t>
            </a:r>
          </a:p>
          <a:p>
            <a:r>
              <a:rPr lang="en-US" sz="2400" b="1"/>
              <a:t>   Multiplier                       1 0 1</a:t>
            </a:r>
          </a:p>
          <a:p>
            <a:r>
              <a:rPr lang="en-US" sz="2400" b="1"/>
              <a:t>                                   -----------------</a:t>
            </a:r>
          </a:p>
          <a:p>
            <a:r>
              <a:rPr lang="en-US" sz="2400" b="1"/>
              <a:t>                                 1 1  0  1 1</a:t>
            </a:r>
          </a:p>
          <a:p>
            <a:r>
              <a:rPr lang="en-US" sz="2400" b="1"/>
              <a:t>                              0 0 0  0  0</a:t>
            </a:r>
          </a:p>
          <a:p>
            <a:r>
              <a:rPr lang="en-US" sz="2400" b="1"/>
              <a:t>                           1 1 0 1  1</a:t>
            </a:r>
          </a:p>
          <a:p>
            <a:r>
              <a:rPr lang="en-US" sz="2400" b="1"/>
              <a:t>                          ----------------------</a:t>
            </a:r>
          </a:p>
          <a:p>
            <a:r>
              <a:rPr lang="en-US" sz="2400" b="1"/>
              <a:t>   Results       1 0 0  0 0  1  1  1</a:t>
            </a:r>
          </a:p>
          <a:p>
            <a:r>
              <a:rPr lang="en-US"/>
              <a:t>===========================================</a:t>
            </a:r>
          </a:p>
          <a:p>
            <a:r>
              <a:rPr lang="en-US" b="1"/>
              <a:t>Multiplicand    1 + 2 + 0 + 8 + 16    =  27</a:t>
            </a:r>
            <a:r>
              <a:rPr lang="en-US" b="1" baseline="-25000"/>
              <a:t>10</a:t>
            </a:r>
            <a:r>
              <a:rPr lang="en-US" b="1"/>
              <a:t>  </a:t>
            </a:r>
          </a:p>
          <a:p>
            <a:r>
              <a:rPr lang="en-US" b="1"/>
              <a:t>Multiplier       1 + 0 + 4  =  5</a:t>
            </a:r>
            <a:r>
              <a:rPr lang="en-US" b="1" baseline="-25000"/>
              <a:t>10</a:t>
            </a:r>
          </a:p>
          <a:p>
            <a:r>
              <a:rPr lang="en-US" b="1"/>
              <a:t> Results       1 + 2 + 4 + 0 + 0 +0  +  0  + 128 =135</a:t>
            </a:r>
            <a:r>
              <a:rPr lang="en-US" b="1" baseline="-25000"/>
              <a:t>10</a:t>
            </a:r>
            <a:r>
              <a:rPr lang="en-US" b="1"/>
              <a:t>            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9336" y="1534884"/>
            <a:ext cx="51804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Example 2</a:t>
            </a:r>
          </a:p>
          <a:p>
            <a:endParaRPr lang="en-US" sz="2400" b="1"/>
          </a:p>
          <a:p>
            <a:r>
              <a:rPr lang="en-US" sz="2400" b="1"/>
              <a:t>   Multiplicand         1 0 0  1 1</a:t>
            </a:r>
          </a:p>
          <a:p>
            <a:r>
              <a:rPr lang="en-US" sz="2400" b="1"/>
              <a:t>   Multiplier                       1 1 1</a:t>
            </a:r>
          </a:p>
          <a:p>
            <a:r>
              <a:rPr lang="en-US" sz="2400" b="1"/>
              <a:t>                                   -----------------</a:t>
            </a:r>
          </a:p>
          <a:p>
            <a:r>
              <a:rPr lang="en-US" sz="2400" b="1"/>
              <a:t>                                 1 0  0  1 1</a:t>
            </a:r>
          </a:p>
          <a:p>
            <a:r>
              <a:rPr lang="en-US" sz="2400" b="1"/>
              <a:t>                              1 0 0  1  1</a:t>
            </a:r>
          </a:p>
          <a:p>
            <a:r>
              <a:rPr lang="en-US" sz="2400" b="1"/>
              <a:t>                           1 0 0 1  1</a:t>
            </a:r>
          </a:p>
          <a:p>
            <a:r>
              <a:rPr lang="en-US" sz="2400" b="1"/>
              <a:t>                          ----------------------</a:t>
            </a:r>
          </a:p>
          <a:p>
            <a:r>
              <a:rPr lang="en-US" sz="2400" b="1"/>
              <a:t>   Results       1 0 0  0 0  1  0  1</a:t>
            </a:r>
          </a:p>
          <a:p>
            <a:r>
              <a:rPr lang="en-US"/>
              <a:t>===========================================</a:t>
            </a:r>
          </a:p>
          <a:p>
            <a:r>
              <a:rPr lang="en-US" b="1"/>
              <a:t>Multiplicand    1 + 2 + 0 +  0 + 16    =  19 </a:t>
            </a:r>
            <a:r>
              <a:rPr lang="en-US" b="1" baseline="30000"/>
              <a:t>10</a:t>
            </a:r>
            <a:r>
              <a:rPr lang="en-US" b="1"/>
              <a:t> </a:t>
            </a:r>
          </a:p>
          <a:p>
            <a:r>
              <a:rPr lang="en-US" b="1"/>
              <a:t> Multiplier       1 + 2 + 4  =  7</a:t>
            </a:r>
            <a:r>
              <a:rPr lang="en-US" b="1" baseline="-25000"/>
              <a:t>10</a:t>
            </a:r>
          </a:p>
          <a:p>
            <a:r>
              <a:rPr lang="en-US" b="1"/>
              <a:t> Results       1 + 0 + 4 + 0 + 0 +0  +  0  + 128 =133</a:t>
            </a:r>
            <a:r>
              <a:rPr lang="en-US" b="1" baseline="-25000"/>
              <a:t>10</a:t>
            </a:r>
            <a:r>
              <a:rPr lang="en-US" b="1"/>
              <a:t>             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07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391" y="277586"/>
            <a:ext cx="8502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Number conversion:  Decimal to Binary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391" y="1398971"/>
            <a:ext cx="117892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Example: Convert the number 52</a:t>
            </a:r>
            <a:r>
              <a:rPr lang="en-US" sz="2800" b="1" baseline="-25000"/>
              <a:t>10   </a:t>
            </a:r>
            <a:r>
              <a:rPr lang="en-US" sz="2800" b="1"/>
              <a:t>To Binary</a:t>
            </a:r>
            <a:endParaRPr lang="en-US" sz="2800" b="1" baseline="-25000"/>
          </a:p>
          <a:p>
            <a:r>
              <a:rPr lang="en-US" sz="2800" b="1"/>
              <a:t> </a:t>
            </a:r>
          </a:p>
          <a:p>
            <a:r>
              <a:rPr lang="en-US" sz="2800" b="1"/>
              <a:t>                            Integer Quotient       Remainder            Binary Coefficient </a:t>
            </a:r>
          </a:p>
          <a:p>
            <a:r>
              <a:rPr lang="en-US" sz="2800" b="1"/>
              <a:t> 52/2                                26                              0                           </a:t>
            </a:r>
            <a:r>
              <a:rPr lang="en-US" sz="2800" b="1" err="1"/>
              <a:t>a</a:t>
            </a:r>
            <a:r>
              <a:rPr lang="en-US" sz="2800" b="1" baseline="-25000" err="1"/>
              <a:t>o</a:t>
            </a:r>
            <a:r>
              <a:rPr lang="en-US" sz="2800" b="1"/>
              <a:t>=0      </a:t>
            </a:r>
          </a:p>
          <a:p>
            <a:r>
              <a:rPr lang="en-US" sz="2800" b="1"/>
              <a:t> 26/2                                 13                              0                          a</a:t>
            </a:r>
            <a:r>
              <a:rPr lang="en-US" sz="2800" b="1" baseline="-25000"/>
              <a:t>1</a:t>
            </a:r>
            <a:r>
              <a:rPr lang="en-US" sz="2800" b="1"/>
              <a:t> =0</a:t>
            </a:r>
          </a:p>
          <a:p>
            <a:r>
              <a:rPr lang="en-US" sz="2800" b="1"/>
              <a:t> 13/2                                   6                              1                           a</a:t>
            </a:r>
            <a:r>
              <a:rPr lang="en-US" sz="2800" b="1" baseline="-25000"/>
              <a:t>2 </a:t>
            </a:r>
            <a:r>
              <a:rPr lang="en-US" sz="2800" b="1"/>
              <a:t>=1</a:t>
            </a:r>
          </a:p>
          <a:p>
            <a:r>
              <a:rPr lang="en-US" sz="2800" b="1"/>
              <a:t> 6/2                                     3                               0                           a</a:t>
            </a:r>
            <a:r>
              <a:rPr lang="en-US" sz="2800" b="1" baseline="-25000"/>
              <a:t>3 </a:t>
            </a:r>
            <a:r>
              <a:rPr lang="en-US" sz="2800" b="1"/>
              <a:t>=0</a:t>
            </a:r>
          </a:p>
          <a:p>
            <a:r>
              <a:rPr lang="en-US" sz="2800" b="1" baseline="-25000"/>
              <a:t>  </a:t>
            </a:r>
            <a:r>
              <a:rPr lang="en-US" sz="2800" b="1"/>
              <a:t>3/2                                     1                              1                            a</a:t>
            </a:r>
            <a:r>
              <a:rPr lang="en-US" sz="2800" b="1" baseline="-25000"/>
              <a:t>4</a:t>
            </a:r>
            <a:r>
              <a:rPr lang="en-US" sz="2800" b="1"/>
              <a:t> =1</a:t>
            </a:r>
          </a:p>
          <a:p>
            <a:r>
              <a:rPr lang="en-US" sz="2800" b="1"/>
              <a:t> 1/2                                      0                              1                           a</a:t>
            </a:r>
            <a:r>
              <a:rPr lang="en-US" sz="2800" b="1" baseline="-25000"/>
              <a:t>5</a:t>
            </a:r>
            <a:r>
              <a:rPr lang="en-US" sz="2800" b="1"/>
              <a:t> = 1</a:t>
            </a:r>
          </a:p>
          <a:p>
            <a:endParaRPr lang="en-US" sz="2800" b="1"/>
          </a:p>
          <a:p>
            <a:r>
              <a:rPr lang="en-US" sz="2800" b="1"/>
              <a:t>The final number is  a</a:t>
            </a:r>
            <a:r>
              <a:rPr lang="en-US" sz="2800" b="1" baseline="-25000"/>
              <a:t>5</a:t>
            </a:r>
            <a:r>
              <a:rPr lang="en-US" sz="2800" b="1"/>
              <a:t> a</a:t>
            </a:r>
            <a:r>
              <a:rPr lang="en-US" sz="2800" b="1" baseline="-25000"/>
              <a:t>4</a:t>
            </a:r>
            <a:r>
              <a:rPr lang="en-US" sz="2800" b="1"/>
              <a:t> a</a:t>
            </a:r>
            <a:r>
              <a:rPr lang="en-US" sz="2800" b="1" baseline="-25000"/>
              <a:t>3</a:t>
            </a:r>
            <a:r>
              <a:rPr lang="en-US" sz="2800" b="1"/>
              <a:t> a</a:t>
            </a:r>
            <a:r>
              <a:rPr lang="en-US" sz="2800" b="1" baseline="-25000"/>
              <a:t>2</a:t>
            </a:r>
            <a:r>
              <a:rPr lang="en-US" sz="2800" b="1"/>
              <a:t> a</a:t>
            </a:r>
            <a:r>
              <a:rPr lang="en-US" sz="2800" b="1" baseline="-25000"/>
              <a:t>1</a:t>
            </a:r>
            <a:r>
              <a:rPr lang="en-US" sz="2800" b="1"/>
              <a:t> a</a:t>
            </a:r>
            <a:r>
              <a:rPr lang="en-US" sz="2800" b="1" baseline="-25000"/>
              <a:t>0</a:t>
            </a:r>
            <a:r>
              <a:rPr lang="en-US" sz="2800" b="1"/>
              <a:t>  or   110100</a:t>
            </a:r>
          </a:p>
          <a:p>
            <a:r>
              <a:rPr lang="en-US" sz="2400"/>
              <a:t>                                                                                      32+16+4=52</a:t>
            </a:r>
            <a:r>
              <a:rPr lang="en-US" sz="2400" baseline="-25000"/>
              <a:t>10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6320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391" y="25360"/>
            <a:ext cx="8502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Number conversion:  Decimal to Binary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391" y="733246"/>
            <a:ext cx="1178922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Example: Convert the number 139. 75</a:t>
            </a:r>
            <a:r>
              <a:rPr lang="en-US" sz="2800" b="1" baseline="-25000"/>
              <a:t>10   </a:t>
            </a:r>
            <a:r>
              <a:rPr lang="en-US" sz="2800" b="1"/>
              <a:t>To Binary</a:t>
            </a:r>
          </a:p>
          <a:p>
            <a:r>
              <a:rPr lang="en-US" sz="2800" b="1"/>
              <a:t>This is done in two steps</a:t>
            </a:r>
          </a:p>
          <a:p>
            <a:r>
              <a:rPr lang="en-US" sz="2800" b="1">
                <a:solidFill>
                  <a:srgbClr val="C00000"/>
                </a:solidFill>
              </a:rPr>
              <a:t>First</a:t>
            </a:r>
            <a:r>
              <a:rPr lang="en-US" sz="2800" b="1"/>
              <a:t> the number is converted </a:t>
            </a:r>
            <a:r>
              <a:rPr lang="en-US" sz="2800" b="1">
                <a:solidFill>
                  <a:srgbClr val="C00000"/>
                </a:solidFill>
              </a:rPr>
              <a:t>and then </a:t>
            </a:r>
            <a:r>
              <a:rPr lang="en-US" sz="2800" b="1"/>
              <a:t>the decimal part</a:t>
            </a:r>
          </a:p>
          <a:p>
            <a:r>
              <a:rPr lang="en-US" sz="2800" b="1"/>
              <a:t>                            Integer Quotient       Remainder            Binary Coefficient </a:t>
            </a:r>
          </a:p>
          <a:p>
            <a:r>
              <a:rPr lang="en-US" sz="2800" b="1"/>
              <a:t> 139/2                                69                             1                         </a:t>
            </a:r>
            <a:r>
              <a:rPr lang="en-US" sz="2800" b="1" err="1"/>
              <a:t>a</a:t>
            </a:r>
            <a:r>
              <a:rPr lang="en-US" sz="2800" b="1" baseline="-25000" err="1"/>
              <a:t>o</a:t>
            </a:r>
            <a:r>
              <a:rPr lang="en-US" sz="2800" b="1"/>
              <a:t>=1      </a:t>
            </a:r>
          </a:p>
          <a:p>
            <a:r>
              <a:rPr lang="en-US" sz="2800" b="1"/>
              <a:t> 69/2                                  34                              1                        a</a:t>
            </a:r>
            <a:r>
              <a:rPr lang="en-US" sz="2800" b="1" baseline="-25000"/>
              <a:t>1</a:t>
            </a:r>
            <a:r>
              <a:rPr lang="en-US" sz="2800" b="1"/>
              <a:t> =1</a:t>
            </a:r>
          </a:p>
          <a:p>
            <a:r>
              <a:rPr lang="en-US" sz="2800" b="1"/>
              <a:t> 34/2                                  17                              0                        a</a:t>
            </a:r>
            <a:r>
              <a:rPr lang="en-US" sz="2800" b="1" baseline="-25000"/>
              <a:t>2 </a:t>
            </a:r>
            <a:r>
              <a:rPr lang="en-US" sz="2800" b="1"/>
              <a:t>=0</a:t>
            </a:r>
          </a:p>
          <a:p>
            <a:r>
              <a:rPr lang="en-US" sz="2800" b="1"/>
              <a:t> 17/2                                    8                              1                         a</a:t>
            </a:r>
            <a:r>
              <a:rPr lang="en-US" sz="2800" b="1" baseline="-25000"/>
              <a:t>3 </a:t>
            </a:r>
            <a:r>
              <a:rPr lang="en-US" sz="2800" b="1"/>
              <a:t>=1</a:t>
            </a:r>
          </a:p>
          <a:p>
            <a:r>
              <a:rPr lang="en-US" sz="2800" b="1" baseline="-25000"/>
              <a:t>  </a:t>
            </a:r>
            <a:r>
              <a:rPr lang="en-US" sz="2800" b="1"/>
              <a:t>8/2                                      4                              0                         a</a:t>
            </a:r>
            <a:r>
              <a:rPr lang="en-US" sz="2800" b="1" baseline="-25000"/>
              <a:t>4</a:t>
            </a:r>
            <a:r>
              <a:rPr lang="en-US" sz="2800" b="1"/>
              <a:t> =0</a:t>
            </a:r>
          </a:p>
          <a:p>
            <a:r>
              <a:rPr lang="en-US" sz="2800" b="1"/>
              <a:t> 4/2                                       2                              0                        a</a:t>
            </a:r>
            <a:r>
              <a:rPr lang="en-US" sz="2800" b="1" baseline="-25000"/>
              <a:t>5</a:t>
            </a:r>
            <a:r>
              <a:rPr lang="en-US" sz="2800" b="1"/>
              <a:t> = 0</a:t>
            </a:r>
          </a:p>
          <a:p>
            <a:r>
              <a:rPr lang="en-US" sz="2800" b="1"/>
              <a:t> 2/2                                       1                              0                        a</a:t>
            </a:r>
            <a:r>
              <a:rPr lang="en-US" sz="2800" b="1" baseline="-25000"/>
              <a:t>6</a:t>
            </a:r>
            <a:r>
              <a:rPr lang="en-US" sz="2800" b="1"/>
              <a:t> = 0</a:t>
            </a:r>
          </a:p>
          <a:p>
            <a:r>
              <a:rPr lang="en-US" sz="2800" b="1"/>
              <a:t> 1/2                                       0                              1                         a</a:t>
            </a:r>
            <a:r>
              <a:rPr lang="en-US" sz="2800" b="1" baseline="-25000"/>
              <a:t>7</a:t>
            </a:r>
            <a:r>
              <a:rPr lang="en-US" sz="2800" b="1"/>
              <a:t> = 1</a:t>
            </a:r>
          </a:p>
          <a:p>
            <a:r>
              <a:rPr lang="en-US" sz="2800" b="1"/>
              <a:t>          </a:t>
            </a:r>
          </a:p>
          <a:p>
            <a:r>
              <a:rPr lang="en-US" sz="2800" b="1"/>
              <a:t>The final number is  a</a:t>
            </a:r>
            <a:r>
              <a:rPr lang="en-US" sz="2800" b="1" baseline="-25000"/>
              <a:t>7</a:t>
            </a:r>
            <a:r>
              <a:rPr lang="en-US" sz="2800" b="1"/>
              <a:t>a</a:t>
            </a:r>
            <a:r>
              <a:rPr lang="en-US" sz="2800" b="1" baseline="-25000"/>
              <a:t>6</a:t>
            </a:r>
            <a:r>
              <a:rPr lang="en-US" sz="2800" b="1"/>
              <a:t>a</a:t>
            </a:r>
            <a:r>
              <a:rPr lang="en-US" sz="2800" b="1" baseline="-25000"/>
              <a:t>5</a:t>
            </a:r>
            <a:r>
              <a:rPr lang="en-US" sz="2800" b="1"/>
              <a:t> a</a:t>
            </a:r>
            <a:r>
              <a:rPr lang="en-US" sz="2800" b="1" baseline="-25000"/>
              <a:t>4</a:t>
            </a:r>
            <a:r>
              <a:rPr lang="en-US" sz="2800" b="1"/>
              <a:t> a</a:t>
            </a:r>
            <a:r>
              <a:rPr lang="en-US" sz="2800" b="1" baseline="-25000"/>
              <a:t>3</a:t>
            </a:r>
            <a:r>
              <a:rPr lang="en-US" sz="2800" b="1"/>
              <a:t> a</a:t>
            </a:r>
            <a:r>
              <a:rPr lang="en-US" sz="2800" b="1" baseline="-25000"/>
              <a:t>2</a:t>
            </a:r>
            <a:r>
              <a:rPr lang="en-US" sz="2800" b="1"/>
              <a:t> a</a:t>
            </a:r>
            <a:r>
              <a:rPr lang="en-US" sz="2800" b="1" baseline="-25000"/>
              <a:t>1</a:t>
            </a:r>
            <a:r>
              <a:rPr lang="en-US" sz="2800" b="1"/>
              <a:t> a</a:t>
            </a:r>
            <a:r>
              <a:rPr lang="en-US" sz="2800" b="1" baseline="-25000"/>
              <a:t>0</a:t>
            </a:r>
            <a:r>
              <a:rPr lang="en-US" sz="2800" b="1"/>
              <a:t>  or  10001011 = 139</a:t>
            </a:r>
            <a:r>
              <a:rPr lang="en-US" sz="2800" b="1" baseline="-2500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50021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686" y="620486"/>
            <a:ext cx="6405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Decimal to Binary , the decimal part: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686" y="1534886"/>
            <a:ext cx="649568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Example:    0.75</a:t>
            </a:r>
            <a:r>
              <a:rPr lang="en-US" sz="2800" b="1" baseline="-25000"/>
              <a:t>10</a:t>
            </a:r>
            <a:r>
              <a:rPr lang="en-US" sz="2800" b="1"/>
              <a:t> to Binary</a:t>
            </a:r>
          </a:p>
          <a:p>
            <a:r>
              <a:rPr lang="en-US" sz="2800" b="1"/>
              <a:t>                           Integer             +    Fraction</a:t>
            </a:r>
          </a:p>
          <a:p>
            <a:endParaRPr lang="en-US" sz="2800" b="1"/>
          </a:p>
          <a:p>
            <a:r>
              <a:rPr lang="en-US" sz="2800" b="1"/>
              <a:t>0.7 5 * 2                    1                          0.5</a:t>
            </a:r>
          </a:p>
          <a:p>
            <a:r>
              <a:rPr lang="en-US" sz="2800" b="1"/>
              <a:t>0.5 0 * 2                    1                           0 .0    </a:t>
            </a:r>
          </a:p>
          <a:p>
            <a:endParaRPr lang="en-US" sz="2800" b="1"/>
          </a:p>
          <a:p>
            <a:r>
              <a:rPr lang="en-US" sz="2800" b="1"/>
              <a:t>The result is  0 .11</a:t>
            </a:r>
            <a:r>
              <a:rPr lang="en-US" sz="2800" b="1" baseline="-2500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1986" y="5029200"/>
            <a:ext cx="94044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So the Total conversion result of  Decimal to Binary is :</a:t>
            </a:r>
          </a:p>
          <a:p>
            <a:r>
              <a:rPr lang="en-US" sz="3200" b="1">
                <a:solidFill>
                  <a:srgbClr val="7030A0"/>
                </a:solidFill>
              </a:rPr>
              <a:t>139.75</a:t>
            </a:r>
            <a:r>
              <a:rPr lang="en-US" sz="3200" b="1" baseline="-25000">
                <a:solidFill>
                  <a:srgbClr val="7030A0"/>
                </a:solidFill>
              </a:rPr>
              <a:t>10</a:t>
            </a:r>
            <a:r>
              <a:rPr lang="en-US" sz="3200" b="1">
                <a:solidFill>
                  <a:srgbClr val="7030A0"/>
                </a:solidFill>
              </a:rPr>
              <a:t> is 10001011. 11 </a:t>
            </a:r>
            <a:r>
              <a:rPr lang="en-US" sz="3200" b="1" baseline="-25000">
                <a:solidFill>
                  <a:srgbClr val="7030A0"/>
                </a:solidFill>
              </a:rPr>
              <a:t>2</a:t>
            </a:r>
            <a:r>
              <a:rPr lang="en-US" sz="3200" b="1">
                <a:solidFill>
                  <a:srgbClr val="7030A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80793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358" y="604157"/>
            <a:ext cx="6842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Number Conversion     Decimal to octal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4470" y="1350534"/>
            <a:ext cx="6956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Octal is base 8 numbers expressed as follows: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221" y="1910049"/>
            <a:ext cx="8769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800" b="1"/>
              <a:t>8</a:t>
            </a:r>
            <a:r>
              <a:rPr lang="is-IS" sz="2800" b="1" baseline="30000"/>
              <a:t>n</a:t>
            </a:r>
            <a:r>
              <a:rPr lang="is-IS" sz="2800" b="1"/>
              <a:t> A</a:t>
            </a:r>
            <a:r>
              <a:rPr lang="is-IS" sz="2800" b="1" baseline="-25000"/>
              <a:t>n </a:t>
            </a:r>
            <a:r>
              <a:rPr lang="is-IS" sz="2800" b="1"/>
              <a:t>    +    8</a:t>
            </a:r>
            <a:r>
              <a:rPr lang="is-IS" sz="2800" b="1" baseline="30000"/>
              <a:t>n-1</a:t>
            </a:r>
            <a:r>
              <a:rPr lang="is-IS" sz="2800" b="1"/>
              <a:t>  A</a:t>
            </a:r>
            <a:r>
              <a:rPr lang="is-IS" sz="2800" b="1" baseline="-25000"/>
              <a:t>n-1</a:t>
            </a:r>
            <a:r>
              <a:rPr lang="is-IS" sz="2800" b="1" baseline="30000"/>
              <a:t>  </a:t>
            </a:r>
            <a:r>
              <a:rPr lang="is-IS" sz="2800" b="1"/>
              <a:t> +   8</a:t>
            </a:r>
            <a:r>
              <a:rPr lang="is-IS" sz="2800" b="1" baseline="30000"/>
              <a:t>n-2</a:t>
            </a:r>
            <a:r>
              <a:rPr lang="is-IS" sz="2800" b="1"/>
              <a:t> A</a:t>
            </a:r>
            <a:r>
              <a:rPr lang="is-IS" sz="2800" b="1" baseline="-25000"/>
              <a:t>n-2  </a:t>
            </a:r>
            <a:r>
              <a:rPr lang="is-IS" sz="2800" b="1"/>
              <a:t>+.......... + 8</a:t>
            </a:r>
            <a:r>
              <a:rPr lang="is-IS" sz="2800" b="1" baseline="30000"/>
              <a:t>1</a:t>
            </a:r>
            <a:r>
              <a:rPr lang="is-IS" sz="2800" b="1"/>
              <a:t>A</a:t>
            </a:r>
            <a:r>
              <a:rPr lang="is-IS" sz="2800" b="1" baseline="-25000"/>
              <a:t>1</a:t>
            </a:r>
            <a:r>
              <a:rPr lang="is-IS" sz="2800" b="1"/>
              <a:t>   +    8</a:t>
            </a:r>
            <a:r>
              <a:rPr lang="is-IS" sz="2800" b="1" baseline="30000"/>
              <a:t>0</a:t>
            </a:r>
            <a:r>
              <a:rPr lang="is-IS" sz="2800" b="1"/>
              <a:t> A</a:t>
            </a:r>
            <a:r>
              <a:rPr lang="is-IS" sz="2800" b="1" baseline="-25000"/>
              <a:t>0</a:t>
            </a:r>
          </a:p>
          <a:p>
            <a:r>
              <a:rPr lang="en-US" sz="2800" b="1" baseline="-25000"/>
              <a:t>W</a:t>
            </a:r>
            <a:r>
              <a:rPr lang="is-IS" sz="2800" b="1" baseline="-25000"/>
              <a:t>here A can be   0,1,2,3,4,5,6,7 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669470" y="2888387"/>
            <a:ext cx="82686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Example: Convert 343</a:t>
            </a:r>
            <a:r>
              <a:rPr lang="en-US" sz="2800" b="1" baseline="-25000"/>
              <a:t>10</a:t>
            </a:r>
            <a:r>
              <a:rPr lang="en-US" sz="2800" b="1"/>
              <a:t> to Octal:</a:t>
            </a:r>
          </a:p>
          <a:p>
            <a:r>
              <a:rPr lang="en-US" sz="2800" b="1"/>
              <a:t>                         Integer         Fraction</a:t>
            </a:r>
          </a:p>
          <a:p>
            <a:r>
              <a:rPr lang="en-US" sz="2800" b="1"/>
              <a:t>343/8                  42                    7</a:t>
            </a:r>
          </a:p>
          <a:p>
            <a:r>
              <a:rPr lang="en-US" sz="2800" b="1"/>
              <a:t>42/8                       5                    2</a:t>
            </a:r>
          </a:p>
          <a:p>
            <a:r>
              <a:rPr lang="en-US" sz="2800" b="1"/>
              <a:t>5/8                          0                   5</a:t>
            </a:r>
          </a:p>
          <a:p>
            <a:r>
              <a:rPr lang="en-US" sz="2800" b="1"/>
              <a:t>Results   343</a:t>
            </a:r>
            <a:r>
              <a:rPr lang="en-US" sz="2800" b="1" baseline="-25000"/>
              <a:t>10 </a:t>
            </a:r>
            <a:r>
              <a:rPr lang="en-US" sz="2800" b="1"/>
              <a:t>= 527</a:t>
            </a:r>
            <a:r>
              <a:rPr lang="en-US" sz="2800" b="1" baseline="-25000"/>
              <a:t>8</a:t>
            </a:r>
          </a:p>
          <a:p>
            <a:r>
              <a:rPr lang="en-US" sz="2800" b="1"/>
              <a:t>The answer is from the Fraction part of the procedure</a:t>
            </a:r>
          </a:p>
          <a:p>
            <a:r>
              <a:rPr lang="en-US" sz="2800" b="1"/>
              <a:t>Checking the results   5 * 8</a:t>
            </a:r>
            <a:r>
              <a:rPr lang="en-US" sz="2800" b="1" baseline="30000"/>
              <a:t>2</a:t>
            </a:r>
            <a:r>
              <a:rPr lang="en-US" sz="2800" b="1"/>
              <a:t>  + 2 * 8</a:t>
            </a:r>
            <a:r>
              <a:rPr lang="en-US" sz="2800" b="1" baseline="30000"/>
              <a:t>1</a:t>
            </a:r>
            <a:r>
              <a:rPr lang="en-US" sz="2800" b="1"/>
              <a:t>  + 7 * 8</a:t>
            </a:r>
            <a:r>
              <a:rPr lang="en-US" sz="2800" b="1" baseline="30000"/>
              <a:t>0</a:t>
            </a:r>
          </a:p>
          <a:p>
            <a:r>
              <a:rPr lang="en-US" sz="2800" b="1"/>
              <a:t>                                        5* 64  +  2 * 8   + 7   =343</a:t>
            </a:r>
            <a:r>
              <a:rPr lang="en-US" sz="2800" b="1" baseline="-25000"/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8337" y="2122714"/>
            <a:ext cx="150091" cy="51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358" y="604157"/>
            <a:ext cx="403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Number Conversion    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4470" y="1350534"/>
            <a:ext cx="793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Hexadecimal is base 16 number system as follows: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221" y="1910049"/>
            <a:ext cx="10336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0,1,2,3,4,5,6,7,8,9,A,B,C,D,F</a:t>
            </a:r>
          </a:p>
          <a:p>
            <a:r>
              <a:rPr lang="en-US" sz="2800"/>
              <a:t>It is used in communicating Binary numbers, for ease of 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70" y="2888387"/>
            <a:ext cx="56170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Where     Decimal          Binary</a:t>
            </a:r>
          </a:p>
          <a:p>
            <a:r>
              <a:rPr lang="en-US" sz="2800" b="1"/>
              <a:t>      A =         10,                 1010</a:t>
            </a:r>
          </a:p>
          <a:p>
            <a:r>
              <a:rPr lang="en-US" sz="2800" b="1"/>
              <a:t>      B =         11,                 1011</a:t>
            </a:r>
          </a:p>
          <a:p>
            <a:r>
              <a:rPr lang="en-US" sz="2800" b="1"/>
              <a:t>      C=          12,                 1100</a:t>
            </a:r>
          </a:p>
          <a:p>
            <a:r>
              <a:rPr lang="en-US" sz="2800" b="1"/>
              <a:t>      D=          13,                 1101   </a:t>
            </a:r>
          </a:p>
          <a:p>
            <a:r>
              <a:rPr lang="en-US" sz="2800" b="1"/>
              <a:t>      E=           14,                 1110</a:t>
            </a:r>
          </a:p>
          <a:p>
            <a:r>
              <a:rPr lang="en-US" sz="2800" b="1"/>
              <a:t>      F=           15                   1111</a:t>
            </a:r>
          </a:p>
          <a:p>
            <a:r>
              <a:rPr lang="en-US" sz="2800" b="1"/>
              <a:t>            </a:t>
            </a:r>
            <a:endParaRPr lang="en-US" sz="2800" b="1" baseline="-25000"/>
          </a:p>
        </p:txBody>
      </p:sp>
      <p:sp>
        <p:nvSpPr>
          <p:cNvPr id="6" name="TextBox 5"/>
          <p:cNvSpPr txBox="1"/>
          <p:nvPr/>
        </p:nvSpPr>
        <p:spPr>
          <a:xfrm>
            <a:off x="7198337" y="2122714"/>
            <a:ext cx="150091" cy="51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2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14" y="522515"/>
            <a:ext cx="3570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Number Conversion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329" y="1567543"/>
            <a:ext cx="1006756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Example:  Convert the Hexadecimal number AD7B</a:t>
            </a:r>
            <a:r>
              <a:rPr lang="en-US" sz="2800" b="1" baseline="-25000"/>
              <a:t>16</a:t>
            </a:r>
            <a:r>
              <a:rPr lang="en-US" sz="2800" b="1"/>
              <a:t> to Binary</a:t>
            </a:r>
          </a:p>
          <a:p>
            <a:r>
              <a:rPr lang="en-US" sz="2800" b="1"/>
              <a:t>AD7B</a:t>
            </a:r>
            <a:r>
              <a:rPr lang="en-US" sz="2800" b="1" baseline="-25000"/>
              <a:t>16  </a:t>
            </a:r>
            <a:r>
              <a:rPr lang="en-US" sz="2800" b="1"/>
              <a:t>= 1010 1101 0111 1011</a:t>
            </a:r>
          </a:p>
          <a:p>
            <a:endParaRPr lang="en-US" sz="2800" b="1"/>
          </a:p>
          <a:p>
            <a:r>
              <a:rPr lang="en-US" sz="2800" b="1"/>
              <a:t>Example:    Convert the Following Binary number to Hexadecimal</a:t>
            </a:r>
          </a:p>
          <a:p>
            <a:r>
              <a:rPr lang="en-US" sz="2800" b="1"/>
              <a:t>1111100101101110001010</a:t>
            </a:r>
          </a:p>
          <a:p>
            <a:r>
              <a:rPr lang="en-US" sz="2800" b="1"/>
              <a:t>Starting from the right separate each 4 bits as follows, add zero to </a:t>
            </a:r>
          </a:p>
          <a:p>
            <a:r>
              <a:rPr lang="en-US" sz="2800" b="1"/>
              <a:t>the left if necessary:</a:t>
            </a:r>
          </a:p>
          <a:p>
            <a:r>
              <a:rPr lang="en-US" sz="2800" b="1"/>
              <a:t>0011  1110    0101   1011  1000   1010</a:t>
            </a:r>
          </a:p>
          <a:p>
            <a:r>
              <a:rPr lang="en-US" sz="2800" b="1"/>
              <a:t>    3        E            5         B         8          A</a:t>
            </a:r>
          </a:p>
          <a:p>
            <a:r>
              <a:rPr lang="en-US" sz="2800" b="1"/>
              <a:t>Answer is    3E5B8A</a:t>
            </a:r>
          </a:p>
        </p:txBody>
      </p:sp>
    </p:spTree>
    <p:extLst>
      <p:ext uri="{BB962C8B-B14F-4D97-AF65-F5344CB8AC3E}">
        <p14:creationId xmlns:p14="http://schemas.microsoft.com/office/powerpoint/2010/main" val="124329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236" y="210386"/>
            <a:ext cx="7863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In Suma, around 4,000 BCE, the Sumerians ( present </a:t>
            </a:r>
            <a:r>
              <a:rPr lang="en-US" sz="2400" b="1">
                <a:solidFill>
                  <a:prstClr val="black"/>
                </a:solidFill>
                <a:latin typeface="LucidaGrande" charset="0"/>
              </a:rPr>
              <a:t>day Iraq) </a:t>
            </a:r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used tokens to represent numbers.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An advantage of using tokens to represent numbers is that in addition to adding tokens you can also take away, giving birth to arithmetic, an event of major significance.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The Sumerian’s tokens is of great importance in our society, because it made it possible to assess wealth, calculate profit and loss and to collect </a:t>
            </a:r>
            <a:r>
              <a:rPr lang="en-US" sz="2400" b="1" dirty="0" err="1">
                <a:solidFill>
                  <a:prstClr val="black"/>
                </a:solidFill>
                <a:latin typeface="LucidaGrande" charset="0"/>
              </a:rPr>
              <a:t>TAXes</a:t>
            </a:r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!!!!.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Keep permanent records.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This is the  world’s first writings and  accounting system.</a:t>
            </a:r>
          </a:p>
          <a:p>
            <a:pPr marL="285750" indent="-285750" algn="just">
              <a:buFont typeface="Arial" charset="0"/>
              <a:buChar char="•"/>
            </a:pPr>
            <a:endParaRPr lang="en-US" sz="2400" b="1" dirty="0">
              <a:solidFill>
                <a:prstClr val="black"/>
              </a:solidFill>
              <a:latin typeface="LucidaGrande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LucidaGrande" charset="0"/>
              </a:rPr>
              <a:t>In comparison: First step pyramid </a:t>
            </a:r>
            <a:r>
              <a:rPr lang="is-IS" sz="2400" b="1" dirty="0">
                <a:solidFill>
                  <a:prstClr val="black"/>
                </a:solidFill>
                <a:latin typeface="LucidaGrande" charset="0"/>
              </a:rPr>
              <a:t>…....around 2800 BC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0384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86595"/>
              </p:ext>
            </p:extLst>
          </p:nvPr>
        </p:nvGraphicFramePr>
        <p:xfrm>
          <a:off x="3436257" y="295124"/>
          <a:ext cx="8128000" cy="629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Octal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Hexadecimal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0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942" y="718457"/>
            <a:ext cx="2736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Table 0f Numbers </a:t>
            </a:r>
          </a:p>
          <a:p>
            <a:r>
              <a:rPr lang="en-US" sz="2400" b="1">
                <a:solidFill>
                  <a:srgbClr val="FF0000"/>
                </a:solidFill>
              </a:rPr>
              <a:t>with different bases</a:t>
            </a:r>
          </a:p>
        </p:txBody>
      </p:sp>
    </p:spTree>
    <p:extLst>
      <p:ext uri="{BB962C8B-B14F-4D97-AF65-F5344CB8AC3E}">
        <p14:creationId xmlns:p14="http://schemas.microsoft.com/office/powerpoint/2010/main" val="383937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6498"/>
              </p:ext>
            </p:extLst>
          </p:nvPr>
        </p:nvGraphicFramePr>
        <p:xfrm>
          <a:off x="1410454" y="539961"/>
          <a:ext cx="9153078" cy="556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0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8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858">
                <a:tc>
                  <a:txBody>
                    <a:bodyPr/>
                    <a:lstStyle/>
                    <a:p>
                      <a:r>
                        <a:rPr lang="en-US"/>
                        <a:t>Decimal </a:t>
                      </a:r>
                    </a:p>
                    <a:p>
                      <a:r>
                        <a:rPr lang="en-US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Binary</a:t>
                      </a:r>
                    </a:p>
                    <a:p>
                      <a:r>
                        <a:rPr lang="en-US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Sign</a:t>
                      </a:r>
                      <a:r>
                        <a:rPr lang="en-US" baseline="0"/>
                        <a:t> and Magnitude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One’s Complement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Two’s Complement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000       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000     </a:t>
                      </a:r>
                      <a:r>
                        <a:rPr lang="en-US" baseline="0"/>
                        <a:t> 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0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000        0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001        1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001       1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001        1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010        2        +</a:t>
                      </a:r>
                      <a:r>
                        <a:rPr lang="en-US" dirty="0" err="1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010       2      +</a:t>
                      </a:r>
                      <a:r>
                        <a:rPr lang="en-US" err="1"/>
                        <a:t>ve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010        2       +</a:t>
                      </a:r>
                      <a:r>
                        <a:rPr lang="en-US" err="1"/>
                        <a:t>ve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011        3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011       3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011        3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     --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   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*100 *   </a:t>
                      </a:r>
                      <a:r>
                        <a:rPr lang="en-US" dirty="0"/>
                        <a:t>--4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101      --1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0    --1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      --1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       --2      --</a:t>
                      </a:r>
                      <a:r>
                        <a:rPr lang="en-US" dirty="0" err="1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     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--2       -</a:t>
                      </a:r>
                      <a:r>
                        <a:rPr lang="en-US" dirty="0" err="1"/>
                        <a:t>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110      --2       --</a:t>
                      </a:r>
                      <a:r>
                        <a:rPr lang="en-US" err="1"/>
                        <a:t>ve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111       --3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       --3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8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100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101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110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+0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 and –0</a:t>
                      </a:r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Hardware Implementation</a:t>
                      </a:r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problem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+0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 and –0</a:t>
                      </a:r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Hardware Implementation</a:t>
                      </a:r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problem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0nly one     “0”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    </a:t>
                      </a:r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Simple Hardware</a:t>
                      </a:r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Overflow  Detection</a:t>
                      </a:r>
                    </a:p>
                    <a:p>
                      <a:r>
                        <a:rPr lang="en-US" baseline="0" dirty="0"/>
                        <a:t>100 can be used as -4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939" y="78296"/>
                <a:ext cx="8563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      Negative binary number representation for n=3,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>
                    <a:solidFill>
                      <a:srgbClr val="FF0000"/>
                    </a:solidFill>
                  </a:rPr>
                  <a:t>= 8 values  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939" y="78296"/>
                <a:ext cx="8563563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526" r="-9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5061765" y="1249087"/>
            <a:ext cx="312179" cy="1355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225878" y="2859880"/>
            <a:ext cx="148066" cy="1355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106063" y="1249087"/>
            <a:ext cx="148066" cy="1355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259348" y="2859880"/>
            <a:ext cx="148066" cy="1355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9772998" y="2859880"/>
            <a:ext cx="148066" cy="1355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9533820" y="1381642"/>
            <a:ext cx="148066" cy="1355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8926" y="5832532"/>
            <a:ext cx="864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Please note that the Most Significant Bit (MSB)  for  a +</a:t>
            </a:r>
            <a:r>
              <a:rPr lang="en-US" b="1" err="1">
                <a:solidFill>
                  <a:srgbClr val="C00000"/>
                </a:solidFill>
              </a:rPr>
              <a:t>ve</a:t>
            </a:r>
            <a:r>
              <a:rPr lang="en-US" b="1">
                <a:solidFill>
                  <a:srgbClr val="C00000"/>
                </a:solidFill>
              </a:rPr>
              <a:t> number is 0 and the +</a:t>
            </a:r>
            <a:r>
              <a:rPr lang="en-US" b="1" err="1">
                <a:solidFill>
                  <a:srgbClr val="C00000"/>
                </a:solidFill>
              </a:rPr>
              <a:t>ve</a:t>
            </a:r>
            <a:r>
              <a:rPr lang="en-US" b="1">
                <a:solidFill>
                  <a:srgbClr val="C00000"/>
                </a:solidFill>
              </a:rPr>
              <a:t> number does not change. ONLY the the –</a:t>
            </a:r>
            <a:r>
              <a:rPr lang="en-US" b="1" err="1">
                <a:solidFill>
                  <a:srgbClr val="C00000"/>
                </a:solidFill>
              </a:rPr>
              <a:t>ve</a:t>
            </a:r>
            <a:r>
              <a:rPr lang="en-US" b="1">
                <a:solidFill>
                  <a:srgbClr val="C00000"/>
                </a:solidFill>
              </a:rPr>
              <a:t> number has its MSB as 1 and the magnitude changes according to the scheme used.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1718926" y="2859880"/>
            <a:ext cx="347782" cy="13552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5860" y="1747237"/>
            <a:ext cx="9601481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 easier method to get the negation of a number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 </a:t>
            </a:r>
            <a:r>
              <a:rPr lang="en-US" altLang="en-US" sz="2800" b="1">
                <a:latin typeface="Arial" charset="0"/>
              </a:rPr>
              <a:t>2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's complement is as follows: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>
                <a:latin typeface="Arial" charset="0"/>
              </a:rPr>
              <a:t>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9661"/>
              </p:ext>
            </p:extLst>
          </p:nvPr>
        </p:nvGraphicFramePr>
        <p:xfrm>
          <a:off x="339213" y="3378453"/>
          <a:ext cx="11282515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baseline="0">
                          <a:effectLst/>
                        </a:rPr>
                        <a:t> </a:t>
                      </a:r>
                      <a:r>
                        <a:rPr lang="en-US" sz="2800" b="1">
                          <a:effectLst/>
                        </a:rPr>
                        <a:t>Example 1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Example 2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1. Starting from the right, find the first '1'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  0  0101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2800" b="1">
                          <a:effectLst/>
                        </a:rPr>
                        <a:t>0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</a:rPr>
                        <a:t> 0  010100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2. Invert all of the bits to the left of that one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  1  1010100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1  1010111</a:t>
                      </a:r>
                      <a:endParaRPr lang="en-US" sz="28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2522" y="4871998"/>
            <a:ext cx="7728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Advantage of the 2’s complement number system is that we can use the same hardware circuit to do the addition and the subtraction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823006" y="3165068"/>
            <a:ext cx="798722" cy="738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823006" y="4699503"/>
            <a:ext cx="440999" cy="636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89342" y="269895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</a:t>
            </a:r>
            <a:r>
              <a:rPr lang="en-US" err="1"/>
              <a:t>ve</a:t>
            </a:r>
            <a:r>
              <a:rPr lang="en-US"/>
              <a:t> number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4594" y="528041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- </a:t>
            </a:r>
            <a:r>
              <a:rPr lang="en-US" err="1"/>
              <a:t>ve</a:t>
            </a:r>
            <a:r>
              <a:rPr lang="en-US"/>
              <a:t> ,   2’s complement  number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210228" y="3027397"/>
            <a:ext cx="557266" cy="875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11314" y="268420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Sign bit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419745" y="4603132"/>
            <a:ext cx="439264" cy="537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82294" y="4990213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Sign bit</a:t>
            </a:r>
          </a:p>
        </p:txBody>
      </p:sp>
    </p:spTree>
    <p:extLst>
      <p:ext uri="{BB962C8B-B14F-4D97-AF65-F5344CB8AC3E}">
        <p14:creationId xmlns:p14="http://schemas.microsoft.com/office/powerpoint/2010/main" val="2145774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454190"/>
            <a:ext cx="10800735" cy="6354486"/>
            <a:chOff x="304800" y="454190"/>
            <a:chExt cx="10800735" cy="6354486"/>
          </a:xfrm>
        </p:grpSpPr>
        <p:sp>
          <p:nvSpPr>
            <p:cNvPr id="2" name="TextBox 1"/>
            <p:cNvSpPr txBox="1"/>
            <p:nvPr/>
          </p:nvSpPr>
          <p:spPr>
            <a:xfrm>
              <a:off x="1894056" y="454190"/>
              <a:ext cx="53558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Addition with Binary Numbers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1290918"/>
              <a:ext cx="44644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Possibility of digits addition:</a:t>
              </a:r>
            </a:p>
            <a:p>
              <a:r>
                <a:rPr lang="en-US" sz="2400" b="1"/>
                <a:t>0+ 0 = 0</a:t>
              </a:r>
            </a:p>
            <a:p>
              <a:r>
                <a:rPr lang="en-US" sz="2400" b="1"/>
                <a:t>0+1=1+0 = 1</a:t>
              </a:r>
            </a:p>
            <a:p>
              <a:r>
                <a:rPr lang="en-US" sz="2400" b="1"/>
                <a:t>1+1 =10      carry=1   sum=0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1671" y="3962400"/>
              <a:ext cx="46616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4-bit </a:t>
              </a:r>
              <a:r>
                <a:rPr lang="en-US" sz="2400" b="1"/>
                <a:t>unsigned number</a:t>
              </a:r>
            </a:p>
            <a:p>
              <a:r>
                <a:rPr lang="en-US" sz="2400" b="1"/>
                <a:t>Example_1:</a:t>
              </a:r>
            </a:p>
            <a:p>
              <a:r>
                <a:rPr lang="en-US" sz="2400" b="1"/>
                <a:t>Add A=  0 1 0 1   Augend       5</a:t>
              </a:r>
              <a:r>
                <a:rPr lang="en-US" sz="2400" b="1" baseline="-25000"/>
                <a:t>10</a:t>
              </a:r>
              <a:r>
                <a:rPr lang="en-US" sz="2400" b="1"/>
                <a:t>  </a:t>
              </a:r>
            </a:p>
            <a:p>
              <a:r>
                <a:rPr lang="en-US" sz="2400" b="1"/>
                <a:t>         B=  0 1 1 0   Addend       6</a:t>
              </a:r>
              <a:r>
                <a:rPr lang="en-US" sz="2400" b="1" baseline="-25000"/>
                <a:t>10</a:t>
              </a:r>
            </a:p>
            <a:p>
              <a:r>
                <a:rPr lang="en-US" sz="2400" b="1"/>
                <a:t>---------------------------------</a:t>
              </a:r>
            </a:p>
            <a:p>
              <a:r>
                <a:rPr lang="en-US" sz="2400" b="1"/>
                <a:t>          Sum= 1  0 1 1                   11</a:t>
              </a:r>
              <a:r>
                <a:rPr lang="en-US" sz="2400" b="1" baseline="-25000"/>
                <a:t>10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94611" y="3882730"/>
              <a:ext cx="491092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4-bit</a:t>
              </a:r>
              <a:r>
                <a:rPr lang="en-US" sz="2400" b="1"/>
                <a:t> unsigned number</a:t>
              </a:r>
            </a:p>
            <a:p>
              <a:r>
                <a:rPr lang="en-US" sz="2400" b="1"/>
                <a:t>Example_2:</a:t>
              </a:r>
            </a:p>
            <a:p>
              <a:r>
                <a:rPr lang="en-US" sz="2400" b="1"/>
                <a:t>Add A=  1 1 0 1   Augend  13</a:t>
              </a:r>
              <a:r>
                <a:rPr lang="en-US" sz="2400" b="1" baseline="-25000"/>
                <a:t>10</a:t>
              </a:r>
              <a:r>
                <a:rPr lang="en-US" sz="2400" b="1"/>
                <a:t>  </a:t>
              </a:r>
            </a:p>
            <a:p>
              <a:r>
                <a:rPr lang="en-US" sz="2400" b="1"/>
                <a:t>         B=  0 1 1 0   Addend   6</a:t>
              </a:r>
              <a:r>
                <a:rPr lang="en-US" sz="2400" b="1" baseline="-25000"/>
                <a:t>10</a:t>
              </a:r>
            </a:p>
            <a:p>
              <a:r>
                <a:rPr lang="en-US" sz="2400" b="1"/>
                <a:t>---------------------------------</a:t>
              </a:r>
            </a:p>
            <a:p>
              <a:r>
                <a:rPr lang="en-US" sz="2400" b="1"/>
                <a:t> Sum= </a:t>
              </a:r>
              <a:r>
                <a:rPr lang="en-US" sz="2400" b="1">
                  <a:solidFill>
                    <a:srgbClr val="FF0000"/>
                  </a:solidFill>
                </a:rPr>
                <a:t>1  </a:t>
              </a:r>
              <a:r>
                <a:rPr lang="en-US" sz="2400" b="1"/>
                <a:t>0 0 1 1                   3</a:t>
              </a:r>
              <a:r>
                <a:rPr lang="en-US" sz="2400" b="1" baseline="-25000"/>
                <a:t>10  </a:t>
              </a:r>
              <a:r>
                <a:rPr lang="en-US" sz="2400" b="1"/>
                <a:t>because the overflow is discarded, </a:t>
              </a:r>
              <a:endParaRPr lang="en-US" sz="2400" b="1" baseline="-2500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7249946" y="6061587"/>
              <a:ext cx="316266" cy="464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40706" y="6347011"/>
              <a:ext cx="13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459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799" y="1290918"/>
            <a:ext cx="11618259" cy="6017968"/>
            <a:chOff x="304799" y="1290918"/>
            <a:chExt cx="11618259" cy="6017968"/>
          </a:xfrm>
        </p:grpSpPr>
        <p:sp>
          <p:nvSpPr>
            <p:cNvPr id="3" name="TextBox 2"/>
            <p:cNvSpPr txBox="1"/>
            <p:nvPr/>
          </p:nvSpPr>
          <p:spPr>
            <a:xfrm>
              <a:off x="304799" y="1290918"/>
              <a:ext cx="52891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Possibility of digits Subtraction:</a:t>
              </a:r>
            </a:p>
            <a:p>
              <a:r>
                <a:rPr lang="en-US" sz="2400" b="1"/>
                <a:t>0 - 0 = 0</a:t>
              </a:r>
            </a:p>
            <a:p>
              <a:r>
                <a:rPr lang="en-US" sz="2400" b="1"/>
                <a:t>1 - 1 = 0</a:t>
              </a:r>
            </a:p>
            <a:p>
              <a:r>
                <a:rPr lang="en-US" sz="2400" b="1"/>
                <a:t>0 - 1 = 11      Borrow =1   Difference =1</a:t>
              </a:r>
            </a:p>
            <a:p>
              <a:r>
                <a:rPr lang="en-US" sz="2400" b="1"/>
                <a:t>1 - 0  =1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1671" y="3857109"/>
              <a:ext cx="50023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4-bit</a:t>
              </a:r>
              <a:r>
                <a:rPr lang="en-US" sz="2400" b="1"/>
                <a:t> unsigned number</a:t>
              </a:r>
            </a:p>
            <a:p>
              <a:r>
                <a:rPr lang="en-US" sz="2400" b="1"/>
                <a:t>Example_1:</a:t>
              </a:r>
            </a:p>
            <a:p>
              <a:r>
                <a:rPr lang="en-US" sz="2400" b="1"/>
                <a:t>Minuend       A =  1 0 1 0        10</a:t>
              </a:r>
              <a:r>
                <a:rPr lang="en-US" sz="2400" b="1" baseline="-25000"/>
                <a:t>10</a:t>
              </a:r>
              <a:r>
                <a:rPr lang="en-US" sz="2400" b="1"/>
                <a:t> </a:t>
              </a:r>
            </a:p>
            <a:p>
              <a:r>
                <a:rPr lang="en-US" sz="2400" b="1"/>
                <a:t>Subtrahend   B =  0 1 0 0         4</a:t>
              </a:r>
              <a:r>
                <a:rPr lang="en-US" sz="2400" b="1" baseline="-25000"/>
                <a:t>10</a:t>
              </a:r>
            </a:p>
            <a:p>
              <a:r>
                <a:rPr lang="en-US" sz="2400" b="1"/>
                <a:t>---------------------------------</a:t>
              </a:r>
            </a:p>
            <a:p>
              <a:r>
                <a:rPr lang="en-US" sz="2400" b="1"/>
                <a:t>Difference              0 1 1 0         6</a:t>
              </a:r>
              <a:r>
                <a:rPr lang="en-US" sz="2400" b="1" baseline="-25000"/>
                <a:t>10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2893" y="3672443"/>
              <a:ext cx="564776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4-bit</a:t>
              </a:r>
              <a:r>
                <a:rPr lang="en-US" sz="2400" b="1"/>
                <a:t> unsigned number</a:t>
              </a:r>
            </a:p>
            <a:p>
              <a:r>
                <a:rPr lang="en-US" sz="2400" b="1"/>
                <a:t>Example_2:</a:t>
              </a:r>
            </a:p>
            <a:p>
              <a:r>
                <a:rPr lang="en-US" sz="2400" b="1"/>
                <a:t>Add A=  1 1 0 1   Minuend       13</a:t>
              </a:r>
              <a:r>
                <a:rPr lang="en-US" sz="2400" b="1" baseline="-25000"/>
                <a:t>10</a:t>
              </a:r>
              <a:r>
                <a:rPr lang="en-US" sz="2400" b="1"/>
                <a:t>  </a:t>
              </a:r>
            </a:p>
            <a:p>
              <a:r>
                <a:rPr lang="en-US" sz="2400" b="1"/>
                <a:t>         B=  1 1 1 0   Subtrahend   14</a:t>
              </a:r>
              <a:r>
                <a:rPr lang="en-US" sz="2400" b="1" baseline="-25000"/>
                <a:t>10</a:t>
              </a:r>
            </a:p>
            <a:p>
              <a:r>
                <a:rPr lang="en-US" sz="2400" b="1"/>
                <a:t>--------------------------------- </a:t>
              </a:r>
            </a:p>
            <a:p>
              <a:r>
                <a:rPr lang="en-US" sz="2400" b="1"/>
                <a:t>Sum= </a:t>
              </a:r>
              <a:r>
                <a:rPr lang="en-US" sz="2400" b="1">
                  <a:solidFill>
                    <a:srgbClr val="FF0000"/>
                  </a:solidFill>
                </a:rPr>
                <a:t>1</a:t>
              </a:r>
              <a:r>
                <a:rPr lang="en-US" sz="2400" b="1"/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1 1 1  1        </a:t>
              </a:r>
              <a:r>
                <a:rPr lang="en-US" sz="3600" b="1">
                  <a:solidFill>
                    <a:srgbClr val="FF0000"/>
                  </a:solidFill>
                </a:rPr>
                <a:t> 31</a:t>
              </a:r>
              <a:r>
                <a:rPr lang="en-US" sz="3600" b="1" baseline="-25000">
                  <a:solidFill>
                    <a:srgbClr val="FF0000"/>
                  </a:solidFill>
                </a:rPr>
                <a:t>10  </a:t>
              </a:r>
              <a:r>
                <a:rPr lang="en-US" sz="3600" b="1">
                  <a:solidFill>
                    <a:srgbClr val="FF0000"/>
                  </a:solidFill>
                </a:rPr>
                <a:t>?  Or 15</a:t>
              </a:r>
              <a:r>
                <a:rPr lang="en-US" sz="3600" b="1" baseline="-25000">
                  <a:solidFill>
                    <a:srgbClr val="FF0000"/>
                  </a:solidFill>
                </a:rPr>
                <a:t>10</a:t>
              </a:r>
              <a:r>
                <a:rPr lang="en-US" sz="3600" b="1">
                  <a:solidFill>
                    <a:srgbClr val="FF0000"/>
                  </a:solidFill>
                </a:rPr>
                <a:t> 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7117984" y="6060141"/>
              <a:ext cx="125506" cy="466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884894" y="6293223"/>
              <a:ext cx="50381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Overflow  </a:t>
              </a:r>
              <a:r>
                <a:rPr lang="en-US" sz="3600" b="1">
                  <a:solidFill>
                    <a:srgbClr val="FF0000"/>
                  </a:solidFill>
                </a:rPr>
                <a:t>? Incorrect results</a:t>
              </a:r>
            </a:p>
            <a:p>
              <a:r>
                <a:rPr lang="en-US" sz="2400" b="1">
                  <a:solidFill>
                    <a:srgbClr val="FF0000"/>
                  </a:solidFill>
                </a:rPr>
                <a:t>  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47057" y="370891"/>
            <a:ext cx="419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Subtraction with binary</a:t>
            </a:r>
          </a:p>
        </p:txBody>
      </p:sp>
    </p:spTree>
    <p:extLst>
      <p:ext uri="{BB962C8B-B14F-4D97-AF65-F5344CB8AC3E}">
        <p14:creationId xmlns:p14="http://schemas.microsoft.com/office/powerpoint/2010/main" val="1798308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6681" y="537883"/>
            <a:ext cx="654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Multiplication with Binary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353" y="1416424"/>
            <a:ext cx="7495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Example:</a:t>
            </a:r>
            <a:br>
              <a:rPr lang="en-US" sz="2400" b="1"/>
            </a:br>
            <a:r>
              <a:rPr lang="en-US" sz="2400" b="1"/>
              <a:t>Multiply the following two 4-bit unsigned binary numbers</a:t>
            </a:r>
          </a:p>
          <a:p>
            <a:r>
              <a:rPr lang="en-US" sz="2400" b="1"/>
              <a:t>A=1101  =13</a:t>
            </a:r>
            <a:r>
              <a:rPr lang="en-US" sz="2400" b="1" baseline="-25000"/>
              <a:t>10</a:t>
            </a:r>
          </a:p>
          <a:p>
            <a:r>
              <a:rPr lang="en-US" sz="2400" b="1"/>
              <a:t>B=1001 = 9</a:t>
            </a:r>
            <a:r>
              <a:rPr lang="en-US" sz="2400" b="1" baseline="-25000"/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1505" y="3227294"/>
            <a:ext cx="5074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                               1 1 0 1    multiplicand</a:t>
            </a:r>
          </a:p>
          <a:p>
            <a:r>
              <a:rPr lang="en-US" sz="2000" b="1"/>
              <a:t>                                1 0 0 1   multiplier</a:t>
            </a:r>
          </a:p>
          <a:p>
            <a:r>
              <a:rPr lang="en-US" sz="2000" b="1"/>
              <a:t>----------------------------------</a:t>
            </a:r>
          </a:p>
          <a:p>
            <a:r>
              <a:rPr lang="en-US" sz="2000" b="1"/>
              <a:t>                                1 1 0 1     </a:t>
            </a:r>
          </a:p>
          <a:p>
            <a:r>
              <a:rPr lang="en-US" sz="2000" b="1"/>
              <a:t>                             0 0 0 0        partial products</a:t>
            </a:r>
          </a:p>
          <a:p>
            <a:r>
              <a:rPr lang="en-US" sz="2000" b="1"/>
              <a:t>                          0 0 0 0</a:t>
            </a:r>
          </a:p>
          <a:p>
            <a:r>
              <a:rPr lang="en-US" sz="2000" b="1"/>
              <a:t>                       1 1 0 1 </a:t>
            </a:r>
          </a:p>
          <a:p>
            <a:r>
              <a:rPr lang="en-US" sz="2000" b="1"/>
              <a:t>                      1 1 1 0 1 0  1 = 127 </a:t>
            </a:r>
            <a:r>
              <a:rPr lang="en-US" sz="2000" b="1" baseline="-25000"/>
              <a:t>10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462682" y="4057887"/>
            <a:ext cx="35859" cy="133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283390" y="4057887"/>
            <a:ext cx="35858" cy="133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22024" y="4057887"/>
            <a:ext cx="0" cy="133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924801" y="4057887"/>
            <a:ext cx="17930" cy="133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09652" y="4057887"/>
            <a:ext cx="71715" cy="1723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08376" y="5396753"/>
            <a:ext cx="24025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34838" y="4057887"/>
            <a:ext cx="49306" cy="1723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77835" y="3164542"/>
            <a:ext cx="0" cy="26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8910829" y="4148898"/>
            <a:ext cx="155448" cy="1219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42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53" y="770965"/>
            <a:ext cx="562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Subtraction with 2’complement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612" y="1577789"/>
            <a:ext cx="56746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Example_1</a:t>
            </a:r>
          </a:p>
          <a:p>
            <a:r>
              <a:rPr lang="en-US" sz="2400" b="1"/>
              <a:t>Perform the following operation:</a:t>
            </a:r>
          </a:p>
          <a:p>
            <a:r>
              <a:rPr lang="en-US" sz="2400" b="1"/>
              <a:t>A-B,     A&amp;B are </a:t>
            </a:r>
            <a:r>
              <a:rPr lang="en-US" sz="2400" b="1">
                <a:solidFill>
                  <a:srgbClr val="C00000"/>
                </a:solidFill>
              </a:rPr>
              <a:t>5 bit </a:t>
            </a:r>
            <a:r>
              <a:rPr lang="en-US" sz="2400" b="1"/>
              <a:t>signed numbers</a:t>
            </a:r>
          </a:p>
          <a:p>
            <a:r>
              <a:rPr lang="en-US" sz="2400" b="1"/>
              <a:t>  A= 01001   9</a:t>
            </a:r>
            <a:r>
              <a:rPr lang="en-US" sz="2400" b="1" baseline="-25000"/>
              <a:t>10</a:t>
            </a:r>
            <a:r>
              <a:rPr lang="en-US" sz="2400" b="1"/>
              <a:t>      B=00011   3</a:t>
            </a:r>
            <a:r>
              <a:rPr lang="en-US" sz="2400" b="1" baseline="-25000"/>
              <a:t>10</a:t>
            </a:r>
          </a:p>
          <a:p>
            <a:endParaRPr lang="en-US" sz="2400" b="1" baseline="-25000"/>
          </a:p>
          <a:p>
            <a:r>
              <a:rPr lang="en-US" sz="2400" b="1"/>
              <a:t> 1’ Complement         1 1 1 0 0    </a:t>
            </a:r>
          </a:p>
          <a:p>
            <a:r>
              <a:rPr lang="en-US" sz="2400" b="1" baseline="-25000"/>
              <a:t>                                                                             </a:t>
            </a:r>
            <a:r>
              <a:rPr lang="en-US" sz="2400" b="1"/>
              <a:t>1   plus 1</a:t>
            </a:r>
          </a:p>
          <a:p>
            <a:r>
              <a:rPr lang="en-US" sz="2400" b="1"/>
              <a:t> 2’ complement of B </a:t>
            </a:r>
            <a:r>
              <a:rPr lang="en-US" sz="2400" b="1">
                <a:solidFill>
                  <a:srgbClr val="FF0000"/>
                </a:solidFill>
              </a:rPr>
              <a:t>1</a:t>
            </a:r>
            <a:r>
              <a:rPr lang="en-US" sz="2400" b="1"/>
              <a:t> 1  1  0 1   -B</a:t>
            </a:r>
          </a:p>
          <a:p>
            <a:r>
              <a:rPr lang="en-US" sz="2400" b="1"/>
              <a:t>                                     </a:t>
            </a:r>
            <a:r>
              <a:rPr lang="en-US" sz="2400" b="1">
                <a:solidFill>
                  <a:srgbClr val="FF0000"/>
                </a:solidFill>
              </a:rPr>
              <a:t> 0 </a:t>
            </a:r>
            <a:r>
              <a:rPr lang="en-US" sz="2400" b="1"/>
              <a:t>1   0  0 1   Add</a:t>
            </a:r>
          </a:p>
          <a:p>
            <a:endParaRPr lang="en-US" sz="2400" b="1" baseline="-25000"/>
          </a:p>
          <a:p>
            <a:r>
              <a:rPr lang="en-US" sz="2400" b="1"/>
              <a:t>                                     </a:t>
            </a:r>
            <a:r>
              <a:rPr lang="en-US" sz="2400" b="1">
                <a:solidFill>
                  <a:srgbClr val="FF0000"/>
                </a:solidFill>
              </a:rPr>
              <a:t> 0  </a:t>
            </a:r>
            <a:r>
              <a:rPr lang="en-US" sz="2400" b="1"/>
              <a:t>0  1  1  0   =  +6</a:t>
            </a:r>
            <a:r>
              <a:rPr lang="en-US" sz="2400" b="1" baseline="-25000"/>
              <a:t>10</a:t>
            </a:r>
          </a:p>
          <a:p>
            <a:endParaRPr lang="en-US" sz="2400" b="1" baseline="-25000"/>
          </a:p>
          <a:p>
            <a:r>
              <a:rPr lang="en-US" sz="2400" b="1">
                <a:solidFill>
                  <a:srgbClr val="FF0000"/>
                </a:solidFill>
              </a:rPr>
              <a:t>Subtraction is performed as addition</a:t>
            </a:r>
          </a:p>
          <a:p>
            <a:endParaRPr lang="en-US" sz="2400" b="1" baseline="-25000"/>
          </a:p>
          <a:p>
            <a:endParaRPr lang="en-US" baseline="-25000"/>
          </a:p>
          <a:p>
            <a:endParaRPr lang="en-US" baseline="-2500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474259" y="4034118"/>
            <a:ext cx="1506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39788" y="4903694"/>
            <a:ext cx="1506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34635" y="1559859"/>
            <a:ext cx="62573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Example_2</a:t>
            </a:r>
          </a:p>
          <a:p>
            <a:r>
              <a:rPr lang="en-US" sz="2400" b="1"/>
              <a:t>Perform the following operation:</a:t>
            </a:r>
          </a:p>
          <a:p>
            <a:r>
              <a:rPr lang="en-US" sz="2400" b="1"/>
              <a:t>B-A,     A &amp; B are </a:t>
            </a:r>
            <a:r>
              <a:rPr lang="en-US" sz="2400" b="1">
                <a:solidFill>
                  <a:srgbClr val="C00000"/>
                </a:solidFill>
              </a:rPr>
              <a:t>5 bit </a:t>
            </a:r>
            <a:r>
              <a:rPr lang="en-US" sz="2400" b="1"/>
              <a:t>signed numbers</a:t>
            </a:r>
          </a:p>
          <a:p>
            <a:r>
              <a:rPr lang="en-US" sz="2400" b="1"/>
              <a:t>A= </a:t>
            </a:r>
            <a:r>
              <a:rPr lang="en-US" sz="2400" b="1">
                <a:solidFill>
                  <a:srgbClr val="FF0000"/>
                </a:solidFill>
              </a:rPr>
              <a:t>0</a:t>
            </a:r>
            <a:r>
              <a:rPr lang="en-US" sz="2400" b="1"/>
              <a:t>1001   9</a:t>
            </a:r>
            <a:r>
              <a:rPr lang="en-US" sz="2400" b="1" baseline="-25000"/>
              <a:t>10</a:t>
            </a:r>
            <a:r>
              <a:rPr lang="en-US" sz="2400" b="1"/>
              <a:t>      B=</a:t>
            </a:r>
            <a:r>
              <a:rPr lang="en-US" sz="2400" b="1">
                <a:solidFill>
                  <a:srgbClr val="FF0000"/>
                </a:solidFill>
              </a:rPr>
              <a:t>0</a:t>
            </a:r>
            <a:r>
              <a:rPr lang="en-US" sz="2400" b="1"/>
              <a:t>0011   3</a:t>
            </a:r>
            <a:r>
              <a:rPr lang="en-US" sz="2400" b="1" baseline="-25000"/>
              <a:t>10</a:t>
            </a:r>
          </a:p>
          <a:p>
            <a:endParaRPr lang="en-US" sz="2400" b="1" baseline="-25000"/>
          </a:p>
          <a:p>
            <a:r>
              <a:rPr lang="en-US" sz="2400" b="1"/>
              <a:t>2’s  of  A  = A’+1  =10110  + 1 = 10111</a:t>
            </a:r>
          </a:p>
          <a:p>
            <a:r>
              <a:rPr lang="en-US" sz="2400" b="1"/>
              <a:t>                          </a:t>
            </a:r>
            <a:r>
              <a:rPr lang="en-US" sz="2400" b="1">
                <a:solidFill>
                  <a:srgbClr val="FF0000"/>
                </a:solidFill>
              </a:rPr>
              <a:t>1</a:t>
            </a:r>
            <a:r>
              <a:rPr lang="en-US" sz="2400" b="1"/>
              <a:t> 0  1  1 1    2’ complement of  A</a:t>
            </a:r>
          </a:p>
          <a:p>
            <a:r>
              <a:rPr lang="en-US" sz="2400" b="1"/>
              <a:t>                           </a:t>
            </a:r>
            <a:r>
              <a:rPr lang="en-US" sz="2400" b="1">
                <a:solidFill>
                  <a:srgbClr val="FF0000"/>
                </a:solidFill>
              </a:rPr>
              <a:t>0</a:t>
            </a:r>
            <a:r>
              <a:rPr lang="en-US" sz="2400" b="1"/>
              <a:t> 0  0  1 1    B</a:t>
            </a:r>
          </a:p>
          <a:p>
            <a:endParaRPr lang="en-US" sz="2400" b="1" baseline="-25000"/>
          </a:p>
          <a:p>
            <a:r>
              <a:rPr lang="en-US" sz="2400" b="1"/>
              <a:t>    result is         </a:t>
            </a:r>
            <a:r>
              <a:rPr lang="en-US" sz="2400" b="1">
                <a:solidFill>
                  <a:srgbClr val="FF0000"/>
                </a:solidFill>
              </a:rPr>
              <a:t>1  </a:t>
            </a:r>
            <a:r>
              <a:rPr lang="en-US" sz="2400" b="1"/>
              <a:t>1  0  1  0   a  -</a:t>
            </a:r>
            <a:r>
              <a:rPr lang="en-US" sz="2400" b="1" err="1"/>
              <a:t>ve</a:t>
            </a:r>
            <a:r>
              <a:rPr lang="en-US" sz="2400" b="1"/>
              <a:t> number</a:t>
            </a:r>
            <a:endParaRPr lang="en-US" sz="2400" b="1" baseline="-25000"/>
          </a:p>
          <a:p>
            <a:r>
              <a:rPr lang="en-US" sz="2400" b="1"/>
              <a:t> to get its value, complement  1010  and add  1</a:t>
            </a:r>
          </a:p>
          <a:p>
            <a:r>
              <a:rPr lang="en-US" sz="2400" b="1" baseline="-25000"/>
              <a:t>               </a:t>
            </a:r>
            <a:r>
              <a:rPr lang="en-US" sz="2400" b="1"/>
              <a:t>                   0101</a:t>
            </a:r>
          </a:p>
          <a:p>
            <a:r>
              <a:rPr lang="en-US" sz="2400" b="1"/>
              <a:t>                                     1 </a:t>
            </a:r>
            <a:endParaRPr lang="en-US" sz="2400" b="1" baseline="-25000"/>
          </a:p>
          <a:p>
            <a:r>
              <a:rPr lang="en-US" sz="2400" b="1" baseline="-25000"/>
              <a:t>                                          </a:t>
            </a:r>
            <a:r>
              <a:rPr lang="en-US" sz="2400" b="1"/>
              <a:t>  </a:t>
            </a:r>
            <a:r>
              <a:rPr lang="en-US" sz="2400" b="1">
                <a:solidFill>
                  <a:srgbClr val="C00000"/>
                </a:solidFill>
              </a:rPr>
              <a:t>1</a:t>
            </a:r>
            <a:r>
              <a:rPr lang="en-US" sz="2400" b="1"/>
              <a:t>  0110   </a:t>
            </a:r>
            <a:r>
              <a:rPr lang="en-US" sz="3600" b="1"/>
              <a:t>-</a:t>
            </a:r>
            <a:r>
              <a:rPr lang="en-US" sz="2400" b="1"/>
              <a:t>6</a:t>
            </a:r>
            <a:r>
              <a:rPr lang="en-US" sz="2400" b="1" baseline="-25000"/>
              <a:t>10</a:t>
            </a:r>
            <a:endParaRPr lang="en-US" baseline="-25000"/>
          </a:p>
          <a:p>
            <a:endParaRPr lang="en-US" baseline="-2500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644291" y="4549733"/>
            <a:ext cx="1613648" cy="26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449669" y="6159620"/>
            <a:ext cx="1613648" cy="26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21505" y="3864077"/>
            <a:ext cx="1565643" cy="1807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41806" y="4345237"/>
            <a:ext cx="1563329" cy="1476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94206" y="4903694"/>
            <a:ext cx="1410929" cy="1070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75351" y="5014760"/>
            <a:ext cx="138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Sign bits</a:t>
            </a:r>
          </a:p>
        </p:txBody>
      </p:sp>
    </p:spTree>
    <p:extLst>
      <p:ext uri="{BB962C8B-B14F-4D97-AF65-F5344CB8AC3E}">
        <p14:creationId xmlns:p14="http://schemas.microsoft.com/office/powerpoint/2010/main" val="1034048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966" y="590780"/>
            <a:ext cx="86096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Addition and subtraction with overflow condition</a:t>
            </a:r>
          </a:p>
          <a:p>
            <a:r>
              <a:rPr lang="en-US" sz="3200" b="1">
                <a:solidFill>
                  <a:srgbClr val="FF0000"/>
                </a:solidFill>
              </a:rPr>
              <a:t>With 2’s complement addition and subtraction</a:t>
            </a:r>
            <a:endParaRPr lang="en-US" sz="3200" b="1" baseline="-250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058" y="1864659"/>
            <a:ext cx="964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Two conditions can prevail. When both numbers are +</a:t>
            </a:r>
            <a:r>
              <a:rPr lang="en-US" sz="2000" b="1" err="1"/>
              <a:t>ve</a:t>
            </a:r>
            <a:r>
              <a:rPr lang="en-US" sz="2000" b="1"/>
              <a:t> or –</a:t>
            </a:r>
            <a:r>
              <a:rPr lang="en-US" sz="2000" b="1" err="1"/>
              <a:t>ve</a:t>
            </a:r>
            <a:r>
              <a:rPr lang="en-US" sz="2000" b="1"/>
              <a:t>.</a:t>
            </a:r>
          </a:p>
          <a:p>
            <a:r>
              <a:rPr lang="en-US" sz="2000" b="1"/>
              <a:t>Here,  </a:t>
            </a:r>
            <a:r>
              <a:rPr lang="en-US" sz="2800" b="1" i="1" u="sng">
                <a:solidFill>
                  <a:srgbClr val="C00000"/>
                </a:solidFill>
              </a:rPr>
              <a:t>overflow</a:t>
            </a:r>
            <a:r>
              <a:rPr lang="en-US" sz="2000" b="1"/>
              <a:t> occurs and has to be detected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286" y="2960920"/>
            <a:ext cx="4933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Example_1  Both numbers are +</a:t>
            </a:r>
            <a:r>
              <a:rPr lang="en-US" sz="2400" b="1" dirty="0" err="1"/>
              <a:t>ve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Add A + B where A= 01011, B= 01100</a:t>
            </a:r>
          </a:p>
          <a:p>
            <a:r>
              <a:rPr lang="en-US" sz="2400" b="1" dirty="0"/>
              <a:t>Both A &amp; B are </a:t>
            </a:r>
            <a:r>
              <a:rPr lang="en-US" sz="2400" b="1" dirty="0">
                <a:solidFill>
                  <a:srgbClr val="C00000"/>
                </a:solidFill>
              </a:rPr>
              <a:t>5 bit +</a:t>
            </a:r>
            <a:r>
              <a:rPr lang="en-US" sz="2400" b="1" dirty="0" err="1">
                <a:solidFill>
                  <a:srgbClr val="C00000"/>
                </a:solidFill>
              </a:rPr>
              <a:t>ve</a:t>
            </a:r>
            <a:r>
              <a:rPr lang="en-US" sz="2400" b="1" dirty="0">
                <a:solidFill>
                  <a:srgbClr val="C00000"/>
                </a:solidFill>
              </a:rPr>
              <a:t> signed numbers</a:t>
            </a:r>
          </a:p>
          <a:p>
            <a:r>
              <a:rPr lang="en-US" sz="2400" b="1" dirty="0"/>
              <a:t>                0  1 0 1 1  +      11</a:t>
            </a:r>
            <a:r>
              <a:rPr lang="en-US" sz="2400" b="1" baseline="-25000" dirty="0"/>
              <a:t>10</a:t>
            </a:r>
          </a:p>
          <a:p>
            <a:r>
              <a:rPr lang="en-US" sz="2400" b="1" dirty="0"/>
              <a:t>                0  1 1 0 0           12</a:t>
            </a:r>
            <a:r>
              <a:rPr lang="en-US" sz="2400" b="1" baseline="-25000" dirty="0"/>
              <a:t>10</a:t>
            </a:r>
          </a:p>
          <a:p>
            <a:r>
              <a:rPr lang="en-US" sz="2400" b="1" dirty="0"/>
              <a:t>     S        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  0 1 1 1</a:t>
            </a:r>
          </a:p>
          <a:p>
            <a:r>
              <a:rPr lang="en-US" sz="2400" b="1" dirty="0"/>
              <a:t>  Result is –</a:t>
            </a:r>
            <a:r>
              <a:rPr lang="en-US" sz="2400" b="1" dirty="0" err="1"/>
              <a:t>ve</a:t>
            </a:r>
            <a:r>
              <a:rPr lang="en-US" sz="2400" b="1" dirty="0"/>
              <a:t>, indicating an overflow condition</a:t>
            </a:r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175726" y="5265031"/>
            <a:ext cx="1452282" cy="358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67004" y="2991698"/>
            <a:ext cx="65953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Example_2  Both numbers are –</a:t>
            </a:r>
            <a:r>
              <a:rPr lang="en-US" sz="2400" b="1" dirty="0" err="1"/>
              <a:t>ve</a:t>
            </a:r>
            <a:r>
              <a:rPr lang="en-US" sz="2400" b="1" dirty="0"/>
              <a:t> and in 2’s  complement form</a:t>
            </a:r>
          </a:p>
          <a:p>
            <a:r>
              <a:rPr lang="en-US" sz="2400" b="1" dirty="0"/>
              <a:t>Add A + B where A= 10011, B= 10010</a:t>
            </a:r>
          </a:p>
          <a:p>
            <a:r>
              <a:rPr lang="en-US" sz="2400" b="1" dirty="0"/>
              <a:t>Both A &amp; B are </a:t>
            </a:r>
            <a:r>
              <a:rPr lang="en-US" sz="2400" b="1" dirty="0">
                <a:solidFill>
                  <a:srgbClr val="C00000"/>
                </a:solidFill>
              </a:rPr>
              <a:t>5 bit -</a:t>
            </a:r>
            <a:r>
              <a:rPr lang="en-US" sz="2400" b="1" dirty="0" err="1">
                <a:solidFill>
                  <a:srgbClr val="C00000"/>
                </a:solidFill>
              </a:rPr>
              <a:t>ve</a:t>
            </a:r>
            <a:r>
              <a:rPr lang="en-US" sz="2400" b="1" dirty="0">
                <a:solidFill>
                  <a:srgbClr val="C00000"/>
                </a:solidFill>
              </a:rPr>
              <a:t> signed</a:t>
            </a:r>
            <a:r>
              <a:rPr lang="en-US" sz="2400" b="1" dirty="0"/>
              <a:t> numbers</a:t>
            </a:r>
          </a:p>
          <a:p>
            <a:r>
              <a:rPr lang="en-US" sz="2400" b="1" dirty="0"/>
              <a:t>   Sign             1  0 0 1 1  +      -13</a:t>
            </a:r>
            <a:r>
              <a:rPr lang="en-US" sz="2400" b="1" baseline="-25000" dirty="0"/>
              <a:t>10</a:t>
            </a:r>
          </a:p>
          <a:p>
            <a:r>
              <a:rPr lang="en-US" sz="2400" b="1" dirty="0"/>
              <a:t> carry              1  0 0 1  0          -14</a:t>
            </a:r>
            <a:r>
              <a:rPr lang="en-US" sz="2400" b="1" baseline="-25000" dirty="0"/>
              <a:t>10</a:t>
            </a:r>
          </a:p>
          <a:p>
            <a:r>
              <a:rPr lang="en-US" sz="2400" b="1" dirty="0"/>
              <a:t>                     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0</a:t>
            </a:r>
            <a:r>
              <a:rPr lang="en-US" sz="2400" b="1" dirty="0"/>
              <a:t> 0 1 0  1</a:t>
            </a:r>
          </a:p>
          <a:p>
            <a:r>
              <a:rPr lang="en-US" sz="2400" b="1" dirty="0"/>
              <a:t>  Result is +</a:t>
            </a:r>
            <a:r>
              <a:rPr lang="en-US" sz="2400" b="1" dirty="0" err="1"/>
              <a:t>ve</a:t>
            </a:r>
            <a:r>
              <a:rPr lang="en-US" sz="2400" b="1" dirty="0"/>
              <a:t>, indicating an overflow condition</a:t>
            </a:r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1)--</a:t>
            </a:r>
            <a:r>
              <a:rPr lang="en-US" sz="2000" b="1" dirty="0" err="1">
                <a:solidFill>
                  <a:srgbClr val="FF0000"/>
                </a:solidFill>
              </a:rPr>
              <a:t>ve</a:t>
            </a:r>
            <a:r>
              <a:rPr lang="en-US" sz="2000" b="1" dirty="0">
                <a:solidFill>
                  <a:srgbClr val="FF0000"/>
                </a:solidFill>
              </a:rPr>
              <a:t> numbers must be initially in 2’complement form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2)End around carry is neglected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23916" y="5468470"/>
            <a:ext cx="431142" cy="358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858325" y="5256066"/>
            <a:ext cx="1806342" cy="17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57202" y="5163285"/>
            <a:ext cx="1233533" cy="3051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42536" y="4821349"/>
            <a:ext cx="843167" cy="479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887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46" y="171564"/>
            <a:ext cx="1020465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rgbClr val="C00000"/>
                </a:solidFill>
              </a:rPr>
              <a:t>How to detect overflow</a:t>
            </a:r>
          </a:p>
          <a:p>
            <a:r>
              <a:rPr lang="en-US" b="1" dirty="0"/>
              <a:t>When adding or subtracting two numbers that have the same sign, then there is a possibility of over flow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940" y="1225689"/>
            <a:ext cx="44812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Example_1  Both numbers are +</a:t>
            </a:r>
            <a:r>
              <a:rPr lang="en-US" b="1" dirty="0" err="1"/>
              <a:t>ve</a:t>
            </a:r>
            <a:r>
              <a:rPr lang="en-US" b="1" dirty="0"/>
              <a:t>.</a:t>
            </a:r>
          </a:p>
          <a:p>
            <a:r>
              <a:rPr lang="en-US" b="1" dirty="0"/>
              <a:t>Add A + B where A= 01011, B= 01100</a:t>
            </a:r>
          </a:p>
          <a:p>
            <a:r>
              <a:rPr lang="en-US" b="1" dirty="0"/>
              <a:t>Both A &amp; B are </a:t>
            </a:r>
            <a:r>
              <a:rPr lang="en-US" b="1" dirty="0">
                <a:solidFill>
                  <a:srgbClr val="C00000"/>
                </a:solidFill>
              </a:rPr>
              <a:t>5 bit +</a:t>
            </a:r>
            <a:r>
              <a:rPr lang="en-US" b="1" dirty="0" err="1">
                <a:solidFill>
                  <a:srgbClr val="C00000"/>
                </a:solidFill>
              </a:rPr>
              <a:t>ve</a:t>
            </a:r>
            <a:r>
              <a:rPr lang="en-US" b="1" dirty="0">
                <a:solidFill>
                  <a:srgbClr val="C00000"/>
                </a:solidFill>
              </a:rPr>
              <a:t> signed numbers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 </a:t>
            </a:r>
          </a:p>
          <a:p>
            <a:r>
              <a:rPr lang="en-US" b="1" dirty="0">
                <a:solidFill>
                  <a:srgbClr val="C00000"/>
                </a:solidFill>
              </a:rPr>
              <a:t> Carry out of sign bit  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                                        Carry into Sign bit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Carry            0  1 0 0 0</a:t>
            </a:r>
          </a:p>
          <a:p>
            <a:r>
              <a:rPr lang="en-US" b="1" dirty="0"/>
              <a:t>                      0  1 0 1 1  +      11</a:t>
            </a:r>
            <a:r>
              <a:rPr lang="en-US" b="1" baseline="-25000" dirty="0"/>
              <a:t>10</a:t>
            </a:r>
          </a:p>
          <a:p>
            <a:r>
              <a:rPr lang="en-US" b="1" dirty="0"/>
              <a:t>                      0  1 1 0 0           12</a:t>
            </a:r>
            <a:r>
              <a:rPr lang="en-US" b="1" baseline="-25000" dirty="0"/>
              <a:t>10</a:t>
            </a:r>
          </a:p>
          <a:p>
            <a:r>
              <a:rPr lang="en-US" b="1" dirty="0"/>
              <a:t>     SUM        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 0 1 1 1</a:t>
            </a:r>
          </a:p>
          <a:p>
            <a:r>
              <a:rPr lang="en-US" b="1" dirty="0"/>
              <a:t>  Result is –</a:t>
            </a:r>
            <a:r>
              <a:rPr lang="en-US" b="1" dirty="0" err="1"/>
              <a:t>ve</a:t>
            </a:r>
            <a:r>
              <a:rPr lang="en-US" b="1" dirty="0"/>
              <a:t>, indicating an overflow condition</a:t>
            </a:r>
            <a:endParaRPr lang="en-US" dirty="0"/>
          </a:p>
          <a:p>
            <a:r>
              <a:rPr lang="en-US" sz="2000" b="1" dirty="0">
                <a:solidFill>
                  <a:srgbClr val="C00000"/>
                </a:solidFill>
              </a:rPr>
              <a:t>When Carry out and Carry into the  sign bit is different then there is an overflow</a:t>
            </a:r>
          </a:p>
          <a:p>
            <a:r>
              <a:rPr lang="en-US" b="1" dirty="0">
                <a:solidFill>
                  <a:srgbClr val="002060"/>
                </a:solidFill>
              </a:rPr>
              <a:t>           </a:t>
            </a:r>
            <a:r>
              <a:rPr lang="en-US" sz="2800" b="1" dirty="0">
                <a:solidFill>
                  <a:srgbClr val="002060"/>
                </a:solidFill>
              </a:rPr>
              <a:t>Wrong Results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54012" y="3612636"/>
            <a:ext cx="1007706" cy="429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995818" y="3480318"/>
            <a:ext cx="888966" cy="561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68963" y="4180344"/>
            <a:ext cx="410547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924941" y="1379577"/>
            <a:ext cx="49732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Example_2  Both numbers are –</a:t>
            </a:r>
            <a:r>
              <a:rPr lang="en-US" b="1" dirty="0" err="1"/>
              <a:t>ve</a:t>
            </a:r>
            <a:r>
              <a:rPr lang="en-US" b="1" dirty="0"/>
              <a:t> and in 2’s  </a:t>
            </a:r>
          </a:p>
          <a:p>
            <a:r>
              <a:rPr lang="en-US" b="1" dirty="0"/>
              <a:t>complement form</a:t>
            </a:r>
          </a:p>
          <a:p>
            <a:r>
              <a:rPr lang="en-US" b="1" dirty="0"/>
              <a:t>Add A + B where A= 10011, B= 10010</a:t>
            </a:r>
          </a:p>
          <a:p>
            <a:r>
              <a:rPr lang="en-US" b="1" dirty="0"/>
              <a:t>Both A &amp; B are </a:t>
            </a:r>
            <a:r>
              <a:rPr lang="en-US" b="1" dirty="0">
                <a:solidFill>
                  <a:srgbClr val="C00000"/>
                </a:solidFill>
              </a:rPr>
              <a:t>5 bit -</a:t>
            </a:r>
            <a:r>
              <a:rPr lang="en-US" b="1" dirty="0" err="1">
                <a:solidFill>
                  <a:srgbClr val="C00000"/>
                </a:solidFill>
              </a:rPr>
              <a:t>ve</a:t>
            </a:r>
            <a:r>
              <a:rPr lang="en-US" b="1" dirty="0">
                <a:solidFill>
                  <a:srgbClr val="C00000"/>
                </a:solidFill>
              </a:rPr>
              <a:t> signed</a:t>
            </a:r>
            <a:r>
              <a:rPr lang="en-US" b="1" dirty="0"/>
              <a:t> numbers</a:t>
            </a:r>
          </a:p>
          <a:p>
            <a:r>
              <a:rPr lang="en-US" b="1" dirty="0">
                <a:solidFill>
                  <a:srgbClr val="C00000"/>
                </a:solidFill>
              </a:rPr>
              <a:t>Carry out of sign bit</a:t>
            </a:r>
          </a:p>
          <a:p>
            <a:r>
              <a:rPr lang="en-US" b="1" dirty="0"/>
              <a:t>                                       Carry into sign bit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Carry     1 0 0  1 0</a:t>
            </a:r>
          </a:p>
          <a:p>
            <a:r>
              <a:rPr lang="en-US" b="1" dirty="0"/>
              <a:t>               1  0 0 1 1  +      -13</a:t>
            </a:r>
            <a:r>
              <a:rPr lang="en-US" b="1" baseline="-25000" dirty="0"/>
              <a:t>10</a:t>
            </a:r>
          </a:p>
          <a:p>
            <a:r>
              <a:rPr lang="en-US" b="1" dirty="0"/>
              <a:t>               1  0 0 1  0          -14</a:t>
            </a:r>
            <a:r>
              <a:rPr lang="en-US" b="1" baseline="-25000" dirty="0"/>
              <a:t>10</a:t>
            </a:r>
          </a:p>
          <a:p>
            <a:r>
              <a:rPr lang="en-US" b="1" dirty="0"/>
              <a:t>   SUM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0</a:t>
            </a:r>
            <a:r>
              <a:rPr lang="en-US" b="1" dirty="0"/>
              <a:t>  0 1 0  1</a:t>
            </a:r>
          </a:p>
          <a:p>
            <a:r>
              <a:rPr lang="en-US" b="1" dirty="0"/>
              <a:t>  Result is +</a:t>
            </a:r>
            <a:r>
              <a:rPr lang="en-US" b="1" dirty="0" err="1"/>
              <a:t>ve</a:t>
            </a:r>
            <a:r>
              <a:rPr lang="en-US" b="1" dirty="0"/>
              <a:t>, indicating an overflow condition</a:t>
            </a:r>
            <a:endParaRPr lang="en-US" dirty="0"/>
          </a:p>
          <a:p>
            <a:r>
              <a:rPr lang="en-US" sz="1600" b="1" dirty="0">
                <a:solidFill>
                  <a:srgbClr val="FF0000"/>
                </a:solidFill>
              </a:rPr>
              <a:t>1)--</a:t>
            </a:r>
            <a:r>
              <a:rPr lang="en-US" sz="1600" b="1" dirty="0" err="1">
                <a:solidFill>
                  <a:srgbClr val="FF0000"/>
                </a:solidFill>
              </a:rPr>
              <a:t>ve</a:t>
            </a:r>
            <a:r>
              <a:rPr lang="en-US" sz="1600" b="1" dirty="0">
                <a:solidFill>
                  <a:srgbClr val="FF0000"/>
                </a:solidFill>
              </a:rPr>
              <a:t> numbers must be initially in 2’complement form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2)End around carry is neglected </a:t>
            </a:r>
            <a:r>
              <a:rPr lang="en-US" sz="1600" b="1" dirty="0">
                <a:solidFill>
                  <a:srgbClr val="C00000"/>
                </a:solidFill>
              </a:rPr>
              <a:t>When overflow 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When Carry out of sign bit is different then there is an overflow</a:t>
            </a:r>
          </a:p>
          <a:p>
            <a:r>
              <a:rPr lang="en-US" sz="2800" b="1">
                <a:solidFill>
                  <a:srgbClr val="002060"/>
                </a:solidFill>
              </a:rPr>
              <a:t>              Wrong </a:t>
            </a:r>
            <a:r>
              <a:rPr lang="en-US" sz="2800" b="1" dirty="0">
                <a:solidFill>
                  <a:srgbClr val="002060"/>
                </a:solidFill>
              </a:rPr>
              <a:t>Results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550090" y="2780522"/>
            <a:ext cx="263817" cy="699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25538" y="2962469"/>
            <a:ext cx="1007706" cy="429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745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69" y="107139"/>
            <a:ext cx="3946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     Binary Coded </a:t>
            </a:r>
          </a:p>
          <a:p>
            <a:r>
              <a:rPr lang="en-US" sz="3200">
                <a:solidFill>
                  <a:srgbClr val="C00000"/>
                </a:solidFill>
              </a:rPr>
              <a:t>Decimal Code, BCD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46538"/>
              </p:ext>
            </p:extLst>
          </p:nvPr>
        </p:nvGraphicFramePr>
        <p:xfrm>
          <a:off x="6273990" y="1207813"/>
          <a:ext cx="49322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BCD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0001 0000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0001 0001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0010 0010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0001 0011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0110 0100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 0111 0101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1001 1001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0010 0001 0111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0111 0011</a:t>
                      </a:r>
                      <a:r>
                        <a:rPr lang="en-US" sz="2800" b="1" baseline="0"/>
                        <a:t> 1000</a:t>
                      </a: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0101 1001 1001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49387"/>
              </p:ext>
            </p:extLst>
          </p:nvPr>
        </p:nvGraphicFramePr>
        <p:xfrm>
          <a:off x="442437" y="1197356"/>
          <a:ext cx="3206717" cy="572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BCD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074">
                <a:tc>
                  <a:txBody>
                    <a:bodyPr/>
                    <a:lstStyle/>
                    <a:p>
                      <a:r>
                        <a:rPr lang="en-US" sz="2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18939" y="184083"/>
            <a:ext cx="1744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36227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64" y="128718"/>
            <a:ext cx="56515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1990" y="4020737"/>
            <a:ext cx="86069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Babylonian number system.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Babylonians ( present day Iraq) `wrote' on wet clay by pressing a stylus or wedge</a:t>
            </a:r>
            <a:r>
              <a:rPr kumimoji="0" lang="en-US" alt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into it in one of a small number of ways. The Babylonian number system, already from a very early era, was remarkably sophisticated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 was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positional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They had to remember only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 Symbols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instead of ten and had the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base ten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without the zero.</a:t>
            </a: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840" y="4784805"/>
            <a:ext cx="1515946" cy="11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990" y="3651405"/>
            <a:ext cx="172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Around 1900 BC</a:t>
            </a:r>
          </a:p>
        </p:txBody>
      </p:sp>
    </p:spTree>
    <p:extLst>
      <p:ext uri="{BB962C8B-B14F-4D97-AF65-F5344CB8AC3E}">
        <p14:creationId xmlns:p14="http://schemas.microsoft.com/office/powerpoint/2010/main" val="239324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645459"/>
            <a:ext cx="751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Addition with BCD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084" y="2026024"/>
            <a:ext cx="1990164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Example _1</a:t>
            </a:r>
          </a:p>
          <a:p>
            <a:endParaRPr lang="en-US" sz="2000" b="1"/>
          </a:p>
          <a:p>
            <a:r>
              <a:rPr lang="en-US" sz="2000" b="1"/>
              <a:t>Add 3</a:t>
            </a:r>
            <a:r>
              <a:rPr lang="en-US" sz="2000" b="1" baseline="-25000"/>
              <a:t>10</a:t>
            </a:r>
            <a:r>
              <a:rPr lang="en-US" sz="2000" b="1"/>
              <a:t> +4</a:t>
            </a:r>
            <a:r>
              <a:rPr lang="en-US" sz="2000" b="1" baseline="-25000"/>
              <a:t>10</a:t>
            </a:r>
            <a:r>
              <a:rPr lang="en-US" sz="2000" b="1"/>
              <a:t>= 7</a:t>
            </a:r>
            <a:r>
              <a:rPr lang="en-US" sz="2000" b="1" baseline="-25000"/>
              <a:t>10</a:t>
            </a:r>
          </a:p>
          <a:p>
            <a:r>
              <a:rPr lang="en-US" sz="2000" b="1" baseline="-25000"/>
              <a:t>      </a:t>
            </a:r>
            <a:r>
              <a:rPr lang="en-US" sz="2000" b="1"/>
              <a:t>0011</a:t>
            </a:r>
          </a:p>
          <a:p>
            <a:r>
              <a:rPr lang="en-US" sz="2000" b="1"/>
              <a:t>    0100</a:t>
            </a:r>
          </a:p>
          <a:p>
            <a:r>
              <a:rPr lang="en-US" sz="2000" b="1" baseline="-25000"/>
              <a:t>      </a:t>
            </a:r>
            <a:r>
              <a:rPr lang="en-US" sz="2000" b="1"/>
              <a:t>0111     = 7</a:t>
            </a:r>
            <a:r>
              <a:rPr lang="en-US" sz="2000" b="1" baseline="-25000"/>
              <a:t>10</a:t>
            </a:r>
          </a:p>
          <a:p>
            <a:endParaRPr lang="en-US" sz="2000" b="1" baseline="-25000"/>
          </a:p>
          <a:p>
            <a:endParaRPr lang="en-US" sz="2000" b="1" baseline="-25000"/>
          </a:p>
          <a:p>
            <a:endParaRPr lang="en-US" baseline="-25000"/>
          </a:p>
          <a:p>
            <a:endParaRPr lang="en-US" baseline="-25000"/>
          </a:p>
        </p:txBody>
      </p:sp>
      <p:cxnSp>
        <p:nvCxnSpPr>
          <p:cNvPr id="5" name="Straight Connector 4"/>
          <p:cNvCxnSpPr/>
          <p:nvPr/>
        </p:nvCxnSpPr>
        <p:spPr>
          <a:xfrm>
            <a:off x="407900" y="3603809"/>
            <a:ext cx="1004047" cy="53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9011" y="2052921"/>
            <a:ext cx="358588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Example _2</a:t>
            </a:r>
          </a:p>
          <a:p>
            <a:endParaRPr lang="en-US" sz="2000" b="1" dirty="0"/>
          </a:p>
          <a:p>
            <a:r>
              <a:rPr lang="en-US" sz="2000" b="1" dirty="0"/>
              <a:t>Add 7</a:t>
            </a:r>
            <a:r>
              <a:rPr lang="en-US" sz="2000" b="1" baseline="-25000" dirty="0"/>
              <a:t>10</a:t>
            </a:r>
            <a:r>
              <a:rPr lang="en-US" sz="2000" b="1" dirty="0"/>
              <a:t> +8</a:t>
            </a:r>
            <a:r>
              <a:rPr lang="en-US" sz="2000" b="1" baseline="-25000" dirty="0"/>
              <a:t>10</a:t>
            </a:r>
            <a:r>
              <a:rPr lang="en-US" sz="2000" b="1" dirty="0"/>
              <a:t>= 15</a:t>
            </a:r>
            <a:r>
              <a:rPr lang="en-US" sz="2000" b="1" baseline="-25000" dirty="0"/>
              <a:t>10</a:t>
            </a:r>
          </a:p>
          <a:p>
            <a:r>
              <a:rPr lang="en-US" sz="2000" b="1" baseline="-25000" dirty="0"/>
              <a:t>                </a:t>
            </a:r>
            <a:r>
              <a:rPr lang="en-US" sz="2000" b="1" dirty="0"/>
              <a:t>0111</a:t>
            </a:r>
          </a:p>
          <a:p>
            <a:r>
              <a:rPr lang="en-US" sz="2000" b="1" dirty="0"/>
              <a:t>           1000</a:t>
            </a:r>
          </a:p>
          <a:p>
            <a:r>
              <a:rPr lang="en-US" sz="2000" b="1" baseline="-25000" dirty="0"/>
              <a:t>                </a:t>
            </a:r>
            <a:r>
              <a:rPr lang="en-US" sz="2000" b="1" dirty="0"/>
              <a:t>1111          This is not BCD</a:t>
            </a:r>
            <a:endParaRPr lang="en-US" sz="2000" b="1" baseline="-25000" dirty="0"/>
          </a:p>
          <a:p>
            <a:r>
              <a:rPr lang="en-US" sz="2000" b="1" dirty="0"/>
              <a:t>           0110</a:t>
            </a:r>
          </a:p>
          <a:p>
            <a:r>
              <a:rPr lang="en-US" sz="2000" b="1" dirty="0"/>
              <a:t>0001  0101      = 15</a:t>
            </a:r>
            <a:r>
              <a:rPr lang="en-US" sz="2000" b="1" baseline="-25000" dirty="0"/>
              <a:t>10</a:t>
            </a:r>
          </a:p>
          <a:p>
            <a:endParaRPr lang="en-US" sz="2000" b="1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36894" y="3603809"/>
            <a:ext cx="1039906" cy="53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36894" y="4212113"/>
            <a:ext cx="1039906" cy="53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189" y="2026024"/>
            <a:ext cx="36486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Example _3</a:t>
            </a:r>
          </a:p>
          <a:p>
            <a:endParaRPr lang="en-US" sz="2000" b="1"/>
          </a:p>
          <a:p>
            <a:r>
              <a:rPr lang="en-US" sz="2000" b="1"/>
              <a:t>Add 77</a:t>
            </a:r>
            <a:r>
              <a:rPr lang="en-US" sz="2000" b="1" baseline="-25000"/>
              <a:t>10</a:t>
            </a:r>
            <a:r>
              <a:rPr lang="en-US" sz="2000" b="1"/>
              <a:t> +88</a:t>
            </a:r>
            <a:r>
              <a:rPr lang="en-US" sz="2000" b="1" baseline="-25000"/>
              <a:t>10</a:t>
            </a:r>
            <a:r>
              <a:rPr lang="en-US" sz="2000" b="1"/>
              <a:t>= 165</a:t>
            </a:r>
            <a:r>
              <a:rPr lang="en-US" sz="2000" b="1" baseline="-25000"/>
              <a:t>10</a:t>
            </a:r>
          </a:p>
          <a:p>
            <a:r>
              <a:rPr lang="en-US" sz="2000" b="1" baseline="-25000"/>
              <a:t>               </a:t>
            </a:r>
            <a:r>
              <a:rPr lang="en-US" sz="2000" b="1"/>
              <a:t>0111</a:t>
            </a:r>
            <a:r>
              <a:rPr lang="en-US" sz="2000" b="1" baseline="-25000"/>
              <a:t>   </a:t>
            </a:r>
            <a:r>
              <a:rPr lang="en-US" sz="2000" b="1"/>
              <a:t>0111</a:t>
            </a:r>
          </a:p>
          <a:p>
            <a:r>
              <a:rPr lang="en-US" sz="2000" b="1"/>
              <a:t>           1000  1000</a:t>
            </a:r>
          </a:p>
          <a:p>
            <a:r>
              <a:rPr lang="en-US" sz="2000" b="1" baseline="-25000"/>
              <a:t>                 </a:t>
            </a:r>
            <a:r>
              <a:rPr lang="en-US" sz="2000" b="1"/>
              <a:t>1111</a:t>
            </a:r>
            <a:r>
              <a:rPr lang="en-US" sz="2000" b="1" baseline="-25000"/>
              <a:t>   </a:t>
            </a:r>
            <a:r>
              <a:rPr lang="en-US" sz="2000" b="1"/>
              <a:t>1111     </a:t>
            </a:r>
            <a:endParaRPr lang="en-US" sz="2000" b="1" baseline="-25000"/>
          </a:p>
          <a:p>
            <a:r>
              <a:rPr lang="en-US" sz="2000" b="1"/>
              <a:t>            0110  0110     +</a:t>
            </a:r>
          </a:p>
          <a:p>
            <a:r>
              <a:rPr lang="en-US" sz="2000" b="1"/>
              <a:t>       1   0101  0101      = 15</a:t>
            </a:r>
            <a:r>
              <a:rPr lang="en-US" sz="2000" b="1" baseline="-25000"/>
              <a:t>10</a:t>
            </a:r>
          </a:p>
          <a:p>
            <a:r>
              <a:rPr lang="en-US" sz="2000" b="1"/>
              <a:t>             0001                 +</a:t>
            </a:r>
          </a:p>
          <a:p>
            <a:r>
              <a:rPr lang="en-US" sz="2000" b="1"/>
              <a:t>    0001 0110  0101      = 165</a:t>
            </a:r>
            <a:r>
              <a:rPr lang="en-US" sz="2000" b="1" baseline="-25000"/>
              <a:t>10</a:t>
            </a:r>
            <a:endParaRPr lang="en-US" sz="2000" b="1"/>
          </a:p>
          <a:p>
            <a:endParaRPr lang="en-US" sz="2000" b="1"/>
          </a:p>
          <a:p>
            <a:endParaRPr lang="en-US" baseline="-25000"/>
          </a:p>
          <a:p>
            <a:endParaRPr lang="en-US" baseline="-2500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229598" y="3621744"/>
            <a:ext cx="2026023" cy="53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211663" y="4245174"/>
            <a:ext cx="2375638" cy="565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220633" y="4845799"/>
            <a:ext cx="2375638" cy="565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11947" y="5629835"/>
            <a:ext cx="8377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Numbers greater than 1001 are converted to BCD by adding 0110 to them or </a:t>
            </a:r>
          </a:p>
          <a:p>
            <a:r>
              <a:rPr lang="en-US" sz="2000" b="1">
                <a:solidFill>
                  <a:srgbClr val="FF0000"/>
                </a:solidFill>
              </a:rPr>
              <a:t> in decimal numbers greater than 9 we add 6 to them to convert them to BCD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72000" y="3834581"/>
            <a:ext cx="471948" cy="442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833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61244"/>
              </p:ext>
            </p:extLst>
          </p:nvPr>
        </p:nvGraphicFramePr>
        <p:xfrm>
          <a:off x="3752066" y="0"/>
          <a:ext cx="6792698" cy="69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Decimal Digit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Excess-3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Gray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0001     0000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unused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0001    0001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unused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0001    0010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unused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0001    0011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unused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0001    0100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unused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0001    0101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unused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506" y="394447"/>
            <a:ext cx="2949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Some useful codes</a:t>
            </a:r>
          </a:p>
        </p:txBody>
      </p:sp>
    </p:spTree>
    <p:extLst>
      <p:ext uri="{BB962C8B-B14F-4D97-AF65-F5344CB8AC3E}">
        <p14:creationId xmlns:p14="http://schemas.microsoft.com/office/powerpoint/2010/main" val="189593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20352"/>
              </p:ext>
            </p:extLst>
          </p:nvPr>
        </p:nvGraphicFramePr>
        <p:xfrm>
          <a:off x="3430493" y="0"/>
          <a:ext cx="8127999" cy="737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B</a:t>
                      </a:r>
                      <a:r>
                        <a:rPr lang="en-US" sz="2000" b="1" baseline="-25000"/>
                        <a:t>7 </a:t>
                      </a:r>
                      <a:r>
                        <a:rPr lang="en-US" sz="2000" b="1"/>
                        <a:t>b</a:t>
                      </a:r>
                      <a:r>
                        <a:rPr lang="en-US" sz="2000" b="1" baseline="-25000"/>
                        <a:t>6 </a:t>
                      </a:r>
                      <a:r>
                        <a:rPr lang="en-US" sz="2000" b="1"/>
                        <a:t>b</a:t>
                      </a:r>
                      <a:r>
                        <a:rPr lang="en-US" sz="2000" b="1" baseline="-25000"/>
                        <a:t>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b</a:t>
                      </a:r>
                      <a:r>
                        <a:rPr lang="en-US" sz="2000" b="1" baseline="-25000"/>
                        <a:t>4</a:t>
                      </a:r>
                      <a:r>
                        <a:rPr lang="en-US" sz="2000" b="1"/>
                        <a:t>b</a:t>
                      </a:r>
                      <a:r>
                        <a:rPr lang="en-US" sz="2000" b="1" baseline="-25000"/>
                        <a:t>3</a:t>
                      </a:r>
                      <a:r>
                        <a:rPr lang="en-US" sz="2000" b="1"/>
                        <a:t>b</a:t>
                      </a:r>
                      <a:r>
                        <a:rPr lang="en-US" sz="2000" b="1" baseline="-25000"/>
                        <a:t>2</a:t>
                      </a:r>
                      <a:r>
                        <a:rPr lang="en-US" sz="2000" b="1"/>
                        <a:t>b</a:t>
                      </a:r>
                      <a:r>
                        <a:rPr lang="en-US" sz="2000" b="1" baseline="-25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0  0  0  0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0  0  0  1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0  0  1  0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0  0  1  1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0  1  0  0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0  1  0  1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0  1  1  0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0  1  1  1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1  0  0  0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1  0  0  1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err="1"/>
                        <a:t>i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1  0  1  0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1  0  1  1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  <a:p>
                      <a:pPr algn="ctr"/>
                      <a:r>
                        <a:rPr lang="en-US" b="1"/>
                        <a:t>[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1  1  0  0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1  1  0  1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1  1  1  0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~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1  1  1  1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223" y="161364"/>
            <a:ext cx="29331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ASCII Characters</a:t>
            </a:r>
          </a:p>
          <a:p>
            <a:r>
              <a:rPr lang="en-US" sz="2400" b="1">
                <a:solidFill>
                  <a:srgbClr val="C00000"/>
                </a:solidFill>
              </a:rPr>
              <a:t>American Standard </a:t>
            </a:r>
          </a:p>
          <a:p>
            <a:r>
              <a:rPr lang="en-US" sz="2400" b="1">
                <a:solidFill>
                  <a:srgbClr val="C00000"/>
                </a:solidFill>
              </a:rPr>
              <a:t>Code for Information </a:t>
            </a:r>
          </a:p>
          <a:p>
            <a:r>
              <a:rPr lang="en-US" sz="2400" b="1">
                <a:solidFill>
                  <a:srgbClr val="C00000"/>
                </a:solidFill>
              </a:rPr>
              <a:t>Interchange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941" y="2151529"/>
            <a:ext cx="3376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The Control Characters </a:t>
            </a:r>
          </a:p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are for routing data </a:t>
            </a:r>
          </a:p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and arrangement of </a:t>
            </a:r>
          </a:p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the text and the printing </a:t>
            </a:r>
          </a:p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of the characters</a:t>
            </a:r>
          </a:p>
        </p:txBody>
      </p:sp>
    </p:spTree>
    <p:extLst>
      <p:ext uri="{BB962C8B-B14F-4D97-AF65-F5344CB8AC3E}">
        <p14:creationId xmlns:p14="http://schemas.microsoft.com/office/powerpoint/2010/main" val="213769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597" y="1698522"/>
            <a:ext cx="681228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Helvetica" charset="0"/>
                <a:hlinkClick r:id="rId2"/>
              </a:rPr>
              <a:t>Babylonian number system had a </a:t>
            </a:r>
            <a:r>
              <a:rPr lang="en-US" sz="2800" b="1" dirty="0">
                <a:latin typeface="Helvetica" charset="0"/>
                <a:hlinkClick r:id="rId3"/>
              </a:rPr>
              <a:t>base of 60, inherited from the Sumerian and Akkadian civilizations, and possibly motivated by the large number of divisors that 60 has. The </a:t>
            </a:r>
            <a:r>
              <a:rPr lang="en-US" sz="2800" b="1" dirty="0">
                <a:latin typeface="Helvetica" charset="0"/>
                <a:hlinkClick r:id="rId4"/>
              </a:rPr>
              <a:t>sexagesimal measurement of time and of geometric angles is a legacy of the Babylonian system</a:t>
            </a:r>
            <a:r>
              <a:rPr lang="en-US" sz="2400" b="1" dirty="0">
                <a:latin typeface="Helvetica" charset="0"/>
                <a:hlinkClick r:id="rId4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052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" y="803642"/>
            <a:ext cx="9986683" cy="5432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14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90" y="3958969"/>
            <a:ext cx="7112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28776" y="4038085"/>
            <a:ext cx="2869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effectLst/>
                <a:latin typeface="Times" charset="0"/>
                <a:ea typeface="Calibri" charset="0"/>
                <a:cs typeface="Times" charset="0"/>
              </a:rPr>
              <a:t>For example, 11 was written 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84" y="4996936"/>
            <a:ext cx="7239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76" y="4902200"/>
            <a:ext cx="647700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14" y="4883665"/>
            <a:ext cx="8255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84" y="4909065"/>
            <a:ext cx="6350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49326" y="5734563"/>
            <a:ext cx="466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20                  30                         40                        50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96016" y="1216761"/>
            <a:ext cx="5472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Number “1” was written with a single stroke `stroke' </a:t>
            </a:r>
          </a:p>
        </p:txBody>
      </p:sp>
      <p:pic>
        <p:nvPicPr>
          <p:cNvPr id="205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16" y="1100746"/>
            <a:ext cx="5969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91637" y="1750161"/>
            <a:ext cx="9966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altLang="en-US">
                <a:latin typeface="Arial" charset="0"/>
              </a:rPr>
              <a:t>N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umbers 2 through 9 were written by combining multiples of a single stroke: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6" y="2435931"/>
            <a:ext cx="5588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2056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70" y="2441952"/>
            <a:ext cx="7366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64" y="2435558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60120" y="3104119"/>
            <a:ext cx="7909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2054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58" y="2459734"/>
            <a:ext cx="6223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391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2053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97" y="2494006"/>
            <a:ext cx="6604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454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2052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69" y="2440305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519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36" y="2378332"/>
            <a:ext cx="7493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598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84" y="2406650"/>
            <a:ext cx="7112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299670" y="3368233"/>
            <a:ext cx="6843359" cy="3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number 10 was written in a single character </a:t>
            </a:r>
          </a:p>
        </p:txBody>
      </p:sp>
      <p:pic>
        <p:nvPicPr>
          <p:cNvPr id="2049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37" y="3136900"/>
            <a:ext cx="596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7454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54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0" y="96383"/>
            <a:ext cx="8877300" cy="499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532" y="5284203"/>
            <a:ext cx="11578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enton Sans" charset="0"/>
              </a:rPr>
              <a:t>1500 BCE The Babylonians invented trigonometry</a:t>
            </a:r>
            <a:r>
              <a:rPr lang="en-US" sz="2400" b="1" dirty="0">
                <a:solidFill>
                  <a:srgbClr val="666666"/>
                </a:solidFill>
                <a:latin typeface="Benton Sans" charset="0"/>
              </a:rPr>
              <a:t>. The cuneiform inscriptions on </a:t>
            </a:r>
          </a:p>
          <a:p>
            <a:r>
              <a:rPr lang="en-US" sz="2400" b="1" dirty="0">
                <a:solidFill>
                  <a:srgbClr val="666666"/>
                </a:solidFill>
                <a:latin typeface="Benton Sans" charset="0"/>
              </a:rPr>
              <a:t>Plimpton 322 suggest the Babylonians used a form of trigonometry based on the </a:t>
            </a:r>
          </a:p>
          <a:p>
            <a:r>
              <a:rPr lang="en-US" sz="2400" b="1" dirty="0">
                <a:solidFill>
                  <a:srgbClr val="666666"/>
                </a:solidFill>
                <a:latin typeface="Benton Sans" charset="0"/>
              </a:rPr>
              <a:t>ratios of the sides of a triangle rather than the more familiar angles, sines, and cosines.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06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428750"/>
            <a:ext cx="42926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14172" y="5429250"/>
            <a:ext cx="73980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>
                <a:solidFill>
                  <a:srgbClr val="262626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Babylonian tablet YBC 7289 showing the </a:t>
            </a:r>
            <a:r>
              <a:rPr lang="en-US" sz="2400" b="1" err="1">
                <a:solidFill>
                  <a:srgbClr val="262626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sexagesimal</a:t>
            </a:r>
            <a:r>
              <a:rPr lang="en-US" sz="2400" b="1">
                <a:solidFill>
                  <a:srgbClr val="262626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number 1;24,51,10 approximating </a:t>
            </a:r>
            <a:r>
              <a:rPr lang="en-US" sz="2400" b="1" u="none" strike="noStrike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√2</a:t>
            </a:r>
            <a:endParaRPr lang="en-US" sz="2400" b="1"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400" b="1">
                <a:solidFill>
                  <a:srgbClr val="262626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US" sz="2400" b="1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1600" b="1">
                <a:solidFill>
                  <a:srgbClr val="262626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YBC Yale Babylonian Collection</a:t>
            </a:r>
            <a:endParaRPr lang="en-US" sz="1600" b="1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75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67260</TotalTime>
  <Words>3514</Words>
  <Application>Microsoft Office PowerPoint</Application>
  <PresentationFormat>Widescreen</PresentationFormat>
  <Paragraphs>896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明朝</vt:lpstr>
      <vt:lpstr>Arial</vt:lpstr>
      <vt:lpstr>ArialMT</vt:lpstr>
      <vt:lpstr>Benton Sans</vt:lpstr>
      <vt:lpstr>Calibri</vt:lpstr>
      <vt:lpstr>Calibri Light</vt:lpstr>
      <vt:lpstr>Cambria</vt:lpstr>
      <vt:lpstr>Cambria Math</vt:lpstr>
      <vt:lpstr>Helvetica</vt:lpstr>
      <vt:lpstr>LucidaGrande</vt:lpstr>
      <vt:lpstr>Symbol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Asim J. Al-Khalili</cp:lastModifiedBy>
  <cp:revision>233</cp:revision>
  <dcterms:created xsi:type="dcterms:W3CDTF">2016-04-25T23:14:14Z</dcterms:created>
  <dcterms:modified xsi:type="dcterms:W3CDTF">2019-08-15T16:55:42Z</dcterms:modified>
</cp:coreProperties>
</file>